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3" r:id="rId3"/>
    <p:sldId id="264" r:id="rId4"/>
    <p:sldId id="268" r:id="rId5"/>
    <p:sldId id="262" r:id="rId6"/>
    <p:sldId id="265" r:id="rId7"/>
    <p:sldId id="270" r:id="rId8"/>
    <p:sldId id="271" r:id="rId9"/>
    <p:sldId id="269" r:id="rId10"/>
    <p:sldId id="272" r:id="rId11"/>
    <p:sldId id="266" r:id="rId12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50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38CB3-8BC8-4727-B1AD-F6B673A882AE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62A8F-EE7A-4789-9496-AF43751823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38CB3-8BC8-4727-B1AD-F6B673A882AE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62A8F-EE7A-4789-9496-AF43751823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38CB3-8BC8-4727-B1AD-F6B673A882AE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62A8F-EE7A-4789-9496-AF43751823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38CB3-8BC8-4727-B1AD-F6B673A882AE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62A8F-EE7A-4789-9496-AF43751823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38CB3-8BC8-4727-B1AD-F6B673A882AE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62A8F-EE7A-4789-9496-AF43751823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38CB3-8BC8-4727-B1AD-F6B673A882AE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62A8F-EE7A-4789-9496-AF43751823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38CB3-8BC8-4727-B1AD-F6B673A882AE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62A8F-EE7A-4789-9496-AF43751823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38CB3-8BC8-4727-B1AD-F6B673A882AE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62A8F-EE7A-4789-9496-AF43751823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38CB3-8BC8-4727-B1AD-F6B673A882AE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62A8F-EE7A-4789-9496-AF43751823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38CB3-8BC8-4727-B1AD-F6B673A882AE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62A8F-EE7A-4789-9496-AF43751823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38CB3-8BC8-4727-B1AD-F6B673A882AE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62A8F-EE7A-4789-9496-AF43751823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238CB3-8BC8-4727-B1AD-F6B673A882AE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62A8F-EE7A-4789-9496-AF43751823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https://kudago.com/media/images/event/d9/5b/d95bfdd26cbfaf4a40be38c50521e36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3" y="3140968"/>
            <a:ext cx="6194187" cy="357511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88413" y="260648"/>
            <a:ext cx="7852471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b="1" spc="50" dirty="0" smtClean="0">
                <a:ln w="11430"/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«ДЕТСКИЙ САД №62»</a:t>
            </a:r>
            <a:endParaRPr lang="ru-RU" b="1" spc="50" dirty="0">
              <a:ln w="11430"/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772816"/>
            <a:ext cx="8640960" cy="138499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«МЫ – ИССЛЕДОВАТЕЛИ»</a:t>
            </a:r>
          </a:p>
          <a:p>
            <a:pPr algn="ctr"/>
            <a:r>
              <a:rPr lang="ru-RU" sz="24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(организация опытно-экспериментальной деятельности</a:t>
            </a:r>
          </a:p>
          <a:p>
            <a:pPr algn="ctr"/>
            <a:r>
              <a:rPr lang="ru-RU" sz="24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в старшей 1 группе на прогулке)</a:t>
            </a:r>
            <a:endParaRPr lang="ru-RU" sz="2400" b="1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660232" y="4725144"/>
            <a:ext cx="1718740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Воспитатель: </a:t>
            </a:r>
          </a:p>
          <a:p>
            <a:r>
              <a:rPr lang="ru-RU" sz="22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Попова Л.В.</a:t>
            </a:r>
            <a:endParaRPr lang="ru-RU" sz="2200" b="1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31840" y="6237312"/>
            <a:ext cx="3291799" cy="369332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г. Каменск - Уральский, 2018</a:t>
            </a:r>
            <a:endParaRPr lang="ru-RU" b="1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onderland.kg/images/product_images/original_images/1092_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76991" cy="6858000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683568" y="4077072"/>
            <a:ext cx="43204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spc="50" dirty="0">
                <a:ln w="11430"/>
                <a:solidFill>
                  <a:srgbClr val="002060"/>
                </a:solidFill>
                <a:latin typeface="Book Antiqua" pitchFamily="18" charset="0"/>
              </a:rPr>
              <a:t>Тема</a:t>
            </a:r>
            <a:r>
              <a:rPr lang="ru-RU" i="1" spc="50" dirty="0">
                <a:ln w="11430"/>
                <a:latin typeface="Book Antiqua" pitchFamily="18" charset="0"/>
              </a:rPr>
              <a:t>: </a:t>
            </a:r>
            <a:r>
              <a:rPr lang="ru-RU" i="1" spc="50" dirty="0" smtClean="0">
                <a:ln w="11430"/>
                <a:latin typeface="Book Antiqua" pitchFamily="18" charset="0"/>
              </a:rPr>
              <a:t>"Флажок </a:t>
            </a:r>
            <a:r>
              <a:rPr lang="ru-RU" i="1" spc="50" dirty="0">
                <a:ln w="11430"/>
                <a:latin typeface="Book Antiqua" pitchFamily="18" charset="0"/>
              </a:rPr>
              <a:t>на </a:t>
            </a:r>
            <a:r>
              <a:rPr lang="ru-RU" i="1" spc="50" dirty="0" smtClean="0">
                <a:ln w="11430"/>
                <a:latin typeface="Book Antiqua" pitchFamily="18" charset="0"/>
              </a:rPr>
              <a:t>бруске"</a:t>
            </a:r>
            <a:endParaRPr lang="ru-RU" i="1" spc="50" dirty="0">
              <a:ln w="11430"/>
              <a:latin typeface="Book Antiqua" pitchFamily="18" charset="0"/>
            </a:endParaRPr>
          </a:p>
          <a:p>
            <a:r>
              <a:rPr lang="ru-RU" b="1" i="1" u="sng" spc="50" dirty="0">
                <a:ln w="11430"/>
                <a:solidFill>
                  <a:srgbClr val="002060"/>
                </a:solidFill>
                <a:latin typeface="Book Antiqua" pitchFamily="18" charset="0"/>
              </a:rPr>
              <a:t>Цель:</a:t>
            </a:r>
            <a:r>
              <a:rPr lang="ru-RU" b="1" dirty="0"/>
              <a:t> </a:t>
            </a:r>
            <a:r>
              <a:rPr lang="ru-RU" i="1" spc="50" dirty="0">
                <a:ln w="11430"/>
                <a:latin typeface="Book Antiqua" pitchFamily="18" charset="0"/>
              </a:rPr>
              <a:t>показать, что воздух обладает </a:t>
            </a:r>
            <a:r>
              <a:rPr lang="ru-RU" i="1" spc="50" dirty="0" smtClean="0">
                <a:ln w="11430"/>
                <a:latin typeface="Book Antiqua" pitchFamily="18" charset="0"/>
              </a:rPr>
              <a:t>силой.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  <a:endParaRPr lang="ru-RU" i="1" spc="50" dirty="0" smtClean="0">
              <a:ln w="11430"/>
              <a:latin typeface="Book Antiqua" pitchFamily="18" charset="0"/>
            </a:endParaRPr>
          </a:p>
          <a:p>
            <a:r>
              <a:rPr lang="ru-RU" b="1" i="1" u="sng" spc="50" dirty="0" smtClean="0">
                <a:ln w="11430"/>
                <a:solidFill>
                  <a:srgbClr val="002060"/>
                </a:solidFill>
                <a:latin typeface="Book Antiqua" pitchFamily="18" charset="0"/>
              </a:rPr>
              <a:t>Вывод</a:t>
            </a:r>
            <a:r>
              <a:rPr lang="ru-RU" b="1" i="1" u="sng" spc="50" dirty="0">
                <a:ln w="11430"/>
                <a:solidFill>
                  <a:srgbClr val="002060"/>
                </a:solidFill>
                <a:latin typeface="Book Antiqua" pitchFamily="18" charset="0"/>
              </a:rPr>
              <a:t>:</a:t>
            </a:r>
            <a:r>
              <a:rPr lang="ru-RU" i="1" spc="50" dirty="0" smtClean="0">
                <a:ln w="11430"/>
                <a:latin typeface="Book Antiqua" pitchFamily="18" charset="0"/>
              </a:rPr>
              <a:t> Воздух в банке не дает воде попасть внутрь, он давит на воду.</a:t>
            </a:r>
            <a:endParaRPr lang="ru-RU" i="1" spc="50" dirty="0">
              <a:ln w="11430"/>
              <a:latin typeface="Book Antiqua" pitchFamily="18" charset="0"/>
            </a:endParaRPr>
          </a:p>
        </p:txBody>
      </p:sp>
      <p:pic>
        <p:nvPicPr>
          <p:cNvPr id="6" name="Picture 4" descr="G:\ДЕТСКИЙ САД\ФОТО ДЕТЕЙ\старшая группа\Новая папка (2)\DSCN322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4048" y="3573016"/>
            <a:ext cx="3360553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5" descr="G:\ДЕТСКИЙ САД\ФОТО ДЕТЕЙ\старшая группа\Новая папка (2)\DSCN322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4048" y="620689"/>
            <a:ext cx="3317454" cy="2487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3" descr="G:\ДЕТСКИЙ САД\ФОТО ДЕТЕЙ\старшая группа\Новая папка (2)\DSCN322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27583" y="692696"/>
            <a:ext cx="3264537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://wonderland.kg/images/product_images/original_images/1092_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76991" cy="6858000"/>
          </a:xfrm>
          <a:prstGeom prst="rect">
            <a:avLst/>
          </a:prstGeom>
          <a:noFill/>
        </p:spPr>
      </p:pic>
      <p:pic>
        <p:nvPicPr>
          <p:cNvPr id="21515" name="Picture 11" descr="G:\ДЕТСКИЙ САД\ФОТО ДЕТЕЙ\старшая группа\Новая папка (2)\DSCN325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23928" y="2996951"/>
            <a:ext cx="3024336" cy="22681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16" name="Picture 12" descr="G:\ДЕТСКИЙ САД\ФОТО ДЕТЕЙ\старшая группа\Новая папка (2)\DSCN325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1560" y="2204864"/>
            <a:ext cx="3240360" cy="24301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17" name="Picture 13" descr="G:\ДЕТСКИЙ САД\ФОТО ДЕТЕЙ\старшая группа\Новая папка (2)\DSCN325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220072" y="620688"/>
            <a:ext cx="3386560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18" name="Picture 14" descr="G:\ДЕТСКИЙ САД\ФОТО ДЕТЕЙ\старшая группа\Новая папка (2)\DSCN3258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948264" y="3717032"/>
            <a:ext cx="1728192" cy="2246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7" name="Прямоугольник 26"/>
          <p:cNvSpPr/>
          <p:nvPr/>
        </p:nvSpPr>
        <p:spPr>
          <a:xfrm>
            <a:off x="467544" y="476672"/>
            <a:ext cx="48245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spc="50" dirty="0">
                <a:ln w="11430"/>
                <a:solidFill>
                  <a:srgbClr val="002060"/>
                </a:solidFill>
                <a:latin typeface="Book Antiqua" pitchFamily="18" charset="0"/>
              </a:rPr>
              <a:t>Тема</a:t>
            </a:r>
            <a:r>
              <a:rPr lang="ru-RU" i="1" spc="50" dirty="0">
                <a:ln w="11430"/>
                <a:latin typeface="Book Antiqua" pitchFamily="18" charset="0"/>
              </a:rPr>
              <a:t>: </a:t>
            </a:r>
            <a:r>
              <a:rPr lang="ru-RU" i="1" spc="50" dirty="0" smtClean="0">
                <a:ln w="11430"/>
                <a:latin typeface="Book Antiqua" pitchFamily="18" charset="0"/>
              </a:rPr>
              <a:t>"</a:t>
            </a:r>
            <a:r>
              <a:rPr lang="ru-RU" i="1" spc="50" dirty="0">
                <a:ln w="11430"/>
                <a:latin typeface="Book Antiqua" pitchFamily="18" charset="0"/>
              </a:rPr>
              <a:t>Реактивный </a:t>
            </a:r>
            <a:r>
              <a:rPr lang="ru-RU" i="1" spc="50" dirty="0" smtClean="0">
                <a:ln w="11430"/>
                <a:latin typeface="Book Antiqua" pitchFamily="18" charset="0"/>
              </a:rPr>
              <a:t>шарик"</a:t>
            </a:r>
            <a:endParaRPr lang="ru-RU" i="1" spc="50" dirty="0">
              <a:ln w="11430"/>
              <a:latin typeface="Book Antiqua" pitchFamily="18" charset="0"/>
            </a:endParaRPr>
          </a:p>
          <a:p>
            <a:r>
              <a:rPr lang="ru-RU" b="1" i="1" u="sng" spc="50" dirty="0">
                <a:ln w="11430"/>
                <a:solidFill>
                  <a:srgbClr val="002060"/>
                </a:solidFill>
                <a:latin typeface="Book Antiqua" pitchFamily="18" charset="0"/>
              </a:rPr>
              <a:t>Цель:</a:t>
            </a:r>
            <a:r>
              <a:rPr lang="ru-RU" b="1" dirty="0"/>
              <a:t> </a:t>
            </a:r>
            <a:r>
              <a:rPr lang="ru-RU" i="1" spc="50" dirty="0">
                <a:ln w="11430"/>
                <a:latin typeface="Book Antiqua" pitchFamily="18" charset="0"/>
              </a:rPr>
              <a:t>показать, что воздух обладает </a:t>
            </a:r>
            <a:r>
              <a:rPr lang="ru-RU" i="1" spc="50" dirty="0" smtClean="0">
                <a:ln w="11430"/>
                <a:latin typeface="Book Antiqua" pitchFamily="18" charset="0"/>
              </a:rPr>
              <a:t>силой.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  <a:endParaRPr lang="ru-RU" i="1" spc="50" dirty="0" smtClean="0">
              <a:ln w="11430"/>
              <a:latin typeface="Book Antiqua" pitchFamily="18" charset="0"/>
            </a:endParaRPr>
          </a:p>
          <a:p>
            <a:r>
              <a:rPr lang="ru-RU" b="1" i="1" u="sng" spc="50" dirty="0" smtClean="0">
                <a:ln w="11430"/>
                <a:solidFill>
                  <a:srgbClr val="002060"/>
                </a:solidFill>
                <a:latin typeface="Book Antiqua" pitchFamily="18" charset="0"/>
              </a:rPr>
              <a:t>Вывод</a:t>
            </a:r>
            <a:r>
              <a:rPr lang="ru-RU" b="1" i="1" u="sng" spc="50" dirty="0">
                <a:ln w="11430"/>
                <a:solidFill>
                  <a:srgbClr val="002060"/>
                </a:solidFill>
                <a:latin typeface="Book Antiqua" pitchFamily="18" charset="0"/>
              </a:rPr>
              <a:t>:</a:t>
            </a:r>
            <a:r>
              <a:rPr lang="ru-RU" i="1" spc="50" dirty="0" smtClean="0">
                <a:ln w="11430"/>
                <a:latin typeface="Book Antiqua" pitchFamily="18" charset="0"/>
              </a:rPr>
              <a:t> Резиновый шарик при надувании растягивается. Когда его отпускают, резина сжимается и с силой выталкивает воздух. За счет этого он летит.</a:t>
            </a:r>
            <a:endParaRPr lang="ru-RU" i="1" spc="50" dirty="0">
              <a:ln w="11430"/>
              <a:latin typeface="Book Antiqua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611560" y="4843026"/>
            <a:ext cx="64087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spc="50" dirty="0">
                <a:ln w="11430"/>
                <a:solidFill>
                  <a:srgbClr val="002060"/>
                </a:solidFill>
                <a:latin typeface="Book Antiqua" pitchFamily="18" charset="0"/>
              </a:rPr>
              <a:t>Тема</a:t>
            </a:r>
            <a:r>
              <a:rPr lang="ru-RU" i="1" spc="50" dirty="0">
                <a:ln w="11430"/>
                <a:latin typeface="Book Antiqua" pitchFamily="18" charset="0"/>
              </a:rPr>
              <a:t>: </a:t>
            </a:r>
            <a:r>
              <a:rPr lang="ru-RU" i="1" spc="50" dirty="0" smtClean="0">
                <a:ln w="11430"/>
                <a:latin typeface="Book Antiqua" pitchFamily="18" charset="0"/>
              </a:rPr>
              <a:t>"</a:t>
            </a:r>
            <a:r>
              <a:rPr lang="ru-RU" i="1" spc="50" dirty="0">
                <a:ln w="11430"/>
                <a:latin typeface="Book Antiqua" pitchFamily="18" charset="0"/>
              </a:rPr>
              <a:t>Ловцы </a:t>
            </a:r>
            <a:r>
              <a:rPr lang="ru-RU" i="1" spc="50" dirty="0" smtClean="0">
                <a:ln w="11430"/>
                <a:latin typeface="Book Antiqua" pitchFamily="18" charset="0"/>
              </a:rPr>
              <a:t>воздуха"</a:t>
            </a:r>
            <a:endParaRPr lang="ru-RU" i="1" spc="50" dirty="0">
              <a:ln w="11430"/>
              <a:latin typeface="Book Antiqua" pitchFamily="18" charset="0"/>
            </a:endParaRPr>
          </a:p>
          <a:p>
            <a:r>
              <a:rPr lang="ru-RU" b="1" i="1" u="sng" spc="50" dirty="0">
                <a:ln w="11430"/>
                <a:solidFill>
                  <a:srgbClr val="002060"/>
                </a:solidFill>
                <a:latin typeface="Book Antiqua" pitchFamily="18" charset="0"/>
              </a:rPr>
              <a:t>Цель:</a:t>
            </a:r>
            <a:r>
              <a:rPr lang="ru-RU" b="1" dirty="0"/>
              <a:t> </a:t>
            </a:r>
            <a:r>
              <a:rPr lang="ru-RU" i="1" spc="50" dirty="0">
                <a:ln w="11430"/>
                <a:latin typeface="Book Antiqua" pitchFamily="18" charset="0"/>
              </a:rPr>
              <a:t>сравнить свойства воздуха и </a:t>
            </a:r>
            <a:r>
              <a:rPr lang="ru-RU" i="1" spc="50" dirty="0" smtClean="0">
                <a:ln w="11430"/>
                <a:latin typeface="Book Antiqua" pitchFamily="18" charset="0"/>
              </a:rPr>
              <a:t>воды.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  <a:endParaRPr lang="ru-RU" i="1" spc="50" dirty="0" smtClean="0">
              <a:ln w="11430"/>
              <a:latin typeface="Book Antiqua" pitchFamily="18" charset="0"/>
            </a:endParaRPr>
          </a:p>
          <a:p>
            <a:r>
              <a:rPr lang="ru-RU" b="1" i="1" u="sng" spc="50" dirty="0" smtClean="0">
                <a:ln w="11430"/>
                <a:solidFill>
                  <a:srgbClr val="002060"/>
                </a:solidFill>
                <a:latin typeface="Book Antiqua" pitchFamily="18" charset="0"/>
              </a:rPr>
              <a:t>Вывод</a:t>
            </a:r>
            <a:r>
              <a:rPr lang="ru-RU" b="1" i="1" u="sng" spc="50" dirty="0">
                <a:ln w="11430"/>
                <a:solidFill>
                  <a:srgbClr val="002060"/>
                </a:solidFill>
                <a:latin typeface="Book Antiqua" pitchFamily="18" charset="0"/>
              </a:rPr>
              <a:t>:</a:t>
            </a:r>
            <a:r>
              <a:rPr lang="ru-RU" i="1" spc="50" dirty="0" smtClean="0">
                <a:ln w="11430"/>
                <a:latin typeface="Book Antiqua" pitchFamily="18" charset="0"/>
              </a:rPr>
              <a:t> Воздух находится везде (вокруг и внутри нас), он не видим, не имеет запаха, может двигаться, обладает силой, его нельзя потрогать, но можно поймать пакетом.</a:t>
            </a:r>
            <a:endParaRPr lang="ru-RU" i="1" spc="50" dirty="0">
              <a:ln w="11430"/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onderland.kg/images/product_images/original_images/1092_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2991" y="0"/>
            <a:ext cx="9176991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11560" y="4941168"/>
            <a:ext cx="79928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u="sng" spc="50" dirty="0">
                <a:ln w="11430"/>
                <a:solidFill>
                  <a:srgbClr val="002060"/>
                </a:solidFill>
                <a:latin typeface="Book Antiqua" pitchFamily="18" charset="0"/>
              </a:rPr>
              <a:t>Вид проекта: </a:t>
            </a:r>
            <a:r>
              <a:rPr lang="ru-RU" sz="1700" i="1" spc="50" dirty="0">
                <a:ln w="11430"/>
                <a:latin typeface="Book Antiqua" pitchFamily="18" charset="0"/>
              </a:rPr>
              <a:t>опытно-экспериментальный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661913"/>
            <a:ext cx="8064896" cy="432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u="sng" spc="50" dirty="0" smtClean="0">
                <a:ln w="11430"/>
                <a:solidFill>
                  <a:srgbClr val="002060"/>
                </a:solidFill>
                <a:latin typeface="Book Antiqua" pitchFamily="18" charset="0"/>
              </a:rPr>
              <a:t>Актуализация</a:t>
            </a:r>
            <a:r>
              <a:rPr lang="ru-RU" sz="1600" b="1" i="1" spc="50" dirty="0" smtClean="0">
                <a:ln w="11430"/>
                <a:solidFill>
                  <a:srgbClr val="002060"/>
                </a:solidFill>
                <a:latin typeface="Book Antiqua" pitchFamily="18" charset="0"/>
              </a:rPr>
              <a:t>: </a:t>
            </a:r>
          </a:p>
          <a:p>
            <a:pPr algn="just"/>
            <a:r>
              <a:rPr lang="ru-RU" sz="1600" i="1" spc="50" dirty="0" smtClean="0">
                <a:ln w="11430"/>
                <a:latin typeface="Book Antiqua" pitchFamily="18" charset="0"/>
              </a:rPr>
              <a:t>	</a:t>
            </a:r>
            <a:r>
              <a:rPr lang="ru-RU" sz="1700" i="1" spc="50" dirty="0" smtClean="0">
                <a:ln w="11430"/>
                <a:latin typeface="Book Antiqua" pitchFamily="18" charset="0"/>
              </a:rPr>
              <a:t>Одним </a:t>
            </a:r>
            <a:r>
              <a:rPr lang="ru-RU" sz="1700" i="1" spc="50" dirty="0">
                <a:ln w="11430"/>
                <a:latin typeface="Book Antiqua" pitchFamily="18" charset="0"/>
              </a:rPr>
              <a:t>из режимных моментов дня является прогулка. Организация совместной деятельности с детьми на прогулке позволяет решать максимальное количество задач различных образовательных областей. Прогулку в детском саду можно использовать для укрепления здоровья детей, развития физических качеств и укрепления здоровья детей, развития физических качеств и двигательной активности, а так же для закрепления и применения знаний на практике, полученных в ходе совместной деятельности педагога с детьми в группе и др.</a:t>
            </a:r>
          </a:p>
          <a:p>
            <a:pPr algn="just"/>
            <a:r>
              <a:rPr lang="ru-RU" sz="1700" i="1" spc="50" dirty="0">
                <a:ln w="11430"/>
                <a:latin typeface="Book Antiqua" pitchFamily="18" charset="0"/>
              </a:rPr>
              <a:t>Природа наделила человека таким качеством как любознательность: стремление узнавать новое, ставить вопросы и искать на них ответы. Поэтому мы можем говорить о том, что ребенок от природы исследователь: он хочет все трогать, пробовать, экспериментировать</a:t>
            </a:r>
            <a:r>
              <a:rPr lang="ru-RU" sz="1700" i="1" dirty="0" smtClean="0">
                <a:latin typeface="Book Antiqua" pitchFamily="18" charset="0"/>
              </a:rPr>
              <a:t>.</a:t>
            </a:r>
            <a:r>
              <a:rPr lang="ru-RU" sz="1700" i="1" dirty="0">
                <a:latin typeface="Book Antiqua" pitchFamily="18" charset="0"/>
              </a:rPr>
              <a:t> </a:t>
            </a:r>
            <a:r>
              <a:rPr lang="ru-RU" sz="1700" i="1" spc="50" dirty="0">
                <a:ln w="11430"/>
                <a:latin typeface="Book Antiqua" pitchFamily="18" charset="0"/>
              </a:rPr>
              <a:t>Дошкольники с огромным интересом смотрят на окружающий мир, но видят не всё, иногда даже не замечают главного.  На прогулке появляется возможность расширить сферу экспериментальной деятельности детей.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5445224"/>
            <a:ext cx="82089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u="sng" spc="50" dirty="0" smtClean="0">
                <a:ln w="11430"/>
                <a:solidFill>
                  <a:srgbClr val="002060"/>
                </a:solidFill>
                <a:latin typeface="Book Antiqua" pitchFamily="18" charset="0"/>
              </a:rPr>
              <a:t>Срок реализации </a:t>
            </a:r>
            <a:r>
              <a:rPr lang="ru-RU" sz="2000" b="1" i="1" u="sng" spc="50" dirty="0">
                <a:ln w="11430"/>
                <a:solidFill>
                  <a:srgbClr val="002060"/>
                </a:solidFill>
                <a:latin typeface="Book Antiqua" pitchFamily="18" charset="0"/>
              </a:rPr>
              <a:t>проекта: </a:t>
            </a:r>
            <a:r>
              <a:rPr lang="ru-RU" sz="1700" i="1" spc="50" dirty="0">
                <a:ln w="11430"/>
                <a:latin typeface="Book Antiqua" pitchFamily="18" charset="0"/>
              </a:rPr>
              <a:t>краткосрочный (21 марта – 21 мая 2018 года)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5949280"/>
            <a:ext cx="79928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u="sng" spc="50" dirty="0" smtClean="0">
                <a:ln w="11430"/>
                <a:solidFill>
                  <a:srgbClr val="002060"/>
                </a:solidFill>
                <a:latin typeface="Book Antiqua" pitchFamily="18" charset="0"/>
              </a:rPr>
              <a:t>Участники проекта: </a:t>
            </a:r>
            <a:r>
              <a:rPr lang="ru-RU" sz="1700" i="1" spc="50" dirty="0">
                <a:ln w="11430"/>
                <a:latin typeface="Book Antiqua" pitchFamily="18" charset="0"/>
              </a:rPr>
              <a:t>дети старшей 1 группы «Василек»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onderland.kg/images/product_images/original_images/1092_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2991" y="0"/>
            <a:ext cx="9176991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39552" y="692696"/>
            <a:ext cx="799288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u="sng" spc="50" dirty="0">
                <a:ln w="11430"/>
                <a:solidFill>
                  <a:srgbClr val="002060"/>
                </a:solidFill>
                <a:latin typeface="Book Antiqua" pitchFamily="18" charset="0"/>
              </a:rPr>
              <a:t>Цель экспериментальной деятельности на прогулке : </a:t>
            </a:r>
          </a:p>
          <a:p>
            <a:pPr algn="just"/>
            <a:r>
              <a:rPr lang="ru-RU" sz="1700" i="1" spc="50" dirty="0">
                <a:ln w="11430"/>
                <a:latin typeface="Book Antiqua" pitchFamily="18" charset="0"/>
              </a:rPr>
              <a:t>Способствовать развитию у детей познавательной активности, любознательности, потребности в умственных впечатлениях детей, стремления к самостоятельному познанию и размышлению, что в свою очередь приведёт к интеллектуальному, эмоциональному развитию.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11560" y="2420888"/>
            <a:ext cx="8208912" cy="2200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spc="50" dirty="0" smtClean="0">
                <a:ln w="11430"/>
                <a:solidFill>
                  <a:srgbClr val="002060"/>
                </a:solidFill>
                <a:latin typeface="Book Antiqua" pitchFamily="18" charset="0"/>
              </a:rPr>
              <a:t>Задачи: </a:t>
            </a:r>
          </a:p>
          <a:p>
            <a:r>
              <a:rPr lang="ru-RU" sz="1700" i="1" spc="50" dirty="0" smtClean="0">
                <a:ln w="11430"/>
                <a:latin typeface="Book Antiqua" pitchFamily="18" charset="0"/>
              </a:rPr>
              <a:t>- </a:t>
            </a:r>
            <a:r>
              <a:rPr lang="ru-RU" sz="1700" i="1" spc="50" dirty="0">
                <a:ln w="11430"/>
                <a:latin typeface="Book Antiqua" pitchFamily="18" charset="0"/>
              </a:rPr>
              <a:t>Формировать у детей дошкольного возраста диалектическое мышление, то есть способности видеть многообразие мира в системе взаимосвязей и взаимозависимостей.</a:t>
            </a:r>
            <a:br>
              <a:rPr lang="ru-RU" sz="1700" i="1" spc="50" dirty="0">
                <a:ln w="11430"/>
                <a:latin typeface="Book Antiqua" pitchFamily="18" charset="0"/>
              </a:rPr>
            </a:br>
            <a:r>
              <a:rPr lang="ru-RU" sz="1700" i="1" spc="50" dirty="0" smtClean="0">
                <a:ln w="11430"/>
                <a:latin typeface="Book Antiqua" pitchFamily="18" charset="0"/>
              </a:rPr>
              <a:t>- Развивать </a:t>
            </a:r>
            <a:r>
              <a:rPr lang="ru-RU" sz="1700" i="1" spc="50" dirty="0">
                <a:ln w="11430"/>
                <a:latin typeface="Book Antiqua" pitchFamily="18" charset="0"/>
              </a:rPr>
              <a:t>наблюдательность, мышление, память, умение анализировать, сравнивать, обобщать, устанавливать причинно-следственные связи, делать выводы, обогащать словарный запас детей, развивать речь.</a:t>
            </a:r>
            <a:br>
              <a:rPr lang="ru-RU" sz="1700" i="1" spc="50" dirty="0">
                <a:ln w="11430"/>
                <a:latin typeface="Book Antiqua" pitchFamily="18" charset="0"/>
              </a:rPr>
            </a:br>
            <a:r>
              <a:rPr lang="ru-RU" sz="1700" i="1" spc="50" dirty="0" smtClean="0">
                <a:ln w="11430"/>
                <a:latin typeface="Book Antiqua" pitchFamily="18" charset="0"/>
              </a:rPr>
              <a:t>- Развивать </a:t>
            </a:r>
            <a:r>
              <a:rPr lang="ru-RU" sz="1700" i="1" spc="50" dirty="0">
                <a:ln w="11430"/>
                <a:latin typeface="Book Antiqua" pitchFamily="18" charset="0"/>
              </a:rPr>
              <a:t>эмоционально-ценностное отношение к окружающему миру.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11560" y="4797152"/>
            <a:ext cx="79208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spc="50" dirty="0" smtClean="0">
                <a:ln w="11430"/>
                <a:solidFill>
                  <a:srgbClr val="002060"/>
                </a:solidFill>
                <a:latin typeface="Book Antiqua" pitchFamily="18" charset="0"/>
              </a:rPr>
              <a:t>Планируемый результат: </a:t>
            </a:r>
          </a:p>
          <a:p>
            <a:r>
              <a:rPr lang="ru-RU" i="1" spc="50" dirty="0" smtClean="0">
                <a:ln w="11430"/>
                <a:latin typeface="Book Antiqua" pitchFamily="18" charset="0"/>
              </a:rPr>
              <a:t>У детей развивается познавательная активность, любознательность, умение устанавливать причинно-следственные связи, обогащается словарный запас.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onderland.kg/images/product_images/original_images/1092_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76991" cy="6858000"/>
          </a:xfrm>
          <a:prstGeom prst="rect">
            <a:avLst/>
          </a:prstGeom>
          <a:noFill/>
        </p:spPr>
      </p:pic>
      <p:pic>
        <p:nvPicPr>
          <p:cNvPr id="22530" name="Picture 2" descr="G:\ДЕТСКИЙ САД\ФОТО ДЕТЕЙ\старшая группа\ЭКСПЕРИМЕНТ\DSCN236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87624" y="3789040"/>
            <a:ext cx="3342164" cy="25064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1" name="Picture 3" descr="G:\ДЕТСКИЙ САД\ФОТО ДЕТЕЙ\старшая группа\ЭКСПЕРИМЕНТ\DSCN236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3568" y="692696"/>
            <a:ext cx="2314543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2" name="Picture 4" descr="G:\ДЕТСКИЙ САД\ФОТО ДЕТЕЙ\старшая группа\ЭКСПЕРИМЕНТ\DSCN236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508104" y="3140968"/>
            <a:ext cx="2880320" cy="30389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275856" y="692696"/>
            <a:ext cx="50405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spc="50" dirty="0" smtClean="0">
                <a:ln w="11430"/>
                <a:solidFill>
                  <a:srgbClr val="002060"/>
                </a:solidFill>
                <a:latin typeface="Book Antiqua" pitchFamily="18" charset="0"/>
              </a:rPr>
              <a:t>Реализация проекта</a:t>
            </a:r>
            <a:r>
              <a:rPr lang="ru-RU" b="1" i="1" spc="50" dirty="0" smtClean="0">
                <a:ln w="11430"/>
                <a:solidFill>
                  <a:srgbClr val="002060"/>
                </a:solidFill>
                <a:latin typeface="Book Antiqua" pitchFamily="18" charset="0"/>
              </a:rPr>
              <a:t>: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059832" y="1196752"/>
            <a:ext cx="57606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spc="50" dirty="0">
                <a:ln w="11430"/>
                <a:solidFill>
                  <a:srgbClr val="002060"/>
                </a:solidFill>
                <a:latin typeface="Book Antiqua" pitchFamily="18" charset="0"/>
              </a:rPr>
              <a:t>Тема</a:t>
            </a:r>
            <a:r>
              <a:rPr lang="ru-RU" i="1" spc="50" dirty="0">
                <a:ln w="11430"/>
                <a:latin typeface="Book Antiqua" pitchFamily="18" charset="0"/>
              </a:rPr>
              <a:t>: "Иней"</a:t>
            </a:r>
          </a:p>
          <a:p>
            <a:r>
              <a:rPr lang="ru-RU" b="1" i="1" u="sng" spc="50" dirty="0">
                <a:ln w="11430"/>
                <a:solidFill>
                  <a:srgbClr val="002060"/>
                </a:solidFill>
                <a:latin typeface="Book Antiqua" pitchFamily="18" charset="0"/>
              </a:rPr>
              <a:t>Цель:</a:t>
            </a:r>
            <a:r>
              <a:rPr lang="ru-RU" b="1" dirty="0"/>
              <a:t> </a:t>
            </a:r>
            <a:r>
              <a:rPr lang="ru-RU" i="1" spc="50" dirty="0">
                <a:ln w="11430"/>
                <a:latin typeface="Book Antiqua" pitchFamily="18" charset="0"/>
              </a:rPr>
              <a:t>показать детям как вода </a:t>
            </a:r>
            <a:r>
              <a:rPr lang="ru-RU" i="1" spc="50" dirty="0" smtClean="0">
                <a:ln w="11430"/>
                <a:latin typeface="Book Antiqua" pitchFamily="18" charset="0"/>
              </a:rPr>
              <a:t>превращается </a:t>
            </a:r>
            <a:r>
              <a:rPr lang="ru-RU" i="1" spc="50" dirty="0">
                <a:ln w="11430"/>
                <a:latin typeface="Book Antiqua" pitchFamily="18" charset="0"/>
              </a:rPr>
              <a:t>в иней.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131840" y="1916832"/>
            <a:ext cx="529503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u="sng" spc="50" dirty="0" smtClean="0">
                <a:ln w="11430"/>
                <a:solidFill>
                  <a:srgbClr val="002060"/>
                </a:solidFill>
                <a:latin typeface="Book Antiqua" pitchFamily="18" charset="0"/>
              </a:rPr>
              <a:t>Вывод:</a:t>
            </a:r>
            <a:r>
              <a:rPr lang="ru-RU" b="1" dirty="0" smtClean="0"/>
              <a:t> </a:t>
            </a:r>
            <a:r>
              <a:rPr lang="ru-RU" i="1" spc="50" dirty="0" smtClean="0">
                <a:ln w="11430"/>
                <a:latin typeface="Book Antiqua" pitchFamily="18" charset="0"/>
              </a:rPr>
              <a:t>горячий пар оседает на холодной ветке. </a:t>
            </a:r>
            <a:endParaRPr lang="ru-RU" dirty="0" smtClean="0"/>
          </a:p>
          <a:p>
            <a:r>
              <a:rPr lang="ru-RU" i="1" spc="50" dirty="0" smtClean="0">
                <a:ln w="11430"/>
                <a:latin typeface="Book Antiqua" pitchFamily="18" charset="0"/>
              </a:rPr>
              <a:t>Чем сильнее мороз, тем быстрее капельки пара </a:t>
            </a:r>
          </a:p>
          <a:p>
            <a:r>
              <a:rPr lang="ru-RU" i="1" spc="50" dirty="0" smtClean="0">
                <a:ln w="11430"/>
                <a:latin typeface="Book Antiqua" pitchFamily="18" charset="0"/>
              </a:rPr>
              <a:t>замерзают и превращаются в иней.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onderland.kg/images/product_images/original_images/1092_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76991" cy="6858000"/>
          </a:xfrm>
          <a:prstGeom prst="rect">
            <a:avLst/>
          </a:prstGeom>
          <a:noFill/>
        </p:spPr>
      </p:pic>
      <p:pic>
        <p:nvPicPr>
          <p:cNvPr id="19461" name="Picture 5" descr="G:\ДЕТСКИЙ САД\ФОТО ДЕТЕЙ\старшая группа\Новая папка (2)\DSCN309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80112" y="2852936"/>
            <a:ext cx="2880474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Прямоугольник 15"/>
          <p:cNvSpPr/>
          <p:nvPr/>
        </p:nvSpPr>
        <p:spPr>
          <a:xfrm>
            <a:off x="539552" y="1124744"/>
            <a:ext cx="820891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spc="50" dirty="0">
                <a:ln w="11430"/>
                <a:solidFill>
                  <a:srgbClr val="002060"/>
                </a:solidFill>
                <a:latin typeface="Book Antiqua" pitchFamily="18" charset="0"/>
              </a:rPr>
              <a:t>Тема</a:t>
            </a:r>
            <a:r>
              <a:rPr lang="ru-RU" i="1" spc="50" dirty="0">
                <a:ln w="11430"/>
                <a:latin typeface="Book Antiqua" pitchFamily="18" charset="0"/>
              </a:rPr>
              <a:t>: </a:t>
            </a:r>
            <a:r>
              <a:rPr lang="ru-RU" i="1" spc="50" dirty="0" smtClean="0">
                <a:ln w="11430"/>
                <a:latin typeface="Book Antiqua" pitchFamily="18" charset="0"/>
              </a:rPr>
              <a:t>"Пламя свечи всегда направлено вверх"</a:t>
            </a:r>
            <a:endParaRPr lang="ru-RU" i="1" spc="50" dirty="0">
              <a:ln w="11430"/>
              <a:latin typeface="Book Antiqua" pitchFamily="18" charset="0"/>
            </a:endParaRPr>
          </a:p>
          <a:p>
            <a:r>
              <a:rPr lang="ru-RU" b="1" i="1" u="sng" spc="50" dirty="0">
                <a:ln w="11430"/>
                <a:solidFill>
                  <a:srgbClr val="002060"/>
                </a:solidFill>
                <a:latin typeface="Book Antiqua" pitchFamily="18" charset="0"/>
              </a:rPr>
              <a:t>Цель:</a:t>
            </a:r>
            <a:r>
              <a:rPr lang="ru-RU" b="1" dirty="0"/>
              <a:t> </a:t>
            </a:r>
            <a:r>
              <a:rPr lang="ru-RU" i="1" spc="50" dirty="0" smtClean="0">
                <a:ln w="11430"/>
                <a:latin typeface="Book Antiqua" pitchFamily="18" charset="0"/>
              </a:rPr>
              <a:t>показать , что пламя свечи направлено вверх, но может менять направление при воздействии потока воздуха.</a:t>
            </a:r>
          </a:p>
          <a:p>
            <a:r>
              <a:rPr lang="ru-RU" b="1" i="1" u="sng" spc="50" dirty="0">
                <a:ln w="11430"/>
                <a:solidFill>
                  <a:srgbClr val="002060"/>
                </a:solidFill>
                <a:latin typeface="Book Antiqua" pitchFamily="18" charset="0"/>
              </a:rPr>
              <a:t>Вывод:</a:t>
            </a:r>
            <a:r>
              <a:rPr lang="ru-RU" i="1" spc="50" dirty="0" smtClean="0">
                <a:ln w="11430"/>
                <a:latin typeface="Book Antiqua" pitchFamily="18" charset="0"/>
              </a:rPr>
              <a:t> Как бы мы не наклоняли свечу, пламя всегда направлено вверх. Потоки воздуха (выдуваемая струя, ветер) способны изменить направление пламени.</a:t>
            </a:r>
            <a:endParaRPr lang="ru-RU" i="1" spc="50" dirty="0">
              <a:ln w="11430"/>
              <a:latin typeface="Book Antiqua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55576" y="620688"/>
            <a:ext cx="77048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spc="50" dirty="0" smtClean="0">
                <a:ln w="11430"/>
                <a:solidFill>
                  <a:srgbClr val="002060"/>
                </a:solidFill>
                <a:latin typeface="Book Antiqua" pitchFamily="18" charset="0"/>
              </a:rPr>
              <a:t>Цикл опытов по изучению свойств пламени</a:t>
            </a:r>
            <a:r>
              <a:rPr lang="ru-RU" b="1" i="1" spc="50" dirty="0" smtClean="0">
                <a:ln w="11430"/>
                <a:solidFill>
                  <a:srgbClr val="002060"/>
                </a:solidFill>
                <a:latin typeface="Book Antiqua" pitchFamily="18" charset="0"/>
              </a:rPr>
              <a:t>: </a:t>
            </a:r>
          </a:p>
        </p:txBody>
      </p:sp>
      <p:pic>
        <p:nvPicPr>
          <p:cNvPr id="19" name="Picture 10" descr="G:\ДЕТСКИЙ САД\ФОТО ДЕТЕЙ\старшая группа\Новая папка (2)\DSCN325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9552" y="2924944"/>
            <a:ext cx="2952328" cy="22141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Picture 9" descr="G:\ДЕТСКИЙ САД\ФОТО ДЕТЕЙ\старшая группа\Новая папка (2)\DSCN324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419872" y="4291426"/>
            <a:ext cx="2160240" cy="2185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onderland.kg/images/product_images/original_images/1092_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76991" cy="6858000"/>
          </a:xfrm>
          <a:prstGeom prst="rect">
            <a:avLst/>
          </a:prstGeom>
          <a:noFill/>
        </p:spPr>
      </p:pic>
      <p:pic>
        <p:nvPicPr>
          <p:cNvPr id="19465" name="Picture 9" descr="G:\ДЕТСКИЙ САД\ФОТО ДЕТЕЙ\старшая группа\Новая папка (2)\DSCN311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71600" y="2780928"/>
            <a:ext cx="3936645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Прямоугольник 12"/>
          <p:cNvSpPr/>
          <p:nvPr/>
        </p:nvSpPr>
        <p:spPr>
          <a:xfrm>
            <a:off x="539552" y="799544"/>
            <a:ext cx="81369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spc="50" dirty="0">
                <a:ln w="11430"/>
                <a:solidFill>
                  <a:srgbClr val="002060"/>
                </a:solidFill>
                <a:latin typeface="Book Antiqua" pitchFamily="18" charset="0"/>
              </a:rPr>
              <a:t>Тема</a:t>
            </a:r>
            <a:r>
              <a:rPr lang="ru-RU" i="1" spc="50" dirty="0">
                <a:ln w="11430"/>
                <a:latin typeface="Book Antiqua" pitchFamily="18" charset="0"/>
              </a:rPr>
              <a:t>: </a:t>
            </a:r>
            <a:r>
              <a:rPr lang="ru-RU" i="1" spc="50" dirty="0" smtClean="0">
                <a:ln w="11430"/>
                <a:latin typeface="Book Antiqua" pitchFamily="18" charset="0"/>
              </a:rPr>
              <a:t>"</a:t>
            </a:r>
            <a:r>
              <a:rPr lang="ru-RU" i="1" spc="50" dirty="0">
                <a:ln w="11430"/>
                <a:latin typeface="Book Antiqua" pitchFamily="18" charset="0"/>
              </a:rPr>
              <a:t>Волшебное </a:t>
            </a:r>
            <a:r>
              <a:rPr lang="ru-RU" i="1" spc="50" dirty="0" smtClean="0">
                <a:ln w="11430"/>
                <a:latin typeface="Book Antiqua" pitchFamily="18" charset="0"/>
              </a:rPr>
              <a:t>перо"</a:t>
            </a:r>
            <a:endParaRPr lang="ru-RU" i="1" spc="50" dirty="0">
              <a:ln w="11430"/>
              <a:latin typeface="Book Antiqua" pitchFamily="18" charset="0"/>
            </a:endParaRPr>
          </a:p>
          <a:p>
            <a:r>
              <a:rPr lang="ru-RU" b="1" i="1" u="sng" spc="50" dirty="0">
                <a:ln w="11430"/>
                <a:solidFill>
                  <a:srgbClr val="002060"/>
                </a:solidFill>
                <a:latin typeface="Book Antiqua" pitchFamily="18" charset="0"/>
              </a:rPr>
              <a:t>Цель:</a:t>
            </a:r>
            <a:r>
              <a:rPr lang="ru-RU" b="1" dirty="0"/>
              <a:t> </a:t>
            </a:r>
            <a:r>
              <a:rPr lang="ru-RU" i="1" spc="50" dirty="0">
                <a:ln w="11430"/>
                <a:latin typeface="Book Antiqua" pitchFamily="18" charset="0"/>
              </a:rPr>
              <a:t>познакомить с образование цветов </a:t>
            </a:r>
            <a:r>
              <a:rPr lang="ru-RU" i="1" spc="50" dirty="0" smtClean="0">
                <a:ln w="11430"/>
                <a:latin typeface="Book Antiqua" pitchFamily="18" charset="0"/>
              </a:rPr>
              <a:t>спектра.</a:t>
            </a:r>
          </a:p>
          <a:p>
            <a:r>
              <a:rPr lang="ru-RU" b="1" i="1" u="sng" spc="50" dirty="0" smtClean="0">
                <a:ln w="11430"/>
                <a:solidFill>
                  <a:srgbClr val="002060"/>
                </a:solidFill>
                <a:latin typeface="Book Antiqua" pitchFamily="18" charset="0"/>
              </a:rPr>
              <a:t>Вывод</a:t>
            </a:r>
            <a:r>
              <a:rPr lang="ru-RU" b="1" i="1" u="sng" spc="50" dirty="0">
                <a:ln w="11430"/>
                <a:solidFill>
                  <a:srgbClr val="002060"/>
                </a:solidFill>
                <a:latin typeface="Book Antiqua" pitchFamily="18" charset="0"/>
              </a:rPr>
              <a:t>:</a:t>
            </a:r>
            <a:r>
              <a:rPr lang="ru-RU" i="1" spc="50" dirty="0" smtClean="0">
                <a:ln w="11430"/>
                <a:latin typeface="Book Antiqua" pitchFamily="18" charset="0"/>
              </a:rPr>
              <a:t> Свет от свечи распадается на несколько цветов, если на него смотреть через перо потому, что ворсинки пера помогают лучше увидеть из каких цветов состоит пламя. </a:t>
            </a:r>
            <a:endParaRPr lang="ru-RU" i="1" spc="50" dirty="0">
              <a:ln w="11430"/>
              <a:latin typeface="Book Antiqua" pitchFamily="18" charset="0"/>
            </a:endParaRPr>
          </a:p>
        </p:txBody>
      </p:sp>
      <p:pic>
        <p:nvPicPr>
          <p:cNvPr id="23554" name="Picture 2" descr="G:\ДЕТСКИЙ САД\ФОТО ДЕТЕЙ\старшая группа\Новая папка (2)\DSCN310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96136" y="2708920"/>
            <a:ext cx="2232248" cy="30963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onderland.kg/images/product_images/original_images/1092_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76991" cy="6858000"/>
          </a:xfrm>
          <a:prstGeom prst="rect">
            <a:avLst/>
          </a:prstGeom>
          <a:noFill/>
        </p:spPr>
      </p:pic>
      <p:pic>
        <p:nvPicPr>
          <p:cNvPr id="19462" name="Picture 6" descr="G:\ДЕТСКИЙ САД\ФОТО ДЕТЕЙ\старшая группа\Новая папка (2)\DSCN310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5576" y="3501008"/>
            <a:ext cx="3672408" cy="2754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3" name="Picture 7" descr="G:\ДЕТСКИЙ САД\ФОТО ДЕТЕЙ\старшая группа\Новая папка (2)\DSCN310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32040" y="836712"/>
            <a:ext cx="3408552" cy="25562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4" name="Picture 8" descr="G:\ДЕТСКИЙ САД\ФОТО ДЕТЕЙ\старшая группа\Новая папка (2)\DSCN310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932040" y="3645023"/>
            <a:ext cx="3456384" cy="2592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Прямоугольник 12"/>
          <p:cNvSpPr/>
          <p:nvPr/>
        </p:nvSpPr>
        <p:spPr>
          <a:xfrm>
            <a:off x="539552" y="1037635"/>
            <a:ext cx="439248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spc="50" dirty="0">
                <a:ln w="11430"/>
                <a:solidFill>
                  <a:srgbClr val="002060"/>
                </a:solidFill>
                <a:latin typeface="Book Antiqua" pitchFamily="18" charset="0"/>
              </a:rPr>
              <a:t>Тема</a:t>
            </a:r>
            <a:r>
              <a:rPr lang="ru-RU" i="1" spc="50" dirty="0">
                <a:ln w="11430"/>
                <a:latin typeface="Book Antiqua" pitchFamily="18" charset="0"/>
              </a:rPr>
              <a:t>: </a:t>
            </a:r>
            <a:r>
              <a:rPr lang="ru-RU" i="1" spc="50" dirty="0" smtClean="0">
                <a:ln w="11430"/>
                <a:latin typeface="Book Antiqua" pitchFamily="18" charset="0"/>
              </a:rPr>
              <a:t>"</a:t>
            </a:r>
            <a:r>
              <a:rPr lang="ru-RU" i="1" spc="50" dirty="0">
                <a:ln w="11430"/>
                <a:latin typeface="Book Antiqua" pitchFamily="18" charset="0"/>
              </a:rPr>
              <a:t>Пламя загрязняет </a:t>
            </a:r>
            <a:r>
              <a:rPr lang="ru-RU" i="1" spc="50" dirty="0" smtClean="0">
                <a:ln w="11430"/>
                <a:latin typeface="Book Antiqua" pitchFamily="18" charset="0"/>
              </a:rPr>
              <a:t>воздух"</a:t>
            </a:r>
            <a:endParaRPr lang="ru-RU" i="1" spc="50" dirty="0">
              <a:ln w="11430"/>
              <a:latin typeface="Book Antiqua" pitchFamily="18" charset="0"/>
            </a:endParaRPr>
          </a:p>
          <a:p>
            <a:r>
              <a:rPr lang="ru-RU" b="1" i="1" u="sng" spc="50" dirty="0">
                <a:ln w="11430"/>
                <a:solidFill>
                  <a:srgbClr val="002060"/>
                </a:solidFill>
                <a:latin typeface="Book Antiqua" pitchFamily="18" charset="0"/>
              </a:rPr>
              <a:t>Цель:</a:t>
            </a:r>
            <a:r>
              <a:rPr lang="ru-RU" b="1" dirty="0"/>
              <a:t> </a:t>
            </a:r>
            <a:r>
              <a:rPr lang="ru-RU" i="1" spc="50" dirty="0">
                <a:ln w="11430"/>
                <a:latin typeface="Book Antiqua" pitchFamily="18" charset="0"/>
              </a:rPr>
              <a:t>показать что при горении выделяются вредные вещества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. </a:t>
            </a:r>
            <a:endParaRPr lang="ru-RU" i="1" spc="50" dirty="0" smtClean="0">
              <a:ln w="11430"/>
              <a:latin typeface="Book Antiqua" pitchFamily="18" charset="0"/>
            </a:endParaRPr>
          </a:p>
          <a:p>
            <a:r>
              <a:rPr lang="ru-RU" b="1" i="1" u="sng" spc="50" dirty="0" smtClean="0">
                <a:ln w="11430"/>
                <a:solidFill>
                  <a:srgbClr val="002060"/>
                </a:solidFill>
                <a:latin typeface="Book Antiqua" pitchFamily="18" charset="0"/>
              </a:rPr>
              <a:t>Вывод</a:t>
            </a:r>
            <a:r>
              <a:rPr lang="ru-RU" b="1" i="1" u="sng" spc="50" dirty="0">
                <a:ln w="11430"/>
                <a:solidFill>
                  <a:srgbClr val="002060"/>
                </a:solidFill>
                <a:latin typeface="Book Antiqua" pitchFamily="18" charset="0"/>
              </a:rPr>
              <a:t>:</a:t>
            </a:r>
            <a:r>
              <a:rPr lang="ru-RU" i="1" spc="50" dirty="0" smtClean="0">
                <a:ln w="11430"/>
                <a:latin typeface="Book Antiqua" pitchFamily="18" charset="0"/>
              </a:rPr>
              <a:t> При горении пламени образуется копоть, загрязняющая воздух. Её можно увидеть, если поднести к пламени стекло.</a:t>
            </a:r>
            <a:endParaRPr lang="ru-RU" i="1" spc="50" dirty="0">
              <a:ln w="11430"/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onderland.kg/images/product_images/original_images/1092_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76991" cy="6858000"/>
          </a:xfrm>
          <a:prstGeom prst="rect">
            <a:avLst/>
          </a:prstGeom>
          <a:noFill/>
        </p:spPr>
      </p:pic>
      <p:pic>
        <p:nvPicPr>
          <p:cNvPr id="19466" name="Picture 10" descr="G:\ДЕТСКИЙ САД\ФОТО ДЕТЕЙ\старшая группа\Новая папка (2)\DSCN312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64088" y="2708920"/>
            <a:ext cx="2880320" cy="2160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7" name="Picture 11" descr="G:\ДЕТСКИЙ САД\ФОТО ДЕТЕЙ\старшая группа\Новая папка (2)\DSCN312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27984" y="548680"/>
            <a:ext cx="2862084" cy="21464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9" name="Picture 13" descr="G:\ДЕТСКИЙ САД\ФОТО ДЕТЕЙ\старшая группа\Новая папка (2)\DSCN313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99438" y="548680"/>
            <a:ext cx="2880474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70" name="Picture 14" descr="G:\ДЕТСКИЙ САД\ФОТО ДЕТЕЙ\старшая группа\Новая папка (2)\DSCN3137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619672" y="2780928"/>
            <a:ext cx="2880473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Прямоугольник 12"/>
          <p:cNvSpPr/>
          <p:nvPr/>
        </p:nvSpPr>
        <p:spPr>
          <a:xfrm>
            <a:off x="467544" y="4941168"/>
            <a:ext cx="835292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spc="50" dirty="0">
                <a:ln w="11430"/>
                <a:solidFill>
                  <a:srgbClr val="002060"/>
                </a:solidFill>
                <a:latin typeface="Book Antiqua" pitchFamily="18" charset="0"/>
              </a:rPr>
              <a:t>Тема</a:t>
            </a:r>
            <a:r>
              <a:rPr lang="ru-RU" i="1" spc="50" dirty="0">
                <a:ln w="11430"/>
                <a:latin typeface="Book Antiqua" pitchFamily="18" charset="0"/>
              </a:rPr>
              <a:t>: </a:t>
            </a:r>
            <a:r>
              <a:rPr lang="ru-RU" i="1" spc="50" dirty="0" smtClean="0">
                <a:ln w="11430"/>
                <a:latin typeface="Book Antiqua" pitchFamily="18" charset="0"/>
              </a:rPr>
              <a:t>"</a:t>
            </a:r>
            <a:r>
              <a:rPr lang="ru-RU" i="1" spc="50" dirty="0">
                <a:ln w="11430"/>
                <a:latin typeface="Book Antiqua" pitchFamily="18" charset="0"/>
              </a:rPr>
              <a:t>Горит или плавится</a:t>
            </a:r>
            <a:r>
              <a:rPr lang="ru-RU" i="1" spc="50" dirty="0" smtClean="0">
                <a:ln w="11430"/>
                <a:latin typeface="Book Antiqua" pitchFamily="18" charset="0"/>
              </a:rPr>
              <a:t>?"</a:t>
            </a:r>
            <a:endParaRPr lang="ru-RU" i="1" spc="50" dirty="0">
              <a:ln w="11430"/>
              <a:latin typeface="Book Antiqua" pitchFamily="18" charset="0"/>
            </a:endParaRPr>
          </a:p>
          <a:p>
            <a:r>
              <a:rPr lang="ru-RU" b="1" i="1" u="sng" spc="50" dirty="0">
                <a:ln w="11430"/>
                <a:solidFill>
                  <a:srgbClr val="002060"/>
                </a:solidFill>
                <a:latin typeface="Book Antiqua" pitchFamily="18" charset="0"/>
              </a:rPr>
              <a:t>Цель:</a:t>
            </a:r>
            <a:r>
              <a:rPr lang="ru-RU" b="1" dirty="0"/>
              <a:t> </a:t>
            </a:r>
            <a:r>
              <a:rPr lang="ru-RU" i="1" spc="50" dirty="0">
                <a:ln w="11430"/>
                <a:latin typeface="Book Antiqua" pitchFamily="18" charset="0"/>
              </a:rPr>
              <a:t>продолжать знакомить со свойством огня изменять состояния некоторых веществ</a:t>
            </a:r>
            <a:r>
              <a:rPr lang="ru-RU" i="1" spc="50" dirty="0" smtClean="0">
                <a:ln w="11430"/>
                <a:latin typeface="Book Antiqua" pitchFamily="18" charset="0"/>
              </a:rPr>
              <a:t>.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  <a:endParaRPr lang="ru-RU" i="1" spc="50" dirty="0" smtClean="0">
              <a:ln w="11430"/>
              <a:latin typeface="Book Antiqua" pitchFamily="18" charset="0"/>
            </a:endParaRPr>
          </a:p>
          <a:p>
            <a:r>
              <a:rPr lang="ru-RU" b="1" i="1" u="sng" spc="50" dirty="0" smtClean="0">
                <a:ln w="11430"/>
                <a:solidFill>
                  <a:srgbClr val="002060"/>
                </a:solidFill>
                <a:latin typeface="Book Antiqua" pitchFamily="18" charset="0"/>
              </a:rPr>
              <a:t>Вывод</a:t>
            </a:r>
            <a:r>
              <a:rPr lang="ru-RU" b="1" i="1" u="sng" spc="50" dirty="0">
                <a:ln w="11430"/>
                <a:solidFill>
                  <a:srgbClr val="002060"/>
                </a:solidFill>
                <a:latin typeface="Book Antiqua" pitchFamily="18" charset="0"/>
              </a:rPr>
              <a:t>:</a:t>
            </a:r>
            <a:r>
              <a:rPr lang="ru-RU" i="1" spc="50" dirty="0" smtClean="0">
                <a:ln w="11430"/>
                <a:latin typeface="Book Antiqua" pitchFamily="18" charset="0"/>
              </a:rPr>
              <a:t> При нагревании некоторые вещества могут изменяться (сахар, пластилин, воск тает; белый мел -темнеет).</a:t>
            </a:r>
            <a:endParaRPr lang="ru-RU" i="1" spc="50" dirty="0">
              <a:ln w="11430"/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onderland.kg/images/product_images/original_images/1092_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76991" cy="6858000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611560" y="4149080"/>
            <a:ext cx="597666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spc="50" dirty="0">
                <a:ln w="11430"/>
                <a:solidFill>
                  <a:srgbClr val="002060"/>
                </a:solidFill>
                <a:latin typeface="Book Antiqua" pitchFamily="18" charset="0"/>
              </a:rPr>
              <a:t>Тема</a:t>
            </a:r>
            <a:r>
              <a:rPr lang="ru-RU" i="1" spc="50" dirty="0">
                <a:ln w="11430"/>
                <a:latin typeface="Book Antiqua" pitchFamily="18" charset="0"/>
              </a:rPr>
              <a:t>: </a:t>
            </a:r>
            <a:r>
              <a:rPr lang="ru-RU" i="1" spc="50" dirty="0" smtClean="0">
                <a:ln w="11430"/>
                <a:latin typeface="Book Antiqua" pitchFamily="18" charset="0"/>
              </a:rPr>
              <a:t>"</a:t>
            </a:r>
            <a:r>
              <a:rPr lang="ru-RU" i="1" spc="50" dirty="0">
                <a:ln w="11430"/>
                <a:latin typeface="Book Antiqua" pitchFamily="18" charset="0"/>
              </a:rPr>
              <a:t>Свечка в </a:t>
            </a:r>
            <a:r>
              <a:rPr lang="ru-RU" i="1" spc="50" dirty="0" smtClean="0">
                <a:ln w="11430"/>
                <a:latin typeface="Book Antiqua" pitchFamily="18" charset="0"/>
              </a:rPr>
              <a:t>банке"</a:t>
            </a:r>
            <a:endParaRPr lang="ru-RU" i="1" spc="50" dirty="0">
              <a:ln w="11430"/>
              <a:latin typeface="Book Antiqua" pitchFamily="18" charset="0"/>
            </a:endParaRPr>
          </a:p>
          <a:p>
            <a:r>
              <a:rPr lang="ru-RU" b="1" i="1" u="sng" spc="50" dirty="0">
                <a:ln w="11430"/>
                <a:solidFill>
                  <a:srgbClr val="002060"/>
                </a:solidFill>
                <a:latin typeface="Book Antiqua" pitchFamily="18" charset="0"/>
              </a:rPr>
              <a:t>Цель:</a:t>
            </a:r>
            <a:r>
              <a:rPr lang="ru-RU" b="1" dirty="0"/>
              <a:t> </a:t>
            </a:r>
            <a:r>
              <a:rPr lang="ru-RU" i="1" spc="50" dirty="0">
                <a:ln w="11430"/>
                <a:latin typeface="Book Antiqua" pitchFamily="18" charset="0"/>
              </a:rPr>
              <a:t>показать на опыте, что при горении меняется состав воздуха, кислорода становится меньше, а для горения нужен </a:t>
            </a:r>
            <a:r>
              <a:rPr lang="ru-RU" i="1" spc="50" dirty="0" smtClean="0">
                <a:ln w="11430"/>
                <a:latin typeface="Book Antiqua" pitchFamily="18" charset="0"/>
              </a:rPr>
              <a:t>кислород.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  <a:endParaRPr lang="ru-RU" i="1" spc="50" dirty="0" smtClean="0">
              <a:ln w="11430"/>
              <a:latin typeface="Book Antiqua" pitchFamily="18" charset="0"/>
            </a:endParaRPr>
          </a:p>
          <a:p>
            <a:r>
              <a:rPr lang="ru-RU" b="1" i="1" u="sng" spc="50" dirty="0" smtClean="0">
                <a:ln w="11430"/>
                <a:solidFill>
                  <a:srgbClr val="002060"/>
                </a:solidFill>
                <a:latin typeface="Book Antiqua" pitchFamily="18" charset="0"/>
              </a:rPr>
              <a:t>Вывод</a:t>
            </a:r>
            <a:r>
              <a:rPr lang="ru-RU" b="1" i="1" u="sng" spc="50" dirty="0">
                <a:ln w="11430"/>
                <a:solidFill>
                  <a:srgbClr val="002060"/>
                </a:solidFill>
                <a:latin typeface="Book Antiqua" pitchFamily="18" charset="0"/>
              </a:rPr>
              <a:t>:</a:t>
            </a:r>
            <a:r>
              <a:rPr lang="ru-RU" i="1" spc="50" dirty="0" smtClean="0">
                <a:ln w="11430"/>
                <a:latin typeface="Book Antiqua" pitchFamily="18" charset="0"/>
              </a:rPr>
              <a:t> Горение пламени невозможно без кислорода. В банке количество кислорода ограничено, поэтому свеча гаснет.</a:t>
            </a:r>
            <a:endParaRPr lang="ru-RU" i="1" spc="50" dirty="0">
              <a:ln w="11430"/>
              <a:latin typeface="Book Antiqua" pitchFamily="18" charset="0"/>
            </a:endParaRPr>
          </a:p>
        </p:txBody>
      </p:sp>
      <p:pic>
        <p:nvPicPr>
          <p:cNvPr id="14" name="Picture 8" descr="G:\ДЕТСКИЙ САД\ФОТО ДЕТЕЙ\старшая группа\Новая папка (2)\DSCN324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3568" y="692696"/>
            <a:ext cx="3996444" cy="26642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78" name="Picture 2" descr="G:\ДЕТСКИЙ САД\ФОТО ДЕТЕЙ\старшая группа\Новая папка (2)\DSCN309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948264" y="4293096"/>
            <a:ext cx="1584176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Picture 6" descr="G:\ДЕТСКИЙ САД\ФОТО ДЕТЕЙ\старшая группа\Новая папка (2)\DSCN323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932040" y="1196751"/>
            <a:ext cx="3600400" cy="27001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546</Words>
  <Application>Microsoft Office PowerPoint</Application>
  <PresentationFormat>Экран (4:3)</PresentationFormat>
  <Paragraphs>51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Дом</cp:lastModifiedBy>
  <cp:revision>31</cp:revision>
  <dcterms:created xsi:type="dcterms:W3CDTF">2018-05-22T14:12:34Z</dcterms:created>
  <dcterms:modified xsi:type="dcterms:W3CDTF">2018-08-01T15:48:41Z</dcterms:modified>
</cp:coreProperties>
</file>