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12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3B20D-11D6-4FAE-8707-7E6F9FB05284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B7034-95AF-4E7E-9641-06B6FB47323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361582">
            <a:off x="3462787" y="382248"/>
            <a:ext cx="27878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spc="300" dirty="0"/>
              <a:t>Информация </a:t>
            </a:r>
            <a:endParaRPr lang="ru-RU" sz="2400" b="1" spc="300" dirty="0" smtClean="0"/>
          </a:p>
          <a:p>
            <a:pPr algn="ctr"/>
            <a:r>
              <a:rPr lang="ru-RU" sz="2400" b="1" spc="300" dirty="0" smtClean="0"/>
              <a:t>для </a:t>
            </a:r>
            <a:r>
              <a:rPr lang="ru-RU" sz="2400" b="1" spc="300" dirty="0"/>
              <a:t>родителей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80" y="1357290"/>
            <a:ext cx="600079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/>
              <a:t>Что такое Федеральный государственный стандарт дошкольного образования</a:t>
            </a:r>
            <a:r>
              <a:rPr lang="ru-RU" sz="2200" b="1" dirty="0" smtClean="0"/>
              <a:t>?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</a:t>
            </a:r>
            <a:r>
              <a:rPr lang="ru-RU" sz="2000" dirty="0" smtClean="0"/>
              <a:t>         Федеральные </a:t>
            </a:r>
            <a:r>
              <a:rPr lang="ru-RU" sz="2000" dirty="0"/>
              <a:t>государственные стандарты устанавливаются в Российской Федерации в соответствии с требованием статьи 12 «Закона об образовании» и представляют собой «совокупность обязательных требований к дошкольному образованию к дошкольному образованию</a:t>
            </a:r>
            <a:r>
              <a:rPr lang="ru-RU" sz="2000" dirty="0" smtClean="0"/>
              <a:t>».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200" b="1" dirty="0" smtClean="0"/>
              <a:t>Какие </a:t>
            </a:r>
            <a:r>
              <a:rPr lang="ru-RU" sz="2200" b="1" dirty="0"/>
              <a:t>требования выдвигает новый ФГОС ДО</a:t>
            </a:r>
            <a:r>
              <a:rPr lang="ru-RU" sz="2200" b="1" dirty="0" smtClean="0"/>
              <a:t>?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        Стандарт </a:t>
            </a:r>
            <a:r>
              <a:rPr lang="ru-RU" sz="2000" dirty="0"/>
              <a:t>выдвигает три группы требований:</a:t>
            </a:r>
            <a:br>
              <a:rPr lang="ru-RU" sz="2000" dirty="0"/>
            </a:br>
            <a:r>
              <a:rPr lang="ru-RU" sz="2000" dirty="0"/>
              <a:t>• Требования к структуре образовательной программы дошкольного образования;</a:t>
            </a:r>
            <a:br>
              <a:rPr lang="ru-RU" sz="2000" dirty="0"/>
            </a:br>
            <a:r>
              <a:rPr lang="ru-RU" sz="2000" dirty="0"/>
              <a:t>• Требования к условиям реализации образовательной программы дошкольного образования.</a:t>
            </a:r>
            <a:br>
              <a:rPr lang="ru-RU" sz="2000" dirty="0"/>
            </a:br>
            <a:r>
              <a:rPr lang="ru-RU" sz="2000" dirty="0"/>
              <a:t>• Требования к результатам освоения образовательной программы дошкольного </a:t>
            </a:r>
            <a:endParaRPr lang="ru-RU" sz="2000" dirty="0" smtClean="0"/>
          </a:p>
          <a:p>
            <a:r>
              <a:rPr lang="ru-RU" sz="2000" dirty="0" smtClean="0"/>
              <a:t>образования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361582">
            <a:off x="3462787" y="382248"/>
            <a:ext cx="27878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spc="300" dirty="0"/>
              <a:t>Информация </a:t>
            </a:r>
            <a:endParaRPr lang="ru-RU" sz="2400" b="1" spc="300" dirty="0" smtClean="0"/>
          </a:p>
          <a:p>
            <a:pPr algn="ctr"/>
            <a:r>
              <a:rPr lang="ru-RU" sz="2400" b="1" spc="300" dirty="0" smtClean="0"/>
              <a:t>для </a:t>
            </a:r>
            <a:r>
              <a:rPr lang="ru-RU" sz="2400" b="1" spc="300" dirty="0"/>
              <a:t>родителей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80" y="694294"/>
            <a:ext cx="585791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/>
              <a:t>Что является </a:t>
            </a:r>
            <a:endParaRPr lang="ru-RU" sz="2200" b="1" dirty="0" smtClean="0"/>
          </a:p>
          <a:p>
            <a:r>
              <a:rPr lang="ru-RU" sz="2200" b="1" dirty="0" smtClean="0"/>
              <a:t>отличительной </a:t>
            </a:r>
          </a:p>
          <a:p>
            <a:r>
              <a:rPr lang="ru-RU" sz="2200" b="1" dirty="0" smtClean="0"/>
              <a:t>особенностью </a:t>
            </a:r>
            <a:r>
              <a:rPr lang="ru-RU" sz="2200" b="1" dirty="0"/>
              <a:t>Стандарта?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</a:t>
            </a:r>
            <a:r>
              <a:rPr lang="ru-RU" sz="2000" dirty="0" smtClean="0"/>
              <a:t>Впервые </a:t>
            </a:r>
            <a:r>
              <a:rPr lang="ru-RU" sz="2000" dirty="0"/>
              <a:t>в истории дошкольное детство стало </a:t>
            </a:r>
            <a:r>
              <a:rPr lang="ru-RU" sz="2000" dirty="0" err="1" smtClean="0"/>
              <a:t>осо-бым</a:t>
            </a:r>
            <a:r>
              <a:rPr lang="ru-RU" sz="2000" dirty="0" smtClean="0"/>
              <a:t> </a:t>
            </a:r>
            <a:r>
              <a:rPr lang="ru-RU" sz="2000" dirty="0"/>
              <a:t>самоценным уровнем образования, </a:t>
            </a:r>
            <a:r>
              <a:rPr lang="ru-RU" sz="2000" dirty="0" smtClean="0"/>
              <a:t>главная цель которого - формирование </a:t>
            </a:r>
            <a:r>
              <a:rPr lang="ru-RU" sz="2000" dirty="0"/>
              <a:t>успешной личности. Ключевая установка стандарта — поддержка </a:t>
            </a:r>
            <a:r>
              <a:rPr lang="ru-RU" sz="2000" dirty="0" err="1" smtClean="0"/>
              <a:t>разно-образия</a:t>
            </a:r>
            <a:r>
              <a:rPr lang="ru-RU" sz="2000" dirty="0" smtClean="0"/>
              <a:t> </a:t>
            </a:r>
            <a:r>
              <a:rPr lang="ru-RU" sz="2000" dirty="0"/>
              <a:t>детства через создание условий </a:t>
            </a:r>
            <a:r>
              <a:rPr lang="ru-RU" sz="2000" dirty="0" err="1" smtClean="0"/>
              <a:t>социаль-ной</a:t>
            </a:r>
            <a:r>
              <a:rPr lang="ru-RU" sz="2000" dirty="0" smtClean="0"/>
              <a:t> </a:t>
            </a:r>
            <a:r>
              <a:rPr lang="ru-RU" sz="2000" dirty="0"/>
              <a:t>ситуации содействия взрослых и детей ради развития способностей каждого ребенка.</a:t>
            </a:r>
            <a:br>
              <a:rPr lang="ru-RU" sz="2000" dirty="0"/>
            </a:br>
            <a:r>
              <a:rPr lang="ru-RU" sz="2000" dirty="0" smtClean="0"/>
              <a:t>   Стандартом определены  целевые </a:t>
            </a:r>
            <a:r>
              <a:rPr lang="ru-RU" sz="2000" dirty="0"/>
              <a:t>ориентиры, это социально-нормативные и психологические характеристики детей определенных возрастных групп, такие как инициативность и самостоятельность, уверенность в себе, развитое воображение, творческие способности в </a:t>
            </a:r>
            <a:r>
              <a:rPr lang="ru-RU" sz="2000" dirty="0" err="1" smtClean="0"/>
              <a:t>рисова-нии</a:t>
            </a:r>
            <a:r>
              <a:rPr lang="ru-RU" sz="2000" dirty="0"/>
              <a:t>, развитая крупная и мелкая моторика руки, способность к волевым усилиям, </a:t>
            </a:r>
            <a:r>
              <a:rPr lang="ru-RU" sz="2000" dirty="0" err="1" smtClean="0"/>
              <a:t>любознатель-ность</a:t>
            </a:r>
            <a:r>
              <a:rPr lang="ru-RU" sz="2000" dirty="0" smtClean="0"/>
              <a:t>. </a:t>
            </a:r>
            <a:r>
              <a:rPr lang="ru-RU" sz="2000" dirty="0"/>
              <a:t>Они являются ориентирами для педагогов в целях решения задач </a:t>
            </a:r>
            <a:r>
              <a:rPr lang="ru-RU" sz="2000" dirty="0" smtClean="0"/>
              <a:t>профессиональной </a:t>
            </a:r>
            <a:r>
              <a:rPr lang="ru-RU" sz="2000" dirty="0" err="1" smtClean="0"/>
              <a:t>деятель-ности</a:t>
            </a:r>
            <a:r>
              <a:rPr lang="ru-RU" sz="2000" dirty="0" smtClean="0"/>
              <a:t> </a:t>
            </a:r>
            <a:r>
              <a:rPr lang="ru-RU" sz="2000" dirty="0"/>
              <a:t>и формирования программы и ориентирами для родителей.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361582">
            <a:off x="3462787" y="382248"/>
            <a:ext cx="27878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spc="300" dirty="0"/>
              <a:t>Информация </a:t>
            </a:r>
            <a:endParaRPr lang="ru-RU" sz="2400" b="1" spc="300" dirty="0" smtClean="0"/>
          </a:p>
          <a:p>
            <a:pPr algn="ctr"/>
            <a:r>
              <a:rPr lang="ru-RU" sz="2400" b="1" spc="300" dirty="0" smtClean="0"/>
              <a:t>для </a:t>
            </a:r>
            <a:r>
              <a:rPr lang="ru-RU" sz="2400" b="1" spc="300" dirty="0"/>
              <a:t>родителей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80" y="642910"/>
            <a:ext cx="6000792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/>
              <a:t>Каков должен </a:t>
            </a:r>
            <a:endParaRPr lang="ru-RU" sz="2200" b="1" dirty="0" smtClean="0"/>
          </a:p>
          <a:p>
            <a:r>
              <a:rPr lang="ru-RU" sz="2200" b="1" dirty="0" smtClean="0"/>
              <a:t>быть </a:t>
            </a:r>
            <a:r>
              <a:rPr lang="ru-RU" sz="2200" b="1" dirty="0"/>
              <a:t>выпускник ДОУ?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Ребенок </a:t>
            </a:r>
            <a:r>
              <a:rPr lang="ru-RU" dirty="0"/>
              <a:t>— выпускник ДОУ должен обладать личностными характеристиками, среди них </a:t>
            </a:r>
            <a:r>
              <a:rPr lang="ru-RU" dirty="0" err="1" smtClean="0"/>
              <a:t>инициатив-ность</a:t>
            </a:r>
            <a:r>
              <a:rPr lang="ru-RU" dirty="0"/>
              <a:t>, самостоятельность, уверенность в своих силах, положительное отношение к себе и другим, развитое воображение, способность к волевым усилиям, </a:t>
            </a:r>
            <a:r>
              <a:rPr lang="ru-RU" dirty="0" err="1" smtClean="0"/>
              <a:t>любозна-тельность</a:t>
            </a:r>
            <a:r>
              <a:rPr lang="ru-RU" dirty="0"/>
              <a:t>. Т. е главной целью дошкольного образования является не подготовка к школе.</a:t>
            </a:r>
            <a:br>
              <a:rPr lang="ru-RU" dirty="0"/>
            </a:br>
            <a:r>
              <a:rPr lang="ru-RU" sz="2200" b="1" dirty="0"/>
              <a:t> </a:t>
            </a:r>
            <a:r>
              <a:rPr lang="ru-RU" sz="2150" b="1" dirty="0"/>
              <a:t>Как ФГОС обеспечит подготовку детей к школе?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Не </a:t>
            </a:r>
            <a:r>
              <a:rPr lang="ru-RU" dirty="0"/>
              <a:t>ребенок должен быть готов к школе, а школа — к ребенку! Дети должны быть такими на выходе из </a:t>
            </a:r>
            <a:r>
              <a:rPr lang="ru-RU" dirty="0" smtClean="0"/>
              <a:t>детского </a:t>
            </a:r>
            <a:r>
              <a:rPr lang="ru-RU" dirty="0"/>
              <a:t>сада, чтобы они не чувствовали себя в первом классе невротиками, а способными спокойно приспособится к школьным условиям и успешно усваивать </a:t>
            </a:r>
            <a:r>
              <a:rPr lang="ru-RU" dirty="0" err="1" smtClean="0"/>
              <a:t>образователь-ную</a:t>
            </a:r>
            <a:r>
              <a:rPr lang="ru-RU" dirty="0" smtClean="0"/>
              <a:t> </a:t>
            </a:r>
            <a:r>
              <a:rPr lang="ru-RU" dirty="0"/>
              <a:t>программу начальной школы. При этом школа </a:t>
            </a:r>
            <a:r>
              <a:rPr lang="ru-RU" dirty="0" err="1" smtClean="0"/>
              <a:t>долж-на</a:t>
            </a:r>
            <a:r>
              <a:rPr lang="ru-RU" dirty="0" smtClean="0"/>
              <a:t> </a:t>
            </a:r>
            <a:r>
              <a:rPr lang="ru-RU" dirty="0"/>
              <a:t>быть готова к разным детям. Дети всегда разные и в этих различиях и разнообразном опыте первых лет </a:t>
            </a:r>
            <a:r>
              <a:rPr lang="ru-RU" dirty="0" smtClean="0"/>
              <a:t>жизни </a:t>
            </a:r>
            <a:r>
              <a:rPr lang="ru-RU" dirty="0"/>
              <a:t>заложен великий потенциал каждого ребенка. Цель детского сада — эмоционально, </a:t>
            </a:r>
            <a:r>
              <a:rPr lang="ru-RU" dirty="0" err="1"/>
              <a:t>коммуникативно</a:t>
            </a:r>
            <a:r>
              <a:rPr lang="ru-RU" dirty="0"/>
              <a:t>, </a:t>
            </a:r>
            <a:r>
              <a:rPr lang="ru-RU" dirty="0" err="1" smtClean="0"/>
              <a:t>физи-чески</a:t>
            </a:r>
            <a:r>
              <a:rPr lang="ru-RU" dirty="0" smtClean="0"/>
              <a:t> </a:t>
            </a:r>
            <a:r>
              <a:rPr lang="ru-RU" dirty="0"/>
              <a:t>и психически развить ребенка. Сформировать </a:t>
            </a:r>
            <a:r>
              <a:rPr lang="ru-RU" dirty="0" smtClean="0"/>
              <a:t>  </a:t>
            </a:r>
          </a:p>
          <a:p>
            <a:r>
              <a:rPr lang="ru-RU" dirty="0"/>
              <a:t> </a:t>
            </a:r>
            <a:r>
              <a:rPr lang="ru-RU" dirty="0" smtClean="0"/>
              <a:t>          устойчивость </a:t>
            </a:r>
            <a:r>
              <a:rPr lang="ru-RU" dirty="0"/>
              <a:t>к стрессам, к внешней и </a:t>
            </a:r>
            <a:r>
              <a:rPr lang="ru-RU" dirty="0" smtClean="0"/>
              <a:t>внутренней</a:t>
            </a:r>
          </a:p>
          <a:p>
            <a:r>
              <a:rPr lang="ru-RU" dirty="0"/>
              <a:t> </a:t>
            </a:r>
            <a:r>
              <a:rPr lang="ru-RU" dirty="0" smtClean="0"/>
              <a:t>            агрессии</a:t>
            </a:r>
            <a:r>
              <a:rPr lang="ru-RU" dirty="0"/>
              <a:t>, сформировать способности, желание </a:t>
            </a:r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учиться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361582">
            <a:off x="3462787" y="382248"/>
            <a:ext cx="27878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spc="300" dirty="0"/>
              <a:t>Информация </a:t>
            </a:r>
            <a:endParaRPr lang="ru-RU" sz="2400" b="1" spc="300" dirty="0" smtClean="0"/>
          </a:p>
          <a:p>
            <a:pPr algn="ctr"/>
            <a:r>
              <a:rPr lang="ru-RU" sz="2400" b="1" spc="300" dirty="0" smtClean="0"/>
              <a:t>для </a:t>
            </a:r>
            <a:r>
              <a:rPr lang="ru-RU" sz="2400" b="1" spc="300" dirty="0"/>
              <a:t>родителей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8" y="1520352"/>
            <a:ext cx="5786478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93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/>
              <a:t>Будут ли </a:t>
            </a:r>
            <a:r>
              <a:rPr lang="ru-RU" sz="2200" b="1" dirty="0" smtClean="0"/>
              <a:t>учиться</a:t>
            </a:r>
          </a:p>
          <a:p>
            <a:pPr marL="0" marR="0" lvl="0" indent="793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/>
              <a:t> </a:t>
            </a:r>
            <a:r>
              <a:rPr lang="ru-RU" sz="2200" b="1" dirty="0"/>
              <a:t>дошкольники как в школе?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</a:t>
            </a:r>
            <a:r>
              <a:rPr lang="ru-RU" dirty="0"/>
              <a:t>Ребенок должен учиться через игры. Первые навыки в рисовании, пении, танцах, чтения. Счета и письма войдут в мир познания ребенка чрез ворота детской игры и другие детские виды деятельности. Через игру, экспериментирование, общение дети знакомятся с окружающим миром. </a:t>
            </a:r>
            <a:r>
              <a:rPr lang="ru-RU" dirty="0"/>
              <a:t>При этом главное не надвинуть на дошкольное образование формы школьной жизни</a:t>
            </a:r>
            <a:r>
              <a:rPr lang="ru-RU" dirty="0" smtClean="0"/>
              <a:t>.</a:t>
            </a:r>
          </a:p>
          <a:p>
            <a:pPr marL="0" marR="0" lvl="0" indent="793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sz="2200" b="1" dirty="0"/>
              <a:t>Каково участие родителей?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dirty="0"/>
              <a:t>Родители вправе выбирать любую форму получения образования. Это и частные сады, семейные, при этом они вправе «на любом этапе обучения продолжить образование в образовательной организации» Статья 44 «Закон Об образовании в РФ» «родители обязаны обеспечить получение детьми общего образования».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41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4</cp:revision>
  <dcterms:created xsi:type="dcterms:W3CDTF">2017-08-28T13:31:50Z</dcterms:created>
  <dcterms:modified xsi:type="dcterms:W3CDTF">2017-08-28T14:04:51Z</dcterms:modified>
</cp:coreProperties>
</file>