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5" r:id="rId6"/>
    <p:sldId id="262" r:id="rId7"/>
    <p:sldId id="263" r:id="rId8"/>
    <p:sldId id="264" r:id="rId9"/>
    <p:sldId id="259" r:id="rId10"/>
    <p:sldId id="267" r:id="rId11"/>
    <p:sldId id="260" r:id="rId12"/>
    <p:sldId id="261" r:id="rId13"/>
    <p:sldId id="268" r:id="rId14"/>
    <p:sldId id="269" r:id="rId15"/>
    <p:sldId id="270" r:id="rId16"/>
    <p:sldId id="276" r:id="rId17"/>
    <p:sldId id="272" r:id="rId18"/>
    <p:sldId id="271" r:id="rId19"/>
    <p:sldId id="286" r:id="rId20"/>
    <p:sldId id="287" r:id="rId21"/>
    <p:sldId id="288" r:id="rId22"/>
    <p:sldId id="274" r:id="rId23"/>
    <p:sldId id="275" r:id="rId24"/>
    <p:sldId id="289" r:id="rId25"/>
    <p:sldId id="279" r:id="rId26"/>
    <p:sldId id="280" r:id="rId27"/>
    <p:sldId id="281" r:id="rId28"/>
    <p:sldId id="282" r:id="rId29"/>
    <p:sldId id="283" r:id="rId30"/>
    <p:sldId id="290" r:id="rId31"/>
    <p:sldId id="291" r:id="rId32"/>
    <p:sldId id="293" r:id="rId33"/>
    <p:sldId id="285" r:id="rId34"/>
    <p:sldId id="292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9268" autoAdjust="0"/>
  </p:normalViewPr>
  <p:slideViewPr>
    <p:cSldViewPr>
      <p:cViewPr varScale="1">
        <p:scale>
          <a:sx n="97" d="100"/>
          <a:sy n="97" d="100"/>
        </p:scale>
        <p:origin x="-11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B2FF8E-FEA6-46CD-AA30-67944DECAC9C}" type="presOf" srcId="{EF3DA76C-D868-4446-A08E-A80CAB3A147C}" destId="{71C6594F-E037-4259-BCD1-AAD3B842C68C}" srcOrd="0" destOrd="0" presId="urn:microsoft.com/office/officeart/2005/8/layout/venn3"/>
    <dgm:cxn modelId="{33293496-375B-46B6-A76D-5041B5EAC473}" type="presOf" srcId="{D831D0E8-FC2F-417C-8A50-B7132907CF42}" destId="{7639CDC6-C8AB-48DF-84F2-A06C8023F0E7}" srcOrd="0" destOrd="0" presId="urn:microsoft.com/office/officeart/2005/8/layout/venn3"/>
    <dgm:cxn modelId="{7E91BFF6-1C42-4511-A2B7-445C8343693D}" type="presOf" srcId="{9E53B189-0707-4064-9012-2711E3FFAF51}" destId="{5E98A81F-6172-48FF-A315-DC20E1D6D860}" srcOrd="0" destOrd="0" presId="urn:microsoft.com/office/officeart/2005/8/layout/venn3"/>
    <dgm:cxn modelId="{04DCD79E-1753-4992-B3D2-EB90C2B3B34F}" type="presOf" srcId="{66612BEF-459C-4E4F-BD0C-352D325DEF40}" destId="{446CA65D-CB69-46F3-B3D9-11BB3C3F4571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F36E48EC-6AD8-46BB-9D6B-B28C0068CDC6}" type="presOf" srcId="{8FDD254B-A7A3-4B97-9FBB-6289B1A1C2D8}" destId="{F714F26A-66E6-47A5-BA72-4D05BE71D5ED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85AD16A7-4119-4FFB-A52F-ED27B6947A0A}" type="presParOf" srcId="{446CA65D-CB69-46F3-B3D9-11BB3C3F4571}" destId="{5E98A81F-6172-48FF-A315-DC20E1D6D860}" srcOrd="0" destOrd="0" presId="urn:microsoft.com/office/officeart/2005/8/layout/venn3"/>
    <dgm:cxn modelId="{534EF2E8-51B3-4020-9415-3522A2F4E89A}" type="presParOf" srcId="{446CA65D-CB69-46F3-B3D9-11BB3C3F4571}" destId="{233A0F06-B176-4222-B794-F8A2ACEF7896}" srcOrd="1" destOrd="0" presId="urn:microsoft.com/office/officeart/2005/8/layout/venn3"/>
    <dgm:cxn modelId="{D5704CE2-66BE-4A68-B380-659ADD99AE6D}" type="presParOf" srcId="{446CA65D-CB69-46F3-B3D9-11BB3C3F4571}" destId="{F714F26A-66E6-47A5-BA72-4D05BE71D5ED}" srcOrd="2" destOrd="0" presId="urn:microsoft.com/office/officeart/2005/8/layout/venn3"/>
    <dgm:cxn modelId="{BFEB25B4-3E71-4ED4-AA1C-4B967407210B}" type="presParOf" srcId="{446CA65D-CB69-46F3-B3D9-11BB3C3F4571}" destId="{C1BB16E1-7DA5-48EB-B3D7-8BC424EC9F8B}" srcOrd="3" destOrd="0" presId="urn:microsoft.com/office/officeart/2005/8/layout/venn3"/>
    <dgm:cxn modelId="{93D7EE8D-067F-4C76-8546-D79AEDBF76B3}" type="presParOf" srcId="{446CA65D-CB69-46F3-B3D9-11BB3C3F4571}" destId="{71C6594F-E037-4259-BCD1-AAD3B842C68C}" srcOrd="4" destOrd="0" presId="urn:microsoft.com/office/officeart/2005/8/layout/venn3"/>
    <dgm:cxn modelId="{7FA027AB-13A4-4B4A-A712-E836144EE0C5}" type="presParOf" srcId="{446CA65D-CB69-46F3-B3D9-11BB3C3F4571}" destId="{DEE0814D-27E9-4EA5-92C4-69241B91B41B}" srcOrd="5" destOrd="0" presId="urn:microsoft.com/office/officeart/2005/8/layout/venn3"/>
    <dgm:cxn modelId="{04104AA3-E0ED-4DD6-85EA-A1E030A953A1}" type="presParOf" srcId="{446CA65D-CB69-46F3-B3D9-11BB3C3F4571}" destId="{7639CDC6-C8AB-48DF-84F2-A06C8023F0E7}" srcOrd="6" destOrd="0" presId="urn:microsoft.com/office/officeart/2005/8/layout/venn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BEC4CA-082D-4B99-8668-31EBEE83E74A}" type="presOf" srcId="{3C3D1718-21F3-40E3-8073-40B31DB53FAD}" destId="{F9C5F6B0-4D31-493A-9460-1EC566C3BB84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3602A782-B11C-45DF-9E5C-794615A5EC3B}" type="presOf" srcId="{EAE1088C-D00C-4178-B118-09F4A6B86C1F}" destId="{F0D1C6A0-6AE3-4478-BCA0-1963AF8130D5}" srcOrd="0" destOrd="0" presId="urn:microsoft.com/office/officeart/2005/8/layout/venn3"/>
    <dgm:cxn modelId="{5CC687F4-40BF-4891-8581-F277B7F91592}" type="presOf" srcId="{CD68ACB4-957B-40B2-9AB7-BA3A4F59C6F2}" destId="{6EF1AF08-9334-480F-9092-2F9E329DD69C}" srcOrd="0" destOrd="0" presId="urn:microsoft.com/office/officeart/2005/8/layout/venn3"/>
    <dgm:cxn modelId="{04A0A4D1-5B8A-4966-B2A4-4D03311EEE3A}" type="presOf" srcId="{9B28D258-7D84-4D3E-A4D6-4DC2CAD20B9A}" destId="{218F0263-153A-4B8C-B3FB-8AB83B00CF86}" srcOrd="0" destOrd="0" presId="urn:microsoft.com/office/officeart/2005/8/layout/venn3"/>
    <dgm:cxn modelId="{95AEB26C-B154-409D-B79A-B2504C2B2BAF}" type="presOf" srcId="{55503469-2CDB-46B9-B6CD-6814AE157330}" destId="{6FC185DC-2AFF-4C48-ABA6-A267AA6D91B6}" srcOrd="0" destOrd="0" presId="urn:microsoft.com/office/officeart/2005/8/layout/venn3"/>
    <dgm:cxn modelId="{AFAB0468-A3D8-44DC-B1EE-1BD51A8E4443}" type="presParOf" srcId="{F0D1C6A0-6AE3-4478-BCA0-1963AF8130D5}" destId="{F9C5F6B0-4D31-493A-9460-1EC566C3BB84}" srcOrd="0" destOrd="0" presId="urn:microsoft.com/office/officeart/2005/8/layout/venn3"/>
    <dgm:cxn modelId="{1FF961C3-23AC-49A1-9C81-DAE273F3E5B7}" type="presParOf" srcId="{F0D1C6A0-6AE3-4478-BCA0-1963AF8130D5}" destId="{B842DF3E-E78D-462F-A5CC-E16C67B01821}" srcOrd="1" destOrd="0" presId="urn:microsoft.com/office/officeart/2005/8/layout/venn3"/>
    <dgm:cxn modelId="{C31D0B27-98A4-4F39-BC93-AB325A6BD088}" type="presParOf" srcId="{F0D1C6A0-6AE3-4478-BCA0-1963AF8130D5}" destId="{6EF1AF08-9334-480F-9092-2F9E329DD69C}" srcOrd="2" destOrd="0" presId="urn:microsoft.com/office/officeart/2005/8/layout/venn3"/>
    <dgm:cxn modelId="{194280EB-10BB-4AD7-83C9-78FD1E3F1AB1}" type="presParOf" srcId="{F0D1C6A0-6AE3-4478-BCA0-1963AF8130D5}" destId="{B4C4B1EE-0694-4A8B-ADE2-6079FF95B405}" srcOrd="3" destOrd="0" presId="urn:microsoft.com/office/officeart/2005/8/layout/venn3"/>
    <dgm:cxn modelId="{F890384E-ECEC-4AD6-B3C8-67BDCA9CF115}" type="presParOf" srcId="{F0D1C6A0-6AE3-4478-BCA0-1963AF8130D5}" destId="{6FC185DC-2AFF-4C48-ABA6-A267AA6D91B6}" srcOrd="4" destOrd="0" presId="urn:microsoft.com/office/officeart/2005/8/layout/venn3"/>
    <dgm:cxn modelId="{85C4ACA7-7107-490E-A8D2-97B8117293D5}" type="presParOf" srcId="{F0D1C6A0-6AE3-4478-BCA0-1963AF8130D5}" destId="{8F737D8B-7FC9-4805-BF3E-0815E46E311C}" srcOrd="5" destOrd="0" presId="urn:microsoft.com/office/officeart/2005/8/layout/venn3"/>
    <dgm:cxn modelId="{43FAD9FF-F958-4F74-83EB-4F9DFD2455A7}" type="presParOf" srcId="{F0D1C6A0-6AE3-4478-BCA0-1963AF8130D5}" destId="{218F0263-153A-4B8C-B3FB-8AB83B00CF86}" srcOrd="6" destOrd="0" presId="urn:microsoft.com/office/officeart/2005/8/layout/venn3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54;&#1073;&#1097;&#1080;&#1077;%20&#1076;&#1086;&#1082;&#1091;&#1084;&#1077;&#1085;&#1090;&#1099;\&#1057;&#1044;&#1045;&#1051;&#1040;&#1058;&#1068;\&#1055;&#1088;&#1077;&#1079;&#1077;&#1085;&#1090;&#1072;&#1094;&#1080;&#1080;\10.&#1050;&#1058;&#1054;%20&#1058;&#1040;&#1050;&#1048;&#1045;%20&#1056;&#1067;&#1041;&#1067;\&#1056;&#1099;&#1073;&#1082;&#1080;.wmv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5.gif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nikcon.narod.ru/rybalka/vidrib/ryba/taran.jpg" TargetMode="External"/><Relationship Id="rId3" Type="http://schemas.openxmlformats.org/officeDocument/2006/relationships/hyperlink" Target="http://pic.ipicture.ru/uploads/090109/IB6Wt4j3VM.jpg" TargetMode="External"/><Relationship Id="rId7" Type="http://schemas.openxmlformats.org/officeDocument/2006/relationships/hyperlink" Target="http://www.aquaprofile.ru/media/Image/articles/10/09.jpg" TargetMode="External"/><Relationship Id="rId2" Type="http://schemas.openxmlformats.org/officeDocument/2006/relationships/hyperlink" Target="http://allday.ru/uploads/posts/1210971125_bal__305_k_ryby_vektor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orod.tomsk.ru/i/u/3809/shark_20.jpg" TargetMode="External"/><Relationship Id="rId5" Type="http://schemas.openxmlformats.org/officeDocument/2006/relationships/hyperlink" Target="http://g2.travel.ru/g2/main.php?g2_view=core.DownloadItem&amp;g2_itemId=10252&amp;g2" TargetMode="External"/><Relationship Id="rId4" Type="http://schemas.openxmlformats.org/officeDocument/2006/relationships/hyperlink" Target="http://www.aqa.ru/photos/data/media/34/1054480461.jpg" TargetMode="External"/><Relationship Id="rId9" Type="http://schemas.openxmlformats.org/officeDocument/2006/relationships/hyperlink" Target="http://gatchina3000.ru/great-soviet-encyclopedia/009/001/217032325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Мир вокруг нас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800" b="1" spc="600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Кто такие  рыбы</a:t>
            </a:r>
            <a:endParaRPr lang="ru-RU" sz="8800" b="1" spc="600" dirty="0">
              <a:ln w="38100"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4" name="Picture 2" descr="C:\Users\1\Pictures\КАРТИНКИ\АНИМИРОВАННЫЕ КАРТИНКИ\1 (75)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142984"/>
            <a:ext cx="2905142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28934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800" b="1" spc="600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Морские рыбы</a:t>
            </a:r>
            <a:endParaRPr lang="ru-RU" sz="8800" b="1" spc="600" dirty="0">
              <a:ln w="38100"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Картинка 17 из 50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Выноска-облако 1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сельдь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а 9 из 34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треска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3 из 16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морской окунь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Картинка 27 из 26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камбала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а 4 из 331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акула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1428736"/>
            <a:ext cx="4143404" cy="2143140"/>
          </a:xfrm>
          <a:prstGeom prst="cloudCallout">
            <a:avLst>
              <a:gd name="adj1" fmla="val 6283"/>
              <a:gd name="adj2" fmla="val 983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Сейчас я расскажу вам о строении рыб на примере краснопёрки.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3214678" y="4857760"/>
            <a:ext cx="3929090" cy="1785950"/>
          </a:xfrm>
          <a:prstGeom prst="cloudCallout">
            <a:avLst>
              <a:gd name="adj1" fmla="val 58008"/>
              <a:gd name="adj2" fmla="val -378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Почему эта рыба так называется?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3794" name="Picture 2" descr="Картинка 1 из 98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000108"/>
            <a:ext cx="4500562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7 из 9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072198" y="142852"/>
            <a:ext cx="2928958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краснопёрка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http://www.tolkuchka.dsip.net/uploads/post-28559-1152139501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8464486" cy="4596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1500174"/>
            <a:ext cx="1857388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ЖАБЕРНАЯ КРЫШКА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1714488"/>
            <a:ext cx="1857388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ТУЛОВИЩЕ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6143644"/>
            <a:ext cx="1857388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ПЛАВНИКИ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5143512"/>
            <a:ext cx="1571636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ГОЛОВА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43834" y="5143512"/>
            <a:ext cx="1357322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ХВОСТ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785786" y="2643182"/>
            <a:ext cx="1357322" cy="5000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50001" y="4321975"/>
            <a:ext cx="1428760" cy="2143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5357818" y="2214554"/>
            <a:ext cx="1428760" cy="13573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7536677" y="4321975"/>
            <a:ext cx="1214446" cy="42862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893471" y="5250669"/>
            <a:ext cx="1285884" cy="5000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000496" y="5214950"/>
            <a:ext cx="1285884" cy="9286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142844" y="785794"/>
            <a:ext cx="8858312" cy="2643206"/>
          </a:xfrm>
          <a:prstGeom prst="cloudCallout">
            <a:avLst>
              <a:gd name="adj1" fmla="val 32135"/>
              <a:gd name="adj2" fmla="val 8565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36" name="Picture 12" descr="Картинка 88 из 1488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429000"/>
            <a:ext cx="6357982" cy="329948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14348" y="1071546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Рыбы прекрасно приспособлены для жизни в воде.                             Тела их обтекаемы, чтобы было легче плавать. Плавники и хвост помогают рыбам плавать. Хвостовой плавник толкает рыбу вперёд. Спинной плавник не даёт ей опрокинутся на бок. Грудные и брюшные плавники работают, как рули: с их помощью рыба поворачивает влево и вправо,  погружается и всплывает.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4572000" y="2428868"/>
            <a:ext cx="4429156" cy="1785950"/>
          </a:xfrm>
          <a:prstGeom prst="cloudCallout">
            <a:avLst>
              <a:gd name="adj1" fmla="val 15452"/>
              <a:gd name="adj2" fmla="val 8422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воде они живут. Нет клюва, а клюют.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8" name="Picture 4" descr="Картинка 21 из 14883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857232"/>
            <a:ext cx="2428892" cy="1499260"/>
          </a:xfrm>
          <a:prstGeom prst="rect">
            <a:avLst/>
          </a:prstGeom>
          <a:noFill/>
        </p:spPr>
      </p:pic>
      <p:pic>
        <p:nvPicPr>
          <p:cNvPr id="1030" name="Picture 6" descr="Картинка 34 из 14883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4357694"/>
            <a:ext cx="1991512" cy="1774175"/>
          </a:xfrm>
          <a:prstGeom prst="rect">
            <a:avLst/>
          </a:prstGeom>
          <a:noFill/>
        </p:spPr>
      </p:pic>
      <p:pic>
        <p:nvPicPr>
          <p:cNvPr id="1034" name="Picture 10" descr="Картинка 55 из 14883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500702"/>
            <a:ext cx="2357454" cy="981904"/>
          </a:xfrm>
          <a:prstGeom prst="rect">
            <a:avLst/>
          </a:prstGeom>
          <a:noFill/>
        </p:spPr>
      </p:pic>
      <p:pic>
        <p:nvPicPr>
          <p:cNvPr id="1036" name="Picture 12" descr="Картинка 88 из 14883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683505"/>
            <a:ext cx="2857520" cy="1739913"/>
          </a:xfrm>
          <a:prstGeom prst="rect">
            <a:avLst/>
          </a:prstGeom>
          <a:noFill/>
        </p:spPr>
      </p:pic>
      <p:pic>
        <p:nvPicPr>
          <p:cNvPr id="1038" name="Picture 14" descr="Картинка 125 из 14883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857232"/>
            <a:ext cx="3286148" cy="170164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142844" y="785794"/>
            <a:ext cx="8858312" cy="3214710"/>
          </a:xfrm>
          <a:prstGeom prst="cloudCallout">
            <a:avLst>
              <a:gd name="adj1" fmla="val -33205"/>
              <a:gd name="adj2" fmla="val 8155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1071546"/>
            <a:ext cx="80010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Рыбы не могут жить без кислорода. Вода содержит                                        кислород, и большинство рыб получает его из воды с помощью жабр. Жабры устроены таким образом, что могут удерживать кислород. Они находятся под жаберной крышкой. Рыба заглатывает ртом воду и сразу же плотно его закрывает. Вода проходит через жабры, и содержащийся в ней кислород попадает в кровь.  Обогащённая кислородом кровь доставляет его ко всем органам рыбы.                 Вода выходит наружу сквозь жаберные щели.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4" descr="Картинка 21 из 14883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643314"/>
            <a:ext cx="6357982" cy="307181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142844" y="785794"/>
            <a:ext cx="8858312" cy="2857520"/>
          </a:xfrm>
          <a:prstGeom prst="cloudCallout">
            <a:avLst>
              <a:gd name="adj1" fmla="val 32135"/>
              <a:gd name="adj2" fmla="val 8565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071546"/>
            <a:ext cx="8001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Есть у рыб плавательный пузырь, ни у кого другого его нет! –           который помогает рыбам нырять, всплывать. Есть ещё                       удивительный орган – боковая линия. Она проходит вдоль каждого бока рыбы и состоит из маленьких отверстий. С их помощью рыба чувствует малейшие колебания воды и таким образом избегает опасности. Хищника ещё не видно и не слышно, а рыба уже        чувствует его приближение боками.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14" descr="Картинка 125 из 14883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824633"/>
            <a:ext cx="6215106" cy="303336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4643470" cy="2857520"/>
          </a:xfrm>
          <a:prstGeom prst="cloudCallout">
            <a:avLst>
              <a:gd name="adj1" fmla="val 6283"/>
              <a:gd name="adj2" fmla="val 983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Рыбы живут в воде, дышат жабрами, плавают с помощью плавников, покрыты чешуей.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4572008"/>
            <a:ext cx="1408113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3214678" y="4857760"/>
            <a:ext cx="3929090" cy="1785950"/>
          </a:xfrm>
          <a:prstGeom prst="cloudCallout">
            <a:avLst>
              <a:gd name="adj1" fmla="val 58008"/>
              <a:gd name="adj2" fmla="val -378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родителей и деток вся одежда из монеток.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22" name="Picture 2" descr="Картинка 17 из 644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428736"/>
            <a:ext cx="3714746" cy="258381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а 154 из 93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224325" y="633403"/>
            <a:ext cx="4500595" cy="5091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Картинка 274 из 93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428868"/>
            <a:ext cx="5076825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8786874" cy="2143140"/>
          </a:xfrm>
          <a:prstGeom prst="cloudCallout">
            <a:avLst>
              <a:gd name="adj1" fmla="val -22308"/>
              <a:gd name="adj2" fmla="val 14531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22" name="Picture 2" descr="Картинка 17 из 644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786058"/>
            <a:ext cx="5701772" cy="393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28662" y="1000108"/>
            <a:ext cx="7429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Тело почти всех рыб покрыто чешуёй. Она растёт всё жизнь, нарастая колечками. Летом рыба быстро растёт – и колечко на чешуе широкое, а зимой рыба почти не растёт – и колечко получается узкое. По колечкам, широким и узким, можно сосчитать, сколько рыбе зим и лет.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fish-portal.info/img_rib/so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428736"/>
            <a:ext cx="5857884" cy="2714644"/>
          </a:xfrm>
          <a:prstGeom prst="rect">
            <a:avLst/>
          </a:prstGeom>
          <a:noFill/>
        </p:spPr>
      </p:pic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3786214" cy="2357454"/>
          </a:xfrm>
          <a:prstGeom prst="cloudCallout">
            <a:avLst>
              <a:gd name="adj1" fmla="val 9291"/>
              <a:gd name="adj2" fmla="val 1285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 сома, в отличие от большинства других рыб, тело голое, без чешуи. Его защищает толстая кожа.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28759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571736" y="4929198"/>
            <a:ext cx="4643470" cy="1785950"/>
          </a:xfrm>
          <a:prstGeom prst="cloudCallout">
            <a:avLst>
              <a:gd name="adj1" fmla="val 58008"/>
              <a:gd name="adj2" fmla="val -378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 в самом омуте живет,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Хозяин глубины.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Имеет он огромный рот,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глазки чуть видны.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Картинка 66 из 51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142984"/>
            <a:ext cx="5076825" cy="3500462"/>
          </a:xfrm>
          <a:prstGeom prst="rect">
            <a:avLst/>
          </a:prstGeom>
          <a:noFill/>
        </p:spPr>
      </p:pic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4071966" cy="2357454"/>
          </a:xfrm>
          <a:prstGeom prst="cloudCallout">
            <a:avLst>
              <a:gd name="adj1" fmla="val 9291"/>
              <a:gd name="adj2" fmla="val 1285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Ерш такой колючий, что его иногда называют речным ежом.                                         Колючие плавники  — защита ерша.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28759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786050" y="4929198"/>
            <a:ext cx="4429156" cy="1785950"/>
          </a:xfrm>
          <a:prstGeom prst="cloudCallout">
            <a:avLst>
              <a:gd name="adj1" fmla="val 58008"/>
              <a:gd name="adj2" fmla="val -378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Мастер шубу себе сшил,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Иглы вынуть позабыл.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1071538" y="4572008"/>
            <a:ext cx="5143536" cy="1785950"/>
          </a:xfrm>
          <a:prstGeom prst="cloudCallout">
            <a:avLst>
              <a:gd name="adj1" fmla="val 73631"/>
              <a:gd name="adj2" fmla="val -1714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Опасней всех в реке она!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Хитра, прожорлива, сильна.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8914" name="Picture 2" descr="Картинка 62 из 1708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071546"/>
            <a:ext cx="8715436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а 17 из 331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857232"/>
            <a:ext cx="8858312" cy="3814791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571472" y="4857760"/>
            <a:ext cx="5786478" cy="1785950"/>
          </a:xfrm>
          <a:prstGeom prst="cloudCallout">
            <a:avLst>
              <a:gd name="adj1" fmla="val 68204"/>
              <a:gd name="adj2" fmla="val -3317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Ее называют грозой морей.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Она большая и быстро плавает.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Зубы у нее в шесть рядов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острые, как бритва.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а 1 из 262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1643050"/>
            <a:ext cx="5267362" cy="3214710"/>
          </a:xfrm>
          <a:prstGeom prst="rect">
            <a:avLst/>
          </a:prstGeom>
          <a:noFill/>
        </p:spPr>
      </p:pic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4071966" cy="2357454"/>
          </a:xfrm>
          <a:prstGeom prst="cloudCallout">
            <a:avLst>
              <a:gd name="adj1" fmla="val 9291"/>
              <a:gd name="adj2" fmla="val 1285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Камбала может менять окраску под цвет дна, что помогает ей защищаться от врагов.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2357422" y="5429264"/>
            <a:ext cx="5072098" cy="1285884"/>
          </a:xfrm>
          <a:prstGeom prst="cloudCallout">
            <a:avLst>
              <a:gd name="adj1" fmla="val 53493"/>
              <a:gd name="adj2" fmla="val -7182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Эта рыба плоская, как блин,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все время лежит на дне.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3571900" cy="2857520"/>
          </a:xfrm>
          <a:prstGeom prst="cloudCallout">
            <a:avLst>
              <a:gd name="adj1" fmla="val 23499"/>
              <a:gd name="adj2" fmla="val 9542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Муравьишка живет в лесу и не знает, кто такие рыбы. Давайте расскажем ему.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9219" name="Picture 3" descr="Картинка 144 из 14883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1000108"/>
            <a:ext cx="4857784" cy="56673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643702" y="471488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8715436" cy="2357454"/>
          </a:xfrm>
          <a:prstGeom prst="cloudCallout">
            <a:avLst>
              <a:gd name="adj1" fmla="val 31051"/>
              <a:gd name="adj2" fmla="val 10857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Однажды проделали опыт: положили её в банку, раскрашенную полосками, оставили. Приходят через какое-то время, а рыба – вся полосатая, словно кусочек занавески в банке забыли 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6" name="Picture 2" descr="Картинка 4 из 270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3286124"/>
            <a:ext cx="5592168" cy="332423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Картинка 4 из 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00042"/>
            <a:ext cx="5214942" cy="635795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1071546"/>
            <a:ext cx="37147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камбалы-крошки два глаза, как у всех рыб, по обеим сторонам головы. Малёк камбалы похож на обычную рыбку, только на дно ложится боком: одним глазом смотрит вверх, а другим – на дно. Постепенно тот глаз, что смотрит на дно, начинает «перебираться» на верхнюю сторону и скоро оказывается рядом с первым.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ыбки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22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8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7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000108"/>
            <a:ext cx="8643998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  <a:hlinkClick r:id="rId2"/>
              </a:rPr>
              <a:t>http://allday.ru/uploads/posts/1210971125_bal__</a:t>
            </a:r>
            <a:r>
              <a:rPr lang="en-US" dirty="0" smtClean="0">
                <a:latin typeface="+mj-lt"/>
                <a:hlinkClick r:id="rId2"/>
              </a:rPr>
              <a:t>305_k_ryby_vektor.jpg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3"/>
              </a:rPr>
              <a:t>http://</a:t>
            </a:r>
            <a:r>
              <a:rPr lang="en-US" dirty="0" smtClean="0">
                <a:latin typeface="+mj-lt"/>
                <a:hlinkClick r:id="rId3"/>
              </a:rPr>
              <a:t>pic.ipicture.ru/uploads/090109/IB6Wt4j3VM.jpg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4"/>
              </a:rPr>
              <a:t>http://</a:t>
            </a:r>
            <a:r>
              <a:rPr lang="en-US" dirty="0" smtClean="0">
                <a:latin typeface="+mj-lt"/>
                <a:hlinkClick r:id="rId4"/>
              </a:rPr>
              <a:t>www.aqa.ru/photos/data/media/34/1054480461.jpg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5"/>
              </a:rPr>
              <a:t>http://</a:t>
            </a:r>
            <a:r>
              <a:rPr lang="en-US" dirty="0" smtClean="0">
                <a:latin typeface="+mj-lt"/>
                <a:hlinkClick r:id="rId5"/>
              </a:rPr>
              <a:t>g2.travel.ru/g2/main.php?g2_view=core.DownloadItem&amp;g2_itemId=10252&amp;g2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6"/>
              </a:rPr>
              <a:t>http://</a:t>
            </a:r>
            <a:r>
              <a:rPr lang="en-US" dirty="0" smtClean="0">
                <a:latin typeface="+mj-lt"/>
                <a:hlinkClick r:id="rId6"/>
              </a:rPr>
              <a:t>gorod.tomsk.ru/i/u/3809/shark_20.jpg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7"/>
              </a:rPr>
              <a:t>http://</a:t>
            </a:r>
            <a:r>
              <a:rPr lang="en-US" dirty="0" smtClean="0">
                <a:latin typeface="+mj-lt"/>
                <a:hlinkClick r:id="rId7"/>
              </a:rPr>
              <a:t>www.aquaprofile.ru/media/Image/articles/10/09.jpg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8"/>
              </a:rPr>
              <a:t>http://</a:t>
            </a:r>
            <a:r>
              <a:rPr lang="en-US" dirty="0" smtClean="0">
                <a:latin typeface="+mj-lt"/>
                <a:hlinkClick r:id="rId8"/>
              </a:rPr>
              <a:t>nikcon.narod.ru/rybalka/vidrib/ryba/taran.jpg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9"/>
              </a:rPr>
              <a:t>http://</a:t>
            </a:r>
            <a:r>
              <a:rPr lang="en-US" dirty="0" smtClean="0">
                <a:latin typeface="+mj-lt"/>
                <a:hlinkClick r:id="rId9"/>
              </a:rPr>
              <a:t>gatchina3000.ru/great-soviet-encyclopedia/009/001/217032325.jpg</a:t>
            </a:r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r>
              <a:rPr lang="ru-RU" sz="2400" b="1" i="1" dirty="0" smtClean="0">
                <a:solidFill>
                  <a:schemeClr val="bg1"/>
                </a:solidFill>
                <a:latin typeface="+mj-lt"/>
              </a:rPr>
              <a:t>Автор презентации – Котова Ирина</a:t>
            </a:r>
            <a:br>
              <a:rPr lang="ru-RU" sz="24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2400" b="1" i="1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2400" b="1" i="1" dirty="0" smtClean="0">
                <a:solidFill>
                  <a:schemeClr val="bg1"/>
                </a:solidFill>
                <a:latin typeface="+mj-lt"/>
              </a:rPr>
            </a:br>
            <a:r>
              <a:rPr lang="en-US" sz="2400" b="1" i="1" dirty="0" smtClean="0">
                <a:solidFill>
                  <a:schemeClr val="bg1"/>
                </a:solidFill>
                <a:latin typeface="+mj-lt"/>
              </a:rPr>
              <a:t>kotrish@yandex.ru</a:t>
            </a:r>
            <a:r>
              <a:rPr lang="ru-RU" sz="2400" b="1" i="1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2400" b="1" i="1" dirty="0" smtClean="0">
                <a:solidFill>
                  <a:schemeClr val="bg1"/>
                </a:solidFill>
                <a:latin typeface="+mj-lt"/>
              </a:rPr>
            </a:br>
            <a:endParaRPr lang="ru-RU" sz="2400" b="1" i="1" dirty="0" smtClean="0">
              <a:solidFill>
                <a:schemeClr val="bg1"/>
              </a:solidFill>
              <a:latin typeface="+mj-lt"/>
            </a:endParaRPr>
          </a:p>
          <a:p>
            <a:endParaRPr lang="ru-RU" sz="2400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1200" dirty="0" smtClean="0">
                <a:solidFill>
                  <a:schemeClr val="bg1"/>
                </a:solidFill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latin typeface="+mj-lt"/>
              </a:rPr>
              <a:t>Вы скачали эту презентацию на сайте - viki.rdf.ru</a:t>
            </a:r>
            <a:endParaRPr lang="ru-RU" dirty="0" smtClean="0">
              <a:solidFill>
                <a:schemeClr val="bg1"/>
              </a:solidFill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>
              <a:latin typeface="+mj-lt"/>
            </a:endParaRPr>
          </a:p>
        </p:txBody>
      </p:sp>
    </p:spTree>
  </p:cSld>
  <p:clrMapOvr>
    <a:masterClrMapping/>
  </p:clrMapOvr>
  <p:transition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28934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800" b="1" spc="600" dirty="0" smtClean="0">
                <a:ln w="3810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Речные рыбы</a:t>
            </a:r>
            <a:endParaRPr lang="ru-RU" sz="8800" b="1" spc="600" dirty="0">
              <a:ln w="38100"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а 4 из 96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окунь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25 из 171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щука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3 из 64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973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карась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6 из 368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сом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а 9 из 51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03625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858016" y="142852"/>
            <a:ext cx="2143140" cy="1071570"/>
          </a:xfrm>
          <a:prstGeom prst="cloudCallout">
            <a:avLst>
              <a:gd name="adj1" fmla="val -22680"/>
              <a:gd name="adj2" fmla="val 1320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ёрш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512</Words>
  <Application>Microsoft Office PowerPoint</Application>
  <PresentationFormat>Экран (4:3)</PresentationFormat>
  <Paragraphs>73</Paragraphs>
  <Slides>34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Мир вокруг нас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Admin</cp:lastModifiedBy>
  <cp:revision>27</cp:revision>
  <dcterms:created xsi:type="dcterms:W3CDTF">2009-07-24T22:44:01Z</dcterms:created>
  <dcterms:modified xsi:type="dcterms:W3CDTF">2009-10-16T17:27:34Z</dcterms:modified>
</cp:coreProperties>
</file>