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2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92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Легкая атлетика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517232"/>
            <a:ext cx="2555776" cy="1224136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Подготовила </a:t>
            </a:r>
            <a:r>
              <a:rPr lang="ru-RU" smtClean="0"/>
              <a:t>ученица </a:t>
            </a:r>
            <a:r>
              <a:rPr lang="ru-RU" smtClean="0"/>
              <a:t>9 </a:t>
            </a:r>
            <a:r>
              <a:rPr lang="ru-RU" dirty="0" smtClean="0"/>
              <a:t>«А» класса Климова Анастасия</a:t>
            </a:r>
            <a:endParaRPr lang="ru-RU" dirty="0"/>
          </a:p>
        </p:txBody>
      </p:sp>
      <p:pic>
        <p:nvPicPr>
          <p:cNvPr id="2050" name="Picture 2" descr="C:\Users\Настя.BEST.000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8"/>
            <a:ext cx="3094750" cy="30689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412776"/>
            <a:ext cx="8229600" cy="3384376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dirty="0" smtClean="0"/>
              <a:t>С древних времен человек использует естественные факторы природы для закаливания, т. е. для повышения стойкости организма к неблагоприятному влиянию внешней окружающей среды. Закаливание предохраняет организм от гриппа, заболеваний верхних дыхательных путей, ангины, воспаления легких и др. Смысл закаливания заключается в том, что под влиянием солнца, воздуха и воды организм привыкает к этим воздействиям. Основными принципами при закаливании являются систематичность, постепенность, меняющаяся интенсивность и разнообразие средств.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Особенности организации и проведения индивидуальных закаливающих процедур.</a:t>
            </a:r>
            <a:endParaRPr lang="ru-RU" sz="2800" dirty="0"/>
          </a:p>
        </p:txBody>
      </p:sp>
      <p:pic>
        <p:nvPicPr>
          <p:cNvPr id="12290" name="Picture 2" descr="C:\Users\Настя.BEST.000\Desktop\Без названия (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4365104"/>
            <a:ext cx="3761978" cy="23042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96752"/>
            <a:ext cx="4427984" cy="4824536"/>
          </a:xfrm>
        </p:spPr>
        <p:txBody>
          <a:bodyPr>
            <a:normAutofit fontScale="40000" lnSpcReduction="20000"/>
          </a:bodyPr>
          <a:lstStyle/>
          <a:p>
            <a:pPr algn="ctr"/>
            <a:r>
              <a:rPr lang="ru-RU" dirty="0" smtClean="0"/>
              <a:t> Влияние солнечного света на организм многообразно: улучшается обмен веществ, снижается артериальное давление, углубляется дыхание, усиливается потоотделение, увеличивается количество красных кровяных шариков и гемоглобина, повышается поглощение кислорода и выделение углекислоты. При этом появляется чувство бодрости и увеличивается работоспособность. Все это может произойти при одном обязательном условии — правильном пользовании солнечными лучами. Неумелое и неумеренное использование солнечной энергии приносит вред организму, приводит к тяжелым заболеваниям нервной системы, внутренних органов, ожогам кожи. При солнечных ваннах надо строго соблюдать ряд правил. Принимать солнечные ванны спустя 2—2,5 ч после еды. Вначале продолжительность солнечных ванн не должна превышать 5—6 мин, затем допустимо прибавлять с каждым днем 3—4 мин, доводя длительность процедуры до 30 мин. Принимая солнечные ванны, нужно лежать определенное время на спине, затем на одном боку, на другом и, наконец, на животе. Находиться с непокрытой головой на солнце категорически запрещается. При первых признаках недомогания, выражающихся в плохом самочувствии, головной боли, тошноте, сердцебиении и др., надо немедленно прекратить пребывание на солнце. Наиболее подходящее время для приема солнечных ванн — 9—12 ч утра в южных районах России и 10—13 ч в средней полосе.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Закаливающие процедуры. </a:t>
            </a:r>
            <a:endParaRPr lang="ru-RU" dirty="0"/>
          </a:p>
        </p:txBody>
      </p:sp>
      <p:pic>
        <p:nvPicPr>
          <p:cNvPr id="11266" name="Picture 2" descr="C:\Users\Настя.BEST.000\Desktop\146386129050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204864"/>
            <a:ext cx="4404868" cy="28803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268761"/>
            <a:ext cx="6120680" cy="3384375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ru-RU" dirty="0" smtClean="0"/>
              <a:t>Воздушные процедуры основаны на постепенном привыкании организма к температуре окружающего воздуха, его влажности и движению (ветру). Рекомендуется воздушные ванны принимать в движении, например во время утренней гигиенической гимнастики (при температуре воздуха не ниже 16— 18 °С), во время походов или прогулок в лесу, в поле. Эти ванны следует проводить через 1—1,5 ч после еды. При появлении озноба надо быстро согреться с помощью энергичных движений. Принимая ванны, необходимо защищаться от влияния прямых солнечных лучей. Начинать закаливание воздухом следует летом, затем продолжить осенью и зимой, и так круглый год без перерыва. При слишком обильном потоотделении, вызванном высокой температурой воздуха, надо прекратить воздушные ванны.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Воздушные процедуры.</a:t>
            </a:r>
            <a:endParaRPr lang="ru-RU" dirty="0"/>
          </a:p>
        </p:txBody>
      </p:sp>
      <p:pic>
        <p:nvPicPr>
          <p:cNvPr id="10243" name="Picture 3" descr="C:\Users\Настя.BEST.000\Desktop\zakalivanie-organizma-vozduho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4149080"/>
            <a:ext cx="3721596" cy="24810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484785"/>
            <a:ext cx="5544616" cy="3096344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ru-RU" dirty="0" smtClean="0"/>
              <a:t>  Вода — прекрасное средство закаливания, дающее быстрый результат. Во время купания в море, приема душа, при обливании оказывает механическое действие. Вода также обладает способностью растворять в себе минеральные соли и газы. Закаливающее влияние воды начинается с кожи. Через нервный аппарат, заложенный в коже, вода оказывает влияние на всю нервную систему, а через нее на организм в целом, воздействуя при этом на различные процессы, совершающиеся в клетках и тканях.</a:t>
            </a:r>
          </a:p>
          <a:p>
            <a:pPr>
              <a:buNone/>
            </a:pPr>
            <a:r>
              <a:rPr lang="ru-RU" dirty="0" smtClean="0"/>
              <a:t> Надо избегать наступления озноба, так как он приводит к появлению чувства усталости, общей разбитости, бессоннице, головным болям. Относительно простой формой водного закаливания является обтирание.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Водяные процедуры.</a:t>
            </a:r>
            <a:endParaRPr lang="ru-RU" dirty="0"/>
          </a:p>
        </p:txBody>
      </p:sp>
      <p:pic>
        <p:nvPicPr>
          <p:cNvPr id="4" name="Picture 2" descr="C:\Users\Настя.BEST.000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4365104"/>
            <a:ext cx="3771503" cy="21497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836712"/>
            <a:ext cx="5256584" cy="5400599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Занятия по легкой атлетике проводятся на оборудованных для этого</a:t>
            </a:r>
          </a:p>
          <a:p>
            <a:pPr>
              <a:buNone/>
            </a:pPr>
            <a:r>
              <a:rPr lang="ru-RU" dirty="0" smtClean="0"/>
              <a:t>спортивных площадках и в спортзале.</a:t>
            </a:r>
          </a:p>
          <a:p>
            <a:pPr>
              <a:buNone/>
            </a:pPr>
            <a:r>
              <a:rPr lang="ru-RU" dirty="0" smtClean="0"/>
              <a:t>К занятиям допускаются учащиеся:</a:t>
            </a:r>
          </a:p>
          <a:p>
            <a:r>
              <a:rPr lang="ru-RU" dirty="0" smtClean="0"/>
              <a:t>отнесенные по состоянию здоровья к основной и подготовительной медицинским группам;</a:t>
            </a:r>
          </a:p>
          <a:p>
            <a:r>
              <a:rPr lang="ru-RU" dirty="0" smtClean="0"/>
              <a:t>прошедшие инструктаж по мерам безопасности;</a:t>
            </a:r>
          </a:p>
          <a:p>
            <a:r>
              <a:rPr lang="ru-RU" dirty="0" smtClean="0"/>
              <a:t>имеющие спортивную обувь и форму, не стесняющую движений и соответствующую теме и условиям проведения занятий.</a:t>
            </a:r>
          </a:p>
          <a:p>
            <a:pPr>
              <a:buNone/>
            </a:pPr>
            <a:r>
              <a:rPr lang="ru-RU" dirty="0" smtClean="0"/>
              <a:t>Обувь должна быть на подошве, исключающей скольжение,</a:t>
            </a:r>
          </a:p>
          <a:p>
            <a:pPr>
              <a:buNone/>
            </a:pPr>
            <a:r>
              <a:rPr lang="ru-RU" dirty="0" smtClean="0"/>
              <a:t>плотно облегать ногу и не затруднять кровообращение. При</a:t>
            </a:r>
          </a:p>
          <a:p>
            <a:pPr>
              <a:buNone/>
            </a:pPr>
            <a:r>
              <a:rPr lang="ru-RU" dirty="0" smtClean="0"/>
              <a:t>сильном ветре, пониженной температуре и повышенной влажности</a:t>
            </a:r>
          </a:p>
          <a:p>
            <a:pPr>
              <a:buNone/>
            </a:pPr>
            <a:r>
              <a:rPr lang="ru-RU" dirty="0" smtClean="0"/>
              <a:t>одежда должна соответствовать погодным условиям.</a:t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 descr="C:\Users\Настя.BEST.000\Desktop\Без названия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1268760"/>
            <a:ext cx="3079229" cy="37444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132856"/>
            <a:ext cx="5184576" cy="4320480"/>
          </a:xfrm>
        </p:spPr>
        <p:txBody>
          <a:bodyPr>
            <a:normAutofit fontScale="47500" lnSpcReduction="20000"/>
          </a:bodyPr>
          <a:lstStyle/>
          <a:p>
            <a:r>
              <a:rPr lang="ru-RU" dirty="0" smtClean="0"/>
              <a:t>переодеться в раздевалке, надеть на себя спортивную форму и обувь;</a:t>
            </a:r>
          </a:p>
          <a:p>
            <a:r>
              <a:rPr lang="ru-RU" dirty="0" smtClean="0"/>
              <a:t>снять с себя предметы, представляющие опасность для других занимающихся (часы, висячие сережки и т. д.);</a:t>
            </a:r>
          </a:p>
          <a:p>
            <a:r>
              <a:rPr lang="ru-RU" dirty="0" smtClean="0"/>
              <a:t>убрать из карманов спортивной формы колющиеся и другие посторонние предметы;</a:t>
            </a:r>
          </a:p>
          <a:p>
            <a:r>
              <a:rPr lang="ru-RU" dirty="0" smtClean="0"/>
              <a:t>под руководством учителя подготовить инвентарь и оборудование, необходимые для проведения занятий;</a:t>
            </a:r>
          </a:p>
          <a:p>
            <a:r>
              <a:rPr lang="ru-RU" dirty="0" smtClean="0"/>
              <a:t>убрать в безопасное место инвентарь, который не будет использоваться на занятии;</a:t>
            </a:r>
          </a:p>
          <a:p>
            <a:r>
              <a:rPr lang="ru-RU" dirty="0" smtClean="0"/>
              <a:t>под руководством учителя инвентарь, необходимый для проведения занятий, переносить к месту занятий в специальных приспособлениях;</a:t>
            </a:r>
          </a:p>
          <a:p>
            <a:r>
              <a:rPr lang="ru-RU" dirty="0" smtClean="0"/>
              <a:t>не переносить к месту занятий лопаты и грабли острием и зубьями вверх;</a:t>
            </a:r>
          </a:p>
          <a:p>
            <a:r>
              <a:rPr lang="ru-RU" dirty="0" smtClean="0"/>
              <a:t>по распоряжению учителя убрать посторонние предметы с беговой дорожки, ямы для прыжков и т. д.;</a:t>
            </a:r>
          </a:p>
          <a:p>
            <a:r>
              <a:rPr lang="ru-RU" dirty="0" smtClean="0"/>
              <a:t>по команде учителя встать в строй для общего построения.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Требования безопасности перед началом занятий.</a:t>
            </a:r>
            <a:endParaRPr lang="ru-RU" dirty="0"/>
          </a:p>
        </p:txBody>
      </p:sp>
      <p:pic>
        <p:nvPicPr>
          <p:cNvPr id="3074" name="Picture 2" descr="C:\Users\Настя.BEST.000\Desktop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4834" y="2657932"/>
            <a:ext cx="3699320" cy="23565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84784"/>
            <a:ext cx="5076056" cy="4392488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при групповом старте на короткие дистанции бежать по своей дорожке;</a:t>
            </a:r>
          </a:p>
          <a:p>
            <a:r>
              <a:rPr lang="ru-RU" dirty="0" smtClean="0"/>
              <a:t>во время бега смотреть на свою дорожку;</a:t>
            </a:r>
          </a:p>
          <a:p>
            <a:r>
              <a:rPr lang="ru-RU" dirty="0" smtClean="0"/>
              <a:t>после выполнения беговых упражнений пробегать по инерции 5-15 м, чтобы бегущий сзади имел возможность закончить упражнение;</a:t>
            </a:r>
          </a:p>
          <a:p>
            <a:r>
              <a:rPr lang="ru-RU" dirty="0" smtClean="0"/>
              <a:t>возвращаться на старт по крайней дорожке, при старте на дистанции не ставить подножки, не задерживать соперников руками;</a:t>
            </a:r>
          </a:p>
          <a:p>
            <a:r>
              <a:rPr lang="ru-RU" dirty="0" smtClean="0"/>
              <a:t>в беге на длинные дистанции обгонять бегущих с правой стороны;</a:t>
            </a:r>
          </a:p>
          <a:p>
            <a:r>
              <a:rPr lang="ru-RU" dirty="0" smtClean="0"/>
              <a:t>при беге по пересеченной местности выполнять задание по трассе или маршруту, обозначенному учителем;</a:t>
            </a:r>
          </a:p>
          <a:p>
            <a:r>
              <a:rPr lang="ru-RU" dirty="0" smtClean="0"/>
              <a:t>выполнять разминочный бег по крайней дорожке.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Требования безопасности во время занятий.</a:t>
            </a:r>
            <a:endParaRPr lang="ru-RU" dirty="0"/>
          </a:p>
        </p:txBody>
      </p:sp>
      <p:pic>
        <p:nvPicPr>
          <p:cNvPr id="4098" name="Picture 2" descr="C:\Users\Настя.BEST.000\Desktop\97650053-athletics-jump-sports-isometric-3d-vector-illustra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1556792"/>
            <a:ext cx="3962400" cy="3962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52736"/>
            <a:ext cx="5292080" cy="4752528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Песок в яме для приземления должен быть влажным, хорошо взрыхленным, а его поверхность должна находиться на одном уровне с поверхностью дорожки для разбега. Перед выполнением прыжков необходимо убрать из ямы грабли, лопаты и другие посторонние предметы.</a:t>
            </a:r>
            <a:br>
              <a:rPr lang="ru-RU" dirty="0" smtClean="0"/>
            </a:br>
            <a:r>
              <a:rPr lang="ru-RU" dirty="0" smtClean="0"/>
              <a:t>Техника прыжка должна соответствовать учебной программе и обеспечить приземление учащегося на ноги.</a:t>
            </a:r>
            <a:br>
              <a:rPr lang="ru-RU" dirty="0" smtClean="0"/>
            </a:br>
            <a:r>
              <a:rPr lang="ru-RU" b="1" i="1" dirty="0" smtClean="0"/>
              <a:t>Учащийся должен:</a:t>
            </a:r>
            <a:endParaRPr lang="ru-RU" dirty="0" smtClean="0"/>
          </a:p>
          <a:p>
            <a:r>
              <a:rPr lang="ru-RU" dirty="0" smtClean="0"/>
              <a:t>грабли класть зубьями вниз;</a:t>
            </a:r>
          </a:p>
          <a:p>
            <a:r>
              <a:rPr lang="ru-RU" dirty="0" smtClean="0"/>
              <a:t>не выполнять прыжки на неровном и скользком грунте;</a:t>
            </a:r>
          </a:p>
          <a:p>
            <a:r>
              <a:rPr lang="ru-RU" dirty="0" smtClean="0"/>
              <a:t>выполнять прыжки, когда учитель дал разрешение и в яме никого нет;</a:t>
            </a:r>
          </a:p>
          <a:p>
            <a:r>
              <a:rPr lang="ru-RU" dirty="0" smtClean="0"/>
              <a:t>выполнять прыжки поочередно, не перебегать дорожку для разбега во время выполнения попытки другим учащимся;</a:t>
            </a:r>
          </a:p>
          <a:p>
            <a:r>
              <a:rPr lang="ru-RU" dirty="0" smtClean="0"/>
              <a:t>после выполнения прыжка быстро освободить прыжковую яму и вернутся на свое место для выполнения следующей попытки с правой или левой стороны дорожки для разбега.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/>
          <a:lstStyle/>
          <a:p>
            <a:r>
              <a:rPr lang="ru-RU" dirty="0" smtClean="0"/>
              <a:t>Прыжки.</a:t>
            </a:r>
            <a:endParaRPr lang="ru-RU" dirty="0"/>
          </a:p>
        </p:txBody>
      </p:sp>
      <p:pic>
        <p:nvPicPr>
          <p:cNvPr id="5122" name="Picture 2" descr="C:\Users\Настя.BEST.000\Desktop\Без назван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2060848"/>
            <a:ext cx="3859518" cy="26973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40768"/>
            <a:ext cx="4860032" cy="4968552"/>
          </a:xfrm>
        </p:spPr>
        <p:txBody>
          <a:bodyPr>
            <a:normAutofit fontScale="47500" lnSpcReduction="20000"/>
          </a:bodyPr>
          <a:lstStyle/>
          <a:p>
            <a:r>
              <a:rPr lang="ru-RU" dirty="0" smtClean="0"/>
              <a:t>Необходимо быть внимательным при упражнениях в метании.</a:t>
            </a:r>
            <a:br>
              <a:rPr lang="ru-RU" dirty="0" smtClean="0"/>
            </a:br>
            <a:r>
              <a:rPr lang="ru-RU" b="1" i="1" dirty="0" smtClean="0"/>
              <a:t>Учащийся должен:</a:t>
            </a:r>
            <a:endParaRPr lang="ru-RU" dirty="0" smtClean="0"/>
          </a:p>
          <a:p>
            <a:r>
              <a:rPr lang="ru-RU" dirty="0" smtClean="0"/>
              <a:t>перед метанием убедиться, что в направлении броска никого нет;</a:t>
            </a:r>
          </a:p>
          <a:p>
            <a:r>
              <a:rPr lang="ru-RU" dirty="0" smtClean="0"/>
              <a:t>осуществлять выпуск снаряда способом, исключающим срыв;</a:t>
            </a:r>
          </a:p>
          <a:p>
            <a:r>
              <a:rPr lang="ru-RU" dirty="0" smtClean="0"/>
              <a:t>при групповом метании стоять с левой стороны от метающего;</a:t>
            </a:r>
          </a:p>
          <a:p>
            <a:r>
              <a:rPr lang="ru-RU" dirty="0" smtClean="0"/>
              <a:t>в сырую погоду насухо вытирать руки и снаряд;</a:t>
            </a:r>
          </a:p>
          <a:p>
            <a:r>
              <a:rPr lang="ru-RU" dirty="0" smtClean="0"/>
              <a:t>находясь вблизи зоны метания, следить за тем, чтобы выполняющий бросок был в поле зрения, не поворачиваться к нему спиной, не пересекать зону метаний бегом или прыжками;</a:t>
            </a:r>
          </a:p>
          <a:p>
            <a:r>
              <a:rPr lang="ru-RU" dirty="0" smtClean="0"/>
              <a:t>после броска идти за снарядом только с разрешения учителя, не производить произвольных метаний;</a:t>
            </a:r>
          </a:p>
          <a:p>
            <a:r>
              <a:rPr lang="ru-RU" dirty="0" smtClean="0"/>
              <a:t>при метании в цель предусмотреть зону безопасности при отскоке снаряда от земли.</a:t>
            </a:r>
          </a:p>
          <a:p>
            <a:r>
              <a:rPr lang="ru-RU" dirty="0" smtClean="0"/>
              <a:t>Не передавайте снаряд друг другу броском. Не метайте снаряд в не оборудованных для этого местах.</a:t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Метания.</a:t>
            </a:r>
            <a:endParaRPr lang="ru-RU" dirty="0"/>
          </a:p>
        </p:txBody>
      </p:sp>
      <p:pic>
        <p:nvPicPr>
          <p:cNvPr id="6146" name="Picture 2" descr="C:\Users\Настя.BEST.000\Desktop\007-isp-metanie-00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2132856"/>
            <a:ext cx="3893939" cy="2411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772816"/>
            <a:ext cx="4464496" cy="4176464"/>
          </a:xfrm>
        </p:spPr>
        <p:txBody>
          <a:bodyPr>
            <a:normAutofit fontScale="47500" lnSpcReduction="20000"/>
          </a:bodyPr>
          <a:lstStyle/>
          <a:p>
            <a:endParaRPr lang="ru-RU" dirty="0" smtClean="0"/>
          </a:p>
          <a:p>
            <a:r>
              <a:rPr lang="ru-RU" dirty="0" smtClean="0"/>
              <a:t>при получении травмы или ухудшении самочувствия прекратить занятия и поставить в известность учителя физкультуры;</a:t>
            </a:r>
          </a:p>
          <a:p>
            <a:r>
              <a:rPr lang="ru-RU" dirty="0" smtClean="0"/>
              <a:t>с помощью учителя оказать травмированному первую медицинскую помощь, при необходимости доставить его в больницу или вызвать «скорую помощь»;</a:t>
            </a:r>
          </a:p>
          <a:p>
            <a:r>
              <a:rPr lang="ru-RU" dirty="0" smtClean="0"/>
              <a:t>при возникновении пожара в спортзале немедленно прекратить занятие, организованно, под руководством учителя покинуть место проведения занятия через запасные выходы согласно плану эвакуации;</a:t>
            </a:r>
          </a:p>
          <a:p>
            <a:r>
              <a:rPr lang="ru-RU" dirty="0" smtClean="0"/>
              <a:t>по распоряжению учителя поставить в известность администрацию учебного заведения и сообщить о пожаре в пожарную часть.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Требования безопасности во время аварийных ситуаций.</a:t>
            </a:r>
            <a:endParaRPr lang="ru-RU" dirty="0"/>
          </a:p>
        </p:txBody>
      </p:sp>
      <p:pic>
        <p:nvPicPr>
          <p:cNvPr id="7170" name="Picture 2" descr="C:\Users\Настя.BEST.000\Desktop\sport_travm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1484784"/>
            <a:ext cx="3895990" cy="2429681"/>
          </a:xfrm>
          <a:prstGeom prst="rect">
            <a:avLst/>
          </a:prstGeom>
          <a:noFill/>
        </p:spPr>
      </p:pic>
      <p:pic>
        <p:nvPicPr>
          <p:cNvPr id="7171" name="Picture 3" descr="C:\Users\Настя.BEST.000\Desktop\легкий-пожар-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4005064"/>
            <a:ext cx="3888432" cy="27054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5"/>
            <a:ext cx="8229600" cy="720080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1600" b="1" dirty="0" smtClean="0"/>
              <a:t>В чем различие между скоростными и силовыми качествами человека, с помощью каких упражнений можно их развить? </a:t>
            </a:r>
          </a:p>
          <a:p>
            <a:pPr algn="ctr">
              <a:buNone/>
            </a:pPr>
            <a:r>
              <a:rPr lang="ru-RU" sz="1600" b="1" dirty="0" smtClean="0"/>
              <a:t>Сила.</a:t>
            </a:r>
            <a:endParaRPr lang="ru-RU" sz="16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96752"/>
            <a:ext cx="8686800" cy="3096344"/>
          </a:xfrm>
        </p:spPr>
        <p:txBody>
          <a:bodyPr>
            <a:normAutofit fontScale="90000"/>
          </a:bodyPr>
          <a:lstStyle/>
          <a:p>
            <a:r>
              <a:rPr lang="ru-RU" sz="1800" dirty="0" smtClean="0"/>
              <a:t> Обычно выделяют пять видов физических качеств: быстроту, силу, выносливость, гибкость и ловкость.</a:t>
            </a:r>
            <a:br>
              <a:rPr lang="ru-RU" sz="1800" dirty="0" smtClean="0"/>
            </a:br>
            <a:r>
              <a:rPr lang="ru-RU" sz="1800" b="1" i="1" dirty="0" smtClean="0"/>
              <a:t> 1)Способность человека преодолевать внешнее сопротивление или противодействовать ему за счет мышечных усилий называется силой. Силовые возможности человека оценивают двумя способами. Первый способ основан на использовании специальных измерительных приборов — динамометров. Второй заключается в выполнении специальных контрольных заданий на силу: подтягивание на перекладине, сгибание и разгибание рук в упоре лежа, приседания со штангой и т. д. Для развития силы надо правильно подбирать величины дополнительного отягощения (сопротивления). Его рассчитывают в зависимости от конкретных задач силовой тренировки.</a:t>
            </a:r>
            <a:endParaRPr lang="ru-RU" sz="1800" b="1" i="1" dirty="0"/>
          </a:p>
        </p:txBody>
      </p:sp>
      <p:pic>
        <p:nvPicPr>
          <p:cNvPr id="8194" name="Picture 2" descr="C:\Users\Настя.BEST.000\Desktop\Без названия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52506" y="4221088"/>
            <a:ext cx="5587624" cy="21315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1196753"/>
            <a:ext cx="7344816" cy="3528392"/>
          </a:xfrm>
        </p:spPr>
        <p:txBody>
          <a:bodyPr>
            <a:normAutofit fontScale="55000" lnSpcReduction="20000"/>
          </a:bodyPr>
          <a:lstStyle/>
          <a:p>
            <a:r>
              <a:rPr lang="ru-RU" b="1" i="1" dirty="0" smtClean="0"/>
              <a:t>2</a:t>
            </a:r>
            <a:r>
              <a:rPr lang="ru-RU" dirty="0" smtClean="0"/>
              <a:t>) Способность человека выполнять движения в минимально короткий отрезок времени называется быстротой.</a:t>
            </a:r>
            <a:br>
              <a:rPr lang="ru-RU" dirty="0" smtClean="0"/>
            </a:br>
            <a:r>
              <a:rPr lang="ru-RU" dirty="0" smtClean="0"/>
              <a:t>    </a:t>
            </a:r>
            <a:br>
              <a:rPr lang="ru-RU" dirty="0" smtClean="0"/>
            </a:br>
            <a:r>
              <a:rPr lang="ru-RU" dirty="0" smtClean="0"/>
              <a:t>     Быстрота проявляется через скоростные способности, которые выражаются в элементарных и</a:t>
            </a:r>
            <a:br>
              <a:rPr lang="ru-RU" dirty="0" smtClean="0"/>
            </a:br>
            <a:r>
              <a:rPr lang="ru-RU" dirty="0" smtClean="0"/>
              <a:t>    </a:t>
            </a:r>
            <a:br>
              <a:rPr lang="ru-RU" dirty="0" smtClean="0"/>
            </a:br>
            <a:r>
              <a:rPr lang="ru-RU" dirty="0" smtClean="0"/>
              <a:t>     комплексных формах. К элементарным формам относятся быстрота двигательной реакции, скорость одиночного движения, частота (темп) движений. Комплексные формы проявляются во всех спортивных движениях. Это быстрота бега, движений боксера, волейболиста, фехтовальщика, футболиста и т. д. В процессе занятий необходимо развивать все формы проявления быстроты. Так, для совершенствования времени реакции можно использовать подвижные игры с внезапной остановкой, бег из различных исходных положений по внезапному сигналу. Упражнения, где сочетаются быстрота и сила, называются скоростно-силовыми.</a:t>
            </a:r>
            <a:br>
              <a:rPr lang="ru-RU" dirty="0" smtClean="0"/>
            </a:br>
            <a:r>
              <a:rPr lang="ru-RU" dirty="0" smtClean="0"/>
              <a:t>    </a:t>
            </a:r>
            <a:endParaRPr lang="ru-RU" b="1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Быстрота.</a:t>
            </a:r>
            <a:endParaRPr lang="ru-RU" sz="2400" dirty="0"/>
          </a:p>
        </p:txBody>
      </p:sp>
      <p:pic>
        <p:nvPicPr>
          <p:cNvPr id="9219" name="Picture 3" descr="C:\Users\Настя.BEST.000\Desktop\9696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4149080"/>
            <a:ext cx="3616471" cy="26148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33</TotalTime>
  <Words>675</Words>
  <Application>Microsoft Office PowerPoint</Application>
  <PresentationFormat>Экран (4:3)</PresentationFormat>
  <Paragraphs>68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Открытая</vt:lpstr>
      <vt:lpstr>Легкая атлетика </vt:lpstr>
      <vt:lpstr>Слайд 2</vt:lpstr>
      <vt:lpstr>Требования безопасности перед началом занятий.</vt:lpstr>
      <vt:lpstr>Требования безопасности во время занятий.</vt:lpstr>
      <vt:lpstr>Прыжки.</vt:lpstr>
      <vt:lpstr>Метания.</vt:lpstr>
      <vt:lpstr>Требования безопасности во время аварийных ситуаций.</vt:lpstr>
      <vt:lpstr> Обычно выделяют пять видов физических качеств: быстроту, силу, выносливость, гибкость и ловкость.  1)Способность человека преодолевать внешнее сопротивление или противодействовать ему за счет мышечных усилий называется силой. Силовые возможности человека оценивают двумя способами. Первый способ основан на использовании специальных измерительных приборов — динамометров. Второй заключается в выполнении специальных контрольных заданий на силу: подтягивание на перекладине, сгибание и разгибание рук в упоре лежа, приседания со штангой и т. д. Для развития силы надо правильно подбирать величины дополнительного отягощения (сопротивления). Его рассчитывают в зависимости от конкретных задач силовой тренировки.</vt:lpstr>
      <vt:lpstr>Быстрота.</vt:lpstr>
      <vt:lpstr>Особенности организации и проведения индивидуальных закаливающих процедур.</vt:lpstr>
      <vt:lpstr>Закаливающие процедуры. </vt:lpstr>
      <vt:lpstr>Воздушные процедуры.</vt:lpstr>
      <vt:lpstr>Водяные процедуры.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Легкая атлетика </dc:title>
  <dc:creator>Настя</dc:creator>
  <cp:lastModifiedBy>UserXP</cp:lastModifiedBy>
  <cp:revision>7</cp:revision>
  <dcterms:created xsi:type="dcterms:W3CDTF">2017-05-18T19:12:44Z</dcterms:created>
  <dcterms:modified xsi:type="dcterms:W3CDTF">2018-08-01T09:37:45Z</dcterms:modified>
</cp:coreProperties>
</file>