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73" r:id="rId3"/>
    <p:sldId id="283" r:id="rId4"/>
    <p:sldId id="277" r:id="rId5"/>
    <p:sldId id="292" r:id="rId6"/>
    <p:sldId id="291" r:id="rId7"/>
    <p:sldId id="296" r:id="rId8"/>
    <p:sldId id="297" r:id="rId9"/>
    <p:sldId id="298" r:id="rId10"/>
    <p:sldId id="299" r:id="rId11"/>
    <p:sldId id="30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E26D9-6956-402C-B604-82AD28A51AE2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BB7BE-9984-4C63-9EE7-2A83398797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39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BB7BE-9984-4C63-9EE7-2A833987975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95A78-F27B-4F09-83B5-F656948B2C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24F9E-E2E4-4675-8BDA-D4C15AEB71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CE295-6D2F-4DFC-A8F7-8A2109094A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31B37-9E73-4236-90FB-49405A600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F86BA-0083-4C37-8AE6-50F1789C6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49CAE-1A3C-44BA-9D4F-9C8925583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ADC31-2DC5-423D-AD5B-3E1D13D4E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98D-70A4-4643-A766-3140B5D94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AC048-83C7-4272-9857-3CFFE3935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A89C5-01D8-495C-984E-5E78364C6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BE558-10C0-479D-BF30-D2FB9421C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105CA-5944-4501-8336-E0350F521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D7A34-5D94-409B-97CD-638D32C12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5FB0A-1EE8-472A-9666-9DD3B8321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BC758-A031-47AF-A9A6-A6C2F2B75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1C6E8-4121-40B7-AB01-E2D4A81EA7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E4B7F-167E-4690-A2B4-53DD8ED173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183D9-B34A-4457-B0CA-8DD1209E3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D3305-40DA-4B08-9B57-75F5186F4C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B553-D7AA-4B47-B4C0-79A2619D4B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403E8-ACC5-4125-8FDE-2000AB97DF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76AD2-F103-4C6B-B094-F4859D2E3B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DC368F-AEFA-4F74-9120-11E0BCBC49F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7F46B48-CE81-4782-82B4-509033E44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0">
    <p:cover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chemeClr val="accent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3651250"/>
            <a:ext cx="285115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12192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C0000"/>
                </a:solidFill>
                <a:latin typeface="Times New Roman" pitchFamily="18" charset="0"/>
              </a:rPr>
              <a:t>Образовательная область: «Познавательное  развитие»</a:t>
            </a:r>
            <a:endParaRPr lang="ru-RU" sz="16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algn="ctr"/>
            <a:endParaRPr lang="ru-RU" sz="14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CC0000"/>
                </a:solidFill>
                <a:latin typeface="Times New Roman" pitchFamily="18" charset="0"/>
              </a:rPr>
              <a:t>Тема: </a:t>
            </a:r>
            <a:r>
              <a:rPr lang="ru-RU" sz="3600" b="1" dirty="0" smtClean="0">
                <a:solidFill>
                  <a:srgbClr val="CC0000"/>
                </a:solidFill>
                <a:latin typeface="Times New Roman" pitchFamily="18" charset="0"/>
              </a:rPr>
              <a:t>«Впереди - сзади»</a:t>
            </a:r>
          </a:p>
          <a:p>
            <a:pPr algn="ctr"/>
            <a:r>
              <a:rPr lang="ru-RU" sz="1800" b="1" dirty="0" smtClean="0">
                <a:solidFill>
                  <a:srgbClr val="CC0000"/>
                </a:solidFill>
                <a:latin typeface="Times New Roman" pitchFamily="18" charset="0"/>
              </a:rPr>
              <a:t>Старшая группа</a:t>
            </a:r>
            <a:endParaRPr lang="ru-RU" sz="1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algn="ctr" eaLnBrk="0" hangingPunct="0"/>
            <a:endParaRPr lang="ru-RU" sz="3600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228600" y="303213"/>
            <a:ext cx="8458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800" b="1" dirty="0">
                <a:solidFill>
                  <a:srgbClr val="333333"/>
                </a:solidFill>
                <a:latin typeface="Times New Roman" pitchFamily="18" charset="0"/>
              </a:rPr>
              <a:t>Муниципальное </a:t>
            </a:r>
            <a:r>
              <a:rPr lang="ru-RU" sz="1800" b="1" dirty="0" smtClean="0">
                <a:solidFill>
                  <a:srgbClr val="333333"/>
                </a:solidFill>
                <a:latin typeface="Times New Roman" pitchFamily="18" charset="0"/>
              </a:rPr>
              <a:t> </a:t>
            </a:r>
            <a:r>
              <a:rPr lang="ru-RU" sz="1800" b="1" dirty="0">
                <a:solidFill>
                  <a:srgbClr val="333333"/>
                </a:solidFill>
                <a:latin typeface="Times New Roman" pitchFamily="18" charset="0"/>
              </a:rPr>
              <a:t>дошкольное образовательное учреждение </a:t>
            </a:r>
          </a:p>
          <a:p>
            <a:pPr algn="ctr"/>
            <a:r>
              <a:rPr lang="ru-RU" sz="1800" b="1" dirty="0" smtClean="0">
                <a:solidFill>
                  <a:srgbClr val="333333"/>
                </a:solidFill>
                <a:latin typeface="Times New Roman" pitchFamily="18" charset="0"/>
              </a:rPr>
              <a:t>«ЦРР – детский сад «Росток» г.Пугачева Саратовской области»</a:t>
            </a:r>
            <a:endParaRPr lang="ru-RU" sz="1800" b="1" dirty="0">
              <a:solidFill>
                <a:srgbClr val="333333"/>
              </a:solidFill>
              <a:latin typeface="Times New Roman" pitchFamily="18" charset="0"/>
            </a:endParaRPr>
          </a:p>
          <a:p>
            <a:pPr algn="ctr" eaLnBrk="0" hangingPunct="0"/>
            <a:endParaRPr lang="ru-RU" sz="1800" b="1" dirty="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057400" y="3810000"/>
            <a:ext cx="708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13960" anchor="ctr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</a:rPr>
              <a:t>Воспитатель: Черняева Елена Павловна</a:t>
            </a:r>
          </a:p>
          <a:p>
            <a:r>
              <a:rPr lang="en-US" sz="1800" b="1" dirty="0" smtClean="0">
                <a:latin typeface="Times New Roman" pitchFamily="18" charset="0"/>
              </a:rPr>
              <a:t>I </a:t>
            </a:r>
            <a:r>
              <a:rPr lang="ru-RU" sz="1800" b="1" dirty="0" smtClean="0">
                <a:latin typeface="Times New Roman" pitchFamily="18" charset="0"/>
              </a:rPr>
              <a:t>квалификационная категория</a:t>
            </a:r>
            <a:endParaRPr lang="ru-RU" sz="1800" b="1" dirty="0">
              <a:latin typeface="Times New Roman" pitchFamily="18" charset="0"/>
            </a:endParaRPr>
          </a:p>
          <a:p>
            <a:pPr algn="r"/>
            <a:r>
              <a:rPr lang="ru-RU" sz="1800" b="1" dirty="0">
                <a:latin typeface="Times New Roman" pitchFamily="18" charset="0"/>
              </a:rPr>
              <a:t> </a:t>
            </a:r>
          </a:p>
          <a:p>
            <a:pPr algn="r" eaLnBrk="0" hangingPunct="0"/>
            <a:endParaRPr lang="ru-RU" sz="1800" dirty="0">
              <a:latin typeface="Times New Roman" pitchFamily="18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4114800" y="6172200"/>
            <a:ext cx="838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</a:rPr>
              <a:t> 2018</a:t>
            </a:r>
            <a:endParaRPr lang="ru-RU" sz="1400" b="1" dirty="0">
              <a:latin typeface="Times New Roman" pitchFamily="18" charset="0"/>
            </a:endParaRPr>
          </a:p>
          <a:p>
            <a:pPr eaLnBrk="0" hangingPunct="0"/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248735"/>
      </p:ext>
    </p:extLst>
  </p:cSld>
  <p:clrMapOvr>
    <a:masterClrMapping/>
  </p:clrMapOvr>
  <p:transition spd="med" advClick="0" advTm="0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black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0656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91882" y="1"/>
            <a:ext cx="1072010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737" y="58807"/>
            <a:ext cx="9144000" cy="6858000"/>
          </a:xfrm>
          <a:prstGeom prst="rect">
            <a:avLst/>
          </a:prstGeom>
          <a:noFill/>
        </p:spPr>
      </p:pic>
      <p:sp>
        <p:nvSpPr>
          <p:cNvPr id="4" name="Умножение 3"/>
          <p:cNvSpPr/>
          <p:nvPr/>
        </p:nvSpPr>
        <p:spPr>
          <a:xfrm>
            <a:off x="2630557" y="1219200"/>
            <a:ext cx="914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3694043" y="848139"/>
            <a:ext cx="914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6195391" y="715617"/>
            <a:ext cx="914400" cy="914400"/>
          </a:xfrm>
          <a:prstGeom prst="mathMultiply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7467600" y="533400"/>
            <a:ext cx="914400" cy="914400"/>
          </a:xfrm>
          <a:prstGeom prst="mathMultiply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3544957" y="4648200"/>
            <a:ext cx="2650434" cy="2667000"/>
          </a:xfrm>
          <a:prstGeom prst="arc">
            <a:avLst>
              <a:gd name="adj1" fmla="val 16200000"/>
              <a:gd name="adj2" fmla="val 1965690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107595" y="5860774"/>
            <a:ext cx="175591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932004" y="6127474"/>
            <a:ext cx="175591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4267200" y="4638261"/>
            <a:ext cx="1207604" cy="6195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Блок-схема: узел 20"/>
          <p:cNvSpPr/>
          <p:nvPr/>
        </p:nvSpPr>
        <p:spPr>
          <a:xfrm>
            <a:off x="4267200" y="6241774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231585" y="5879824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4036943" y="6058728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858000" y="4267200"/>
            <a:ext cx="914400" cy="990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Блок-схема: узел 25"/>
          <p:cNvSpPr/>
          <p:nvPr/>
        </p:nvSpPr>
        <p:spPr>
          <a:xfrm>
            <a:off x="7756663" y="5765524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8077200" y="5760554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7715250" y="6078607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7986920" y="6078607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H="1">
            <a:off x="5181600" y="4267200"/>
            <a:ext cx="2590800" cy="990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Блок-схема: узел 31"/>
          <p:cNvSpPr/>
          <p:nvPr/>
        </p:nvSpPr>
        <p:spPr>
          <a:xfrm>
            <a:off x="5181600" y="5879824"/>
            <a:ext cx="146602" cy="1789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5254900" y="6241774"/>
            <a:ext cx="109951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4800600" y="5855804"/>
            <a:ext cx="190500" cy="2228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4800600" y="6153978"/>
            <a:ext cx="190500" cy="2468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5067300" y="5975074"/>
            <a:ext cx="114300" cy="190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3" grpId="0" animBg="1"/>
      <p:bldP spid="14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/>
          <p:cNvSpPr>
            <a:spLocks noChangeShapeType="1"/>
          </p:cNvSpPr>
          <p:nvPr/>
        </p:nvSpPr>
        <p:spPr bwMode="auto">
          <a:xfrm>
            <a:off x="4427538" y="260350"/>
            <a:ext cx="0" cy="6264275"/>
          </a:xfrm>
          <a:prstGeom prst="line">
            <a:avLst/>
          </a:prstGeom>
          <a:noFill/>
          <a:ln w="1016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3995738" y="0"/>
            <a:ext cx="863600" cy="836613"/>
          </a:xfrm>
          <a:custGeom>
            <a:avLst/>
            <a:gdLst>
              <a:gd name="T0" fmla="*/ 431800 w 21600"/>
              <a:gd name="T1" fmla="*/ 0 h 21600"/>
              <a:gd name="T2" fmla="*/ 126461 w 21600"/>
              <a:gd name="T3" fmla="*/ 122510 h 21600"/>
              <a:gd name="T4" fmla="*/ 0 w 21600"/>
              <a:gd name="T5" fmla="*/ 418307 h 21600"/>
              <a:gd name="T6" fmla="*/ 126461 w 21600"/>
              <a:gd name="T7" fmla="*/ 714103 h 21600"/>
              <a:gd name="T8" fmla="*/ 431800 w 21600"/>
              <a:gd name="T9" fmla="*/ 836613 h 21600"/>
              <a:gd name="T10" fmla="*/ 737139 w 21600"/>
              <a:gd name="T11" fmla="*/ 714103 h 21600"/>
              <a:gd name="T12" fmla="*/ 863600 w 21600"/>
              <a:gd name="T13" fmla="*/ 418307 h 21600"/>
              <a:gd name="T14" fmla="*/ 737139 w 21600"/>
              <a:gd name="T15" fmla="*/ 12251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51445E-7 L -1.38889E-6 0.87907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51445E-7 L -1.38889E-6 0.87907 " pathEditMode="relative" rAng="0" ptsTypes="AA">
                                      <p:cBhvr>
                                        <p:cTn id="14" dur="3000" spd="-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51445E-7 L -1.38889E-6 0.87907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51445E-7 L -1.38889E-6 0.85803 " pathEditMode="relative" rAng="0" ptsTypes="AA">
                                      <p:cBhvr>
                                        <p:cTn id="20" dur="3000" spd="-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51445E-7 L -1.38889E-6 0.87907 " pathEditMode="relative" rAng="0" ptsTypes="AA">
                                      <p:cBhvr>
                                        <p:cTn id="23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51445E-7 L -1.38889E-6 0.87907 " pathEditMode="relative" rAng="0" ptsTypes="AA">
                                      <p:cBhvr>
                                        <p:cTn id="26" dur="3000" spd="-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0"/>
                            </p:stCondLst>
                            <p:childTnLst>
                              <p:par>
                                <p:cTn id="28" presetID="42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51445E-7 L -1.38889E-6 0.8790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1" grpId="1" animBg="1"/>
      <p:bldP spid="4101" grpId="2" animBg="1"/>
      <p:bldP spid="4101" grpId="3" animBg="1"/>
      <p:bldP spid="4101" grpId="4" animBg="1"/>
      <p:bldP spid="4101" grpId="5" animBg="1"/>
      <p:bldP spid="4101" grpId="6" animBg="1"/>
      <p:bldP spid="4101" grpId="7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95288" y="3141663"/>
            <a:ext cx="8064500" cy="0"/>
          </a:xfrm>
          <a:prstGeom prst="line">
            <a:avLst/>
          </a:prstGeom>
          <a:noFill/>
          <a:ln w="1016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250825" y="2781300"/>
            <a:ext cx="720725" cy="7191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13" dur="3000" spd="-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" presetID="63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19" dur="3000" spd="-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63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24" presetID="63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25" dur="3000" spd="-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63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63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0.85052 0.00023 " pathEditMode="relative" rAng="0" ptsTypes="AA">
                                      <p:cBhvr>
                                        <p:cTn id="31" dur="3000" spd="-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5" grpId="1" animBg="1"/>
      <p:bldP spid="8195" grpId="2" animBg="1"/>
      <p:bldP spid="8195" grpId="3" animBg="1"/>
      <p:bldP spid="8195" grpId="4" animBg="1"/>
      <p:bldP spid="8195" grpId="5" animBg="1"/>
      <p:bldP spid="8195" grpId="6" animBg="1"/>
      <p:bldP spid="8195" grpId="7" animBg="1"/>
      <p:bldP spid="8195" grpId="8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395288" y="476250"/>
            <a:ext cx="8353425" cy="5976938"/>
          </a:xfrm>
          <a:prstGeom prst="line">
            <a:avLst/>
          </a:prstGeom>
          <a:noFill/>
          <a:ln w="101600">
            <a:solidFill>
              <a:srgbClr val="FF99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 rot="-2647464">
            <a:off x="250825" y="260350"/>
            <a:ext cx="649288" cy="647700"/>
          </a:xfrm>
          <a:prstGeom prst="pentagon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38778E-17 L 0.87413 0.8494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00" y="4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948E-6 L 0.87812 0.84439 " pathEditMode="relative" rAng="0" ptsTypes="AA">
                                      <p:cBhvr>
                                        <p:cTn id="13" dur="3000" spd="-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49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948E-6 L 0.87812 0.84439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" presetID="49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948E-6 L 0.87812 0.84439 " pathEditMode="relative" rAng="0" ptsTypes="AA">
                                      <p:cBhvr>
                                        <p:cTn id="19" dur="3000" spd="-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49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948E-6 L 0.87812 0.84439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24" presetID="49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948E-6 L 0.87812 0.84439 " pathEditMode="relative" rAng="0" ptsTypes="AA">
                                      <p:cBhvr>
                                        <p:cTn id="25" dur="3000" spd="-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49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948E-6 L 0.87812 0.84439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49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948E-6 L 0.87031 0.84439 " pathEditMode="relative" rAng="0" ptsTypes="AA">
                                      <p:cBhvr>
                                        <p:cTn id="31" dur="3000" spd="-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5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7171" grpId="1" animBg="1"/>
      <p:bldP spid="7171" grpId="2" animBg="1"/>
      <p:bldP spid="7171" grpId="3" animBg="1"/>
      <p:bldP spid="7171" grpId="4" animBg="1"/>
      <p:bldP spid="7171" grpId="5" animBg="1"/>
      <p:bldP spid="7171" grpId="6" animBg="1"/>
      <p:bldP spid="7171" grpId="7" animBg="1"/>
      <p:bldP spid="7171" grpId="8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 flipH="1">
            <a:off x="395288" y="404813"/>
            <a:ext cx="8353425" cy="6048375"/>
          </a:xfrm>
          <a:prstGeom prst="line">
            <a:avLst/>
          </a:prstGeom>
          <a:noFill/>
          <a:ln w="101600">
            <a:solidFill>
              <a:srgbClr val="CC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 rot="3358315">
            <a:off x="8154194" y="207169"/>
            <a:ext cx="755650" cy="719138"/>
          </a:xfrm>
          <a:prstGeom prst="plus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975 0.86798 L -2.22222E-6 -4.16185E-6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00" y="-4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6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993 0.86775 L 2.77778E-7 1.38778E-1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00" y="-4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6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177 0.85734 L 3.88889E-6 -3.3526E-6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00" y="-4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56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993 0.86775 L 2.77778E-7 1.38778E-1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00" y="-4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56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177 0.85734 L 3.88889E-6 -3.3526E-6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00" y="-4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56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993 0.86775 L 2.77778E-7 1.38778E-1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00" y="-4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56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177 0.85734 L 3.88889E-6 -3.3526E-6 " pathEditMode="relative" rAng="0" ptsTypes="AA">
                                      <p:cBhvr>
                                        <p:cTn id="28" dur="2000" spd="-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00" y="-4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56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8993 0.85988 L 2.77778E-7 1.38778E-1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00" y="-4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7" grpId="1" animBg="1"/>
      <p:bldP spid="6147" grpId="2" animBg="1"/>
      <p:bldP spid="6147" grpId="3" animBg="1"/>
      <p:bldP spid="6147" grpId="4" animBg="1"/>
      <p:bldP spid="6147" grpId="5" animBg="1"/>
      <p:bldP spid="6147" grpId="6" animBg="1"/>
      <p:bldP spid="6147" grpId="7" animBg="1"/>
      <p:bldP spid="6147" grpId="8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403350" y="765175"/>
            <a:ext cx="6553200" cy="5616575"/>
          </a:xfrm>
          <a:prstGeom prst="ellipse">
            <a:avLst/>
          </a:prstGeom>
          <a:noFill/>
          <a:ln w="101600">
            <a:solidFill>
              <a:srgbClr val="FFCC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4211638" y="333375"/>
            <a:ext cx="935037" cy="863600"/>
          </a:xfrm>
          <a:prstGeom prst="star5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 advClick="0" advTm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91329E-6 C 0.19532 4.91329E-6 0.35452 0.18104 0.35452 0.40369 C 0.35452 0.62612 0.19532 0.80739 -2.5E-6 0.80739 C -0.19566 0.80739 -0.35434 0.62612 -0.35434 0.40369 C -0.35434 0.18104 -0.19566 4.91329E-6 -2.5E-6 4.91329E-6 Z " pathEditMode="relative" rAng="0" ptsTypes="fffff">
                                      <p:cBhvr>
                                        <p:cTn id="10" dur="3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4"/>
          <p:cNvSpPr>
            <a:spLocks noChangeArrowheads="1"/>
          </p:cNvSpPr>
          <p:nvPr/>
        </p:nvSpPr>
        <p:spPr bwMode="auto">
          <a:xfrm>
            <a:off x="1187450" y="476250"/>
            <a:ext cx="6840538" cy="5976938"/>
          </a:xfrm>
          <a:prstGeom prst="ellipse">
            <a:avLst/>
          </a:prstGeom>
          <a:noFill/>
          <a:ln w="101600">
            <a:solidFill>
              <a:srgbClr val="CC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4067175" y="260350"/>
            <a:ext cx="1009650" cy="504825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1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-2.08092E-6 C 0.20642 -2.08092E-6 0.37431 0.19122 0.37431 0.42729 C 0.37431 0.66243 0.20642 0.8548 0 0.8548 C -0.20625 0.8548 -0.37378 0.66243 -0.37378 0.42729 C -0.37378 0.19122 -0.20625 -2.08092E-6 0 -2.08092E-6 Z " pathEditMode="relative" rAng="0" ptsTypes="fffff">
                                      <p:cBhvr>
                                        <p:cTn id="12" dur="3000" spd="-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5" grpId="1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</TotalTime>
  <Words>44</Words>
  <Application>Microsoft Office PowerPoint</Application>
  <PresentationFormat>Экран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Оформление по умолчанию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Ринат</dc:creator>
  <cp:lastModifiedBy>Пользователь Windows</cp:lastModifiedBy>
  <cp:revision>75</cp:revision>
  <cp:lastPrinted>1601-01-01T00:00:00Z</cp:lastPrinted>
  <dcterms:created xsi:type="dcterms:W3CDTF">2014-04-24T15:25:00Z</dcterms:created>
  <dcterms:modified xsi:type="dcterms:W3CDTF">2018-03-25T06:48:50Z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