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5" r:id="rId4"/>
    <p:sldId id="267" r:id="rId5"/>
    <p:sldId id="266" r:id="rId6"/>
    <p:sldId id="270" r:id="rId7"/>
    <p:sldId id="269" r:id="rId8"/>
    <p:sldId id="271" r:id="rId9"/>
    <p:sldId id="272" r:id="rId10"/>
    <p:sldId id="273" r:id="rId11"/>
    <p:sldId id="279" r:id="rId12"/>
    <p:sldId id="275" r:id="rId13"/>
    <p:sldId id="277" r:id="rId14"/>
    <p:sldId id="278" r:id="rId15"/>
    <p:sldId id="276" r:id="rId16"/>
    <p:sldId id="280" r:id="rId17"/>
    <p:sldId id="281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78" autoAdjust="0"/>
  </p:normalViewPr>
  <p:slideViewPr>
    <p:cSldViewPr>
      <p:cViewPr varScale="1">
        <p:scale>
          <a:sx n="69" d="100"/>
          <a:sy n="69" d="100"/>
        </p:scale>
        <p:origin x="-11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14F53-8821-4D77-B091-0F0C54D79BF2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E14EF-092B-426F-987C-899B417AB3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14F53-8821-4D77-B091-0F0C54D79BF2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E14EF-092B-426F-987C-899B417AB3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14F53-8821-4D77-B091-0F0C54D79BF2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E14EF-092B-426F-987C-899B417AB3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14F53-8821-4D77-B091-0F0C54D79BF2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E14EF-092B-426F-987C-899B417AB3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14F53-8821-4D77-B091-0F0C54D79BF2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E14EF-092B-426F-987C-899B417AB3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14F53-8821-4D77-B091-0F0C54D79BF2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E14EF-092B-426F-987C-899B417AB3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14F53-8821-4D77-B091-0F0C54D79BF2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E14EF-092B-426F-987C-899B417AB3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14F53-8821-4D77-B091-0F0C54D79BF2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E14EF-092B-426F-987C-899B417AB3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14F53-8821-4D77-B091-0F0C54D79BF2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E14EF-092B-426F-987C-899B417AB3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14F53-8821-4D77-B091-0F0C54D79BF2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E14EF-092B-426F-987C-899B417AB3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14F53-8821-4D77-B091-0F0C54D79BF2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E14EF-092B-426F-987C-899B417AB3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914F53-8821-4D77-B091-0F0C54D79BF2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0E14EF-092B-426F-987C-899B417AB37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.png"/><Relationship Id="rId4" Type="http://schemas.openxmlformats.org/officeDocument/2006/relationships/image" Target="../media/image3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10572792" y="2130425"/>
            <a:ext cx="214314" cy="4413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501222" y="4286256"/>
            <a:ext cx="642942" cy="285752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pic>
        <p:nvPicPr>
          <p:cNvPr id="4" name="Рисунок 3" descr="karniz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9144000" cy="3071810"/>
          </a:xfrm>
          <a:prstGeom prst="rect">
            <a:avLst/>
          </a:prstGeom>
        </p:spPr>
      </p:pic>
      <p:pic>
        <p:nvPicPr>
          <p:cNvPr id="5" name="Рисунок 4" descr="karniz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0" y="5357826"/>
            <a:ext cx="8858280" cy="150017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928662" y="1428736"/>
            <a:ext cx="4286280" cy="73866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spcBef>
                <a:spcPts val="0"/>
              </a:spcBef>
            </a:pPr>
            <a:r>
              <a:rPr lang="ru-RU" sz="1400" b="1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Муниципальное  бюджетное  дошкольное  образовательное учреждение</a:t>
            </a:r>
          </a:p>
          <a:p>
            <a:pPr algn="ctr">
              <a:spcBef>
                <a:spcPts val="0"/>
              </a:spcBef>
            </a:pPr>
            <a:r>
              <a:rPr lang="ru-RU" sz="1400" b="1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«ДЕТСКИЙ САД №62» </a:t>
            </a:r>
            <a:endParaRPr lang="ru-RU" sz="1400" b="1" dirty="0">
              <a:ln w="11430"/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68059" y="2500306"/>
            <a:ext cx="6044989" cy="92333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«Природа осенью»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71670" y="3357562"/>
            <a:ext cx="5000660" cy="5847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spcBef>
                <a:spcPts val="0"/>
              </a:spcBef>
            </a:pPr>
            <a:r>
              <a:rPr lang="ru-RU" sz="1600" b="1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(познавательно-исследовательский проект </a:t>
            </a:r>
          </a:p>
          <a:p>
            <a:pPr algn="ctr">
              <a:spcBef>
                <a:spcPts val="0"/>
              </a:spcBef>
            </a:pPr>
            <a:r>
              <a:rPr lang="ru-RU" sz="1600" b="1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 2-ой младшей группе «Василек»)</a:t>
            </a:r>
            <a:endParaRPr lang="ru-RU" sz="1600" b="1" dirty="0">
              <a:ln w="11430"/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86478" y="4357694"/>
            <a:ext cx="3357554" cy="5847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spcBef>
                <a:spcPts val="0"/>
              </a:spcBef>
            </a:pPr>
            <a:r>
              <a:rPr lang="ru-RU" sz="1600" b="1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Воспитатели: Попова Л.В.</a:t>
            </a:r>
          </a:p>
          <a:p>
            <a:pPr>
              <a:spcBef>
                <a:spcPts val="0"/>
              </a:spcBef>
            </a:pPr>
            <a:r>
              <a:rPr lang="ru-RU" sz="1600" b="1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Никитина Т.С.</a:t>
            </a:r>
            <a:endParaRPr lang="ru-RU" sz="1600" b="1" dirty="0">
              <a:ln w="11430"/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321509" y="5214950"/>
            <a:ext cx="2447593" cy="307777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spcBef>
                <a:spcPts val="0"/>
              </a:spcBef>
            </a:pPr>
            <a:r>
              <a:rPr lang="ru-RU" sz="1400" b="1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г. Каменск-Уральский, 2015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arniz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5400000">
            <a:off x="4483409" y="2231731"/>
            <a:ext cx="6858000" cy="2394538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1428728" y="3000372"/>
            <a:ext cx="29277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Беседа «Почему комнатные растения остаются зелеными осенью?»</a:t>
            </a:r>
            <a:endParaRPr lang="ru-RU" dirty="0"/>
          </a:p>
        </p:txBody>
      </p:sp>
      <p:pic>
        <p:nvPicPr>
          <p:cNvPr id="15" name="Picture 2" descr="E:\моя новая работа\2 младшая группа\105NIKON\DSCN366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728" y="785794"/>
            <a:ext cx="2857533" cy="21430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 descr="karniz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5400000" flipH="1" flipV="1">
            <a:off x="-2197410" y="2231755"/>
            <a:ext cx="6858000" cy="2394538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5286380" y="642918"/>
            <a:ext cx="18199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Рассматривание 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осенних листьев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14876" y="4714884"/>
            <a:ext cx="26798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Беседа «Почему птицы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улетают в теплые края?»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714480" y="5643578"/>
            <a:ext cx="23574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Дидактическая игра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«Когда это бывает?»</a:t>
            </a:r>
            <a:endParaRPr lang="ru-RU" dirty="0"/>
          </a:p>
        </p:txBody>
      </p:sp>
      <p:pic>
        <p:nvPicPr>
          <p:cNvPr id="4098" name="Picture 2" descr="H:\моя новая работа\2 младшая группа\Изображение 04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14941" y="1500174"/>
            <a:ext cx="2081907" cy="28575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099" name="Picture 3" descr="H:\моя новая работа\фото детей 1 младшая\DSCN064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714480" y="4000504"/>
            <a:ext cx="2714644" cy="240087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arniz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5400000">
            <a:off x="4483409" y="2231731"/>
            <a:ext cx="6858000" cy="2394538"/>
          </a:xfrm>
          <a:prstGeom prst="rect">
            <a:avLst/>
          </a:prstGeom>
        </p:spPr>
      </p:pic>
      <p:pic>
        <p:nvPicPr>
          <p:cNvPr id="1032" name="Picture 8" descr="E:\моя новая работа\2 младшая группа\105NIKON\DSCN374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71603" y="785794"/>
            <a:ext cx="2714645" cy="20140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 descr="karniz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5400000" flipH="1" flipV="1">
            <a:off x="-2197410" y="2231755"/>
            <a:ext cx="6858000" cy="2394538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1214414" y="2857496"/>
            <a:ext cx="31420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Рассматривание иллюстрации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«Осенний лес»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643470" y="571480"/>
            <a:ext cx="32146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Чтение художественной  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литературы по теме проекта</a:t>
            </a:r>
          </a:p>
        </p:txBody>
      </p:sp>
      <p:pic>
        <p:nvPicPr>
          <p:cNvPr id="1026" name="Picture 2" descr="C:\Documents and Settings\Admin\Рабочий стол\Изображение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28217" y="1357298"/>
            <a:ext cx="2827200" cy="2000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4786314" y="6072206"/>
            <a:ext cx="258865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Просмотр мультфильма 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«Осенние корабли»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643042" y="5854503"/>
            <a:ext cx="23574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Разучивание стихов про осень</a:t>
            </a:r>
            <a:endParaRPr lang="ru-RU" dirty="0"/>
          </a:p>
        </p:txBody>
      </p:sp>
      <p:pic>
        <p:nvPicPr>
          <p:cNvPr id="5122" name="Picture 2" descr="H:\моя новая работа\2 младшая группа\Изображение 05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785918" y="3500438"/>
            <a:ext cx="1928826" cy="23687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123" name="Picture 3" descr="H:\моя новая работа\2 младшая группа\Изображение 032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071934" y="3643314"/>
            <a:ext cx="3357586" cy="22288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arniz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5400000">
            <a:off x="4483409" y="2231731"/>
            <a:ext cx="6858000" cy="2394538"/>
          </a:xfrm>
          <a:prstGeom prst="rect">
            <a:avLst/>
          </a:prstGeom>
        </p:spPr>
      </p:pic>
      <p:pic>
        <p:nvPicPr>
          <p:cNvPr id="2055" name="Picture 7" descr="E:\моя новая работа\2 младшая группа\DSCN378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71604" y="3786190"/>
            <a:ext cx="2956912" cy="2000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6" name="Picture 8" descr="E:\моя новая работа\2 младшая группа\IMG_20151005_09234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29256" y="3286124"/>
            <a:ext cx="2000264" cy="26670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7" name="Picture 9" descr="E:\моя новая работа\2 младшая группа\IMG_20151102_16583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428728" y="857232"/>
            <a:ext cx="2762270" cy="20717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Picture 9" descr="E:\моя новая работа\2 младшая группа\105NIKON\DSCN3752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619620" y="428604"/>
            <a:ext cx="2857673" cy="21431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 descr="karniz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5400000" flipH="1" flipV="1">
            <a:off x="-2197410" y="2231755"/>
            <a:ext cx="6858000" cy="2394538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1500166" y="2857496"/>
            <a:ext cx="25717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«Листопад, листопад – 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листья по ветру летят»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(аппликация)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714876" y="2568355"/>
            <a:ext cx="27860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«Ель и осина»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(рисование)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929190" y="5929330"/>
            <a:ext cx="27860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«Осенний лес»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(коллективная работа) 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571604" y="5857892"/>
            <a:ext cx="29289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«Урожай»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(лепка)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моя новая работа\2 младшая группа\DSCN334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14343" y="589354"/>
            <a:ext cx="3071971" cy="23038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3" descr="E:\моя новая работа\2 младшая группа\DSCN335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29189" y="1785927"/>
            <a:ext cx="2952927" cy="22145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 descr="karniz.pn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 rot="5400000" flipH="1" flipV="1">
            <a:off x="-2197410" y="2231755"/>
            <a:ext cx="6858000" cy="239453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500166" y="2857496"/>
            <a:ext cx="28575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Музыкально-ритмические движения 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«Ветер дует нам в лицо»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857752" y="4214818"/>
            <a:ext cx="25003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Подвижная игра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«Маленькие птички»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714480" y="6143644"/>
            <a:ext cx="16646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Игра «Огород»</a:t>
            </a:r>
            <a:endParaRPr lang="ru-RU" dirty="0"/>
          </a:p>
        </p:txBody>
      </p:sp>
      <p:pic>
        <p:nvPicPr>
          <p:cNvPr id="1026" name="Picture 2" descr="H:\моя новая работа\2 младшая группа\Изображение 04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500165" y="3857628"/>
            <a:ext cx="3084591" cy="22145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" name="Рисунок 1" descr="karniz.pn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 rot="5400000">
            <a:off x="4483409" y="2231731"/>
            <a:ext cx="6858000" cy="23945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arniz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5400000">
            <a:off x="4483409" y="2231731"/>
            <a:ext cx="6858000" cy="2394538"/>
          </a:xfrm>
          <a:prstGeom prst="rect">
            <a:avLst/>
          </a:prstGeom>
        </p:spPr>
      </p:pic>
      <p:pic>
        <p:nvPicPr>
          <p:cNvPr id="5" name="Рисунок 4" descr="DSCN3688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1285852" y="4071942"/>
            <a:ext cx="1857388" cy="17267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7" descr="E:\моя новая работа\2 младшая группа\105NIKON\DSCN369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3310964" y="1475326"/>
            <a:ext cx="2236320" cy="17145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DSCN3687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3643306" y="4143380"/>
            <a:ext cx="1714493" cy="187777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Picture 3" descr="E:\моя новая работа\2 младшая группа\105NIKON\DSCN368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500694" y="357166"/>
            <a:ext cx="2095627" cy="15716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DSCN3690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 rot="5400000" flipV="1">
            <a:off x="5335995" y="3022196"/>
            <a:ext cx="2460602" cy="18454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 descr="DSCN3685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1500166" y="1071546"/>
            <a:ext cx="1643074" cy="21907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>
            <a:off x="2286000" y="71414"/>
            <a:ext cx="321469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Участники конкурса </a:t>
            </a:r>
          </a:p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семейного творчества</a:t>
            </a:r>
          </a:p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«Осенняя фантазия»</a:t>
            </a:r>
          </a:p>
        </p:txBody>
      </p:sp>
      <p:pic>
        <p:nvPicPr>
          <p:cNvPr id="3" name="Рисунок 2" descr="karniz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5400000" flipH="1" flipV="1">
            <a:off x="-2197410" y="2231755"/>
            <a:ext cx="6858000" cy="2394538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1643042" y="3357562"/>
            <a:ext cx="135184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«Кактус»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(Полина С.)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428992" y="3429000"/>
            <a:ext cx="20002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«Осеннее панно»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(Лиза Ф.)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786446" y="2000240"/>
            <a:ext cx="15716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«Кораблик»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(Тимофей К.)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929322" y="5286388"/>
            <a:ext cx="13573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«Колосья»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(Лиза Ф.)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571868" y="6072206"/>
            <a:ext cx="18573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«Крокодил Гена»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(Данил Ч.)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357290" y="5857892"/>
            <a:ext cx="17145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«Ёжик»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(Кристина Д.)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:\моя новая работа\2 младшая группа\105NIKON\DSCN369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 flipV="1">
            <a:off x="4675397" y="4039983"/>
            <a:ext cx="2436412" cy="19288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5" descr="E:\моя новая работа\2 младшая группа\105NIKON\DSCN368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57752" y="1357298"/>
            <a:ext cx="2476649" cy="18573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Picture 6" descr="E:\моя новая работа\2 младшая группа\105NIKON\DSCN369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28728" y="3786190"/>
            <a:ext cx="2714644" cy="20358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Рисунок 13" descr="DSCN3683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1500166" y="714356"/>
            <a:ext cx="1857388" cy="24765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 descr="karniz.pn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 rot="5400000" flipH="1" flipV="1">
            <a:off x="-2231731" y="2231731"/>
            <a:ext cx="6858000" cy="2394538"/>
          </a:xfrm>
          <a:prstGeom prst="rect">
            <a:avLst/>
          </a:prstGeom>
        </p:spPr>
      </p:pic>
      <p:pic>
        <p:nvPicPr>
          <p:cNvPr id="2" name="Рисунок 1" descr="karniz.pn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 rot="5400000">
            <a:off x="4483409" y="2231731"/>
            <a:ext cx="6858000" cy="2394538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285600" y="357166"/>
            <a:ext cx="26722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Победители и призеры </a:t>
            </a:r>
          </a:p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конкурса  детского сада </a:t>
            </a:r>
          </a:p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«Осенняя фантазия»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342723" y="3143248"/>
            <a:ext cx="21577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«Царевна Лягушка»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(Максим Ч.)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4786314" y="3139859"/>
            <a:ext cx="29289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«Кролик и кот»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(Диана Л.) 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1214414" y="5786454"/>
            <a:ext cx="29289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«Осенний пейзаж»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(Полина К.) 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4429140" y="6211693"/>
            <a:ext cx="27860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«Ёжик»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(Виктор Ф.)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arniz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5400000">
            <a:off x="4483409" y="2231731"/>
            <a:ext cx="6858000" cy="2394538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534098" y="357166"/>
            <a:ext cx="21752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Утренник</a:t>
            </a:r>
          </a:p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«Как будили осень»</a:t>
            </a:r>
          </a:p>
        </p:txBody>
      </p:sp>
      <p:pic>
        <p:nvPicPr>
          <p:cNvPr id="2050" name="Picture 2" descr="H:\моя новая работа\2 младшая группа\Изображение 06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00166" y="4000504"/>
            <a:ext cx="3143439" cy="23574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1" name="Picture 3" descr="H:\моя новая работа\2 младшая группа\Изображение 05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500166" y="1214422"/>
            <a:ext cx="3143440" cy="23574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2" name="Picture 4" descr="H:\моя новая работа\2 младшая группа\Изображение 07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173385" y="1920859"/>
            <a:ext cx="2256135" cy="30083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 descr="karniz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5400000" flipH="1" flipV="1">
            <a:off x="-2231731" y="2231731"/>
            <a:ext cx="6858000" cy="23945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4534098" y="357166"/>
            <a:ext cx="21752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Утренник</a:t>
            </a:r>
          </a:p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«Как будили осень»</a:t>
            </a:r>
          </a:p>
        </p:txBody>
      </p:sp>
      <p:pic>
        <p:nvPicPr>
          <p:cNvPr id="3074" name="Picture 2" descr="H:\моя новая работа\2 младшая группа\Изображение 07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57356" y="642918"/>
            <a:ext cx="1928826" cy="28666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5" name="Picture 3" descr="H:\моя новая работа\2 младшая группа\Изображение 10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29256" y="3714752"/>
            <a:ext cx="2071543" cy="276220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6" name="Picture 4" descr="H:\моя новая работа\2 младшая группа\Изображение 08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28728" y="4071942"/>
            <a:ext cx="3575850" cy="24060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 descr="karniz.pn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 rot="5400000" flipH="1" flipV="1">
            <a:off x="-2231731" y="2231731"/>
            <a:ext cx="6858000" cy="2394538"/>
          </a:xfrm>
          <a:prstGeom prst="rect">
            <a:avLst/>
          </a:prstGeom>
        </p:spPr>
      </p:pic>
      <p:pic>
        <p:nvPicPr>
          <p:cNvPr id="2" name="Рисунок 1" descr="karniz.pn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 rot="5400000">
            <a:off x="4483409" y="2231731"/>
            <a:ext cx="6858000" cy="2394538"/>
          </a:xfrm>
          <a:prstGeom prst="rect">
            <a:avLst/>
          </a:prstGeom>
        </p:spPr>
      </p:pic>
      <p:pic>
        <p:nvPicPr>
          <p:cNvPr id="3077" name="Picture 5" descr="H:\моя новая работа\2 младшая группа\Изображение 072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141960" y="1142984"/>
            <a:ext cx="3501874" cy="23193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arniz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5400000">
            <a:off x="4483409" y="2231731"/>
            <a:ext cx="6858000" cy="2394538"/>
          </a:xfrm>
          <a:prstGeom prst="rect">
            <a:avLst/>
          </a:prstGeom>
        </p:spPr>
      </p:pic>
      <p:pic>
        <p:nvPicPr>
          <p:cNvPr id="3" name="Рисунок 2" descr="karniz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5400000" flipH="1" flipV="1">
            <a:off x="-2197410" y="2231755"/>
            <a:ext cx="6858000" cy="239453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131830" y="630776"/>
            <a:ext cx="28803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 этап – заключительный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500166" y="1357298"/>
            <a:ext cx="657229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В результате работы над проектом дети:</a:t>
            </a:r>
          </a:p>
          <a:p>
            <a:pPr marL="342900" indent="-34290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1.Узнали о признаках и явлениях осени.</a:t>
            </a:r>
          </a:p>
          <a:p>
            <a:pPr marL="342900" indent="-34290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2.Учились проявлять инициативу: выбор деятельности (рассматривание книг и иллюстрация, дидактические игры, подвижные игры), выбор цветовой гаммы в творческих заданиях.</a:t>
            </a:r>
          </a:p>
          <a:p>
            <a:pPr marL="342900" indent="-34290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Учились наблюдать за объектами живой и неживой природы.</a:t>
            </a:r>
          </a:p>
          <a:p>
            <a:pPr marL="342900" indent="-34290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4.Учились читать стихи наизусть и выступать перед зрителями.</a:t>
            </a:r>
          </a:p>
          <a:p>
            <a:pPr marL="342900" indent="-34290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5.Учились рассматривать иллюстрации и отвечать на вопросы.</a:t>
            </a:r>
          </a:p>
          <a:p>
            <a:pPr marL="342900" indent="-34290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342900" indent="-34290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	Дети, родители и воспитатели получили  положительные эмоции от проделанной работы.</a:t>
            </a:r>
          </a:p>
          <a:p>
            <a:pPr marL="342900" indent="-34290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arniz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5400000">
            <a:off x="4483409" y="2231731"/>
            <a:ext cx="6858000" cy="2394538"/>
          </a:xfrm>
          <a:prstGeom prst="rect">
            <a:avLst/>
          </a:prstGeom>
        </p:spPr>
      </p:pic>
      <p:pic>
        <p:nvPicPr>
          <p:cNvPr id="3" name="Рисунок 2" descr="karniz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5400000" flipH="1" flipV="1">
            <a:off x="-2197410" y="2231755"/>
            <a:ext cx="6858000" cy="239453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357290" y="423802"/>
            <a:ext cx="67151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Актуальность проблемы: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Дети 4-го года жизни, в силу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своего слишком маленького жизненного опыта, плохо            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знают сезонные изменения в природе родного края. Они не знакомы с происхождением тех или иных явлений, процессов  в природе.      Не  могут ответить на интересующие их вопросы: «Куда и почему  улетают птицы?», «Почему  опадает листва?», «Куда прячутся  насекомые?»…  Они очень любознательны и хотят все знать,  поэтому мы решили проводить углубленную работу по ознакомлению детей с природой через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познавательно-исследоваельскую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деятельность.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728" y="3273982"/>
            <a:ext cx="50006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Вид проекта: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познавательно-исследовательский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8760" y="3639925"/>
            <a:ext cx="52149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Срок реализации проекта: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краткосрочный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(с 01 сентября по 31 октября 2015 г.)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28728" y="4282867"/>
            <a:ext cx="62151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Участники проекта: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Дети 2-ой младшей группы «Василек», родители и воспитатели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57290" y="4943315"/>
            <a:ext cx="63579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Описание предметно-развивающего пространства:</a:t>
            </a:r>
          </a:p>
          <a:p>
            <a:pPr>
              <a:buFontTx/>
              <a:buChar char="-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Групповое помещение 2-ой младшей группы и приемная;</a:t>
            </a:r>
          </a:p>
          <a:p>
            <a:pPr>
              <a:buFontTx/>
              <a:buChar char="-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Музыкальный зал;</a:t>
            </a:r>
          </a:p>
          <a:p>
            <a:pPr>
              <a:buFontTx/>
              <a:buChar char="-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Участок для прогулок и огород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arniz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5400000">
            <a:off x="4483409" y="2231731"/>
            <a:ext cx="6858000" cy="2394538"/>
          </a:xfrm>
          <a:prstGeom prst="rect">
            <a:avLst/>
          </a:prstGeom>
        </p:spPr>
      </p:pic>
      <p:pic>
        <p:nvPicPr>
          <p:cNvPr id="3" name="Рисунок 2" descr="karniz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5400000" flipH="1" flipV="1">
            <a:off x="-2197410" y="2231755"/>
            <a:ext cx="6858000" cy="2394538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428876" y="285728"/>
            <a:ext cx="55007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Формирование у детей 3-4 лет представлений о сезонных изменениях в природе.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857356" y="1000108"/>
            <a:ext cx="10314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Задачи: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71604" y="1285860"/>
            <a:ext cx="64294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отношению к детям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1) Расширять знания детей об осени, её признаках и явлениях;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2) Развивать диалогическую форму речи, вовлекать детей в разговор во время рассматривания картин (слушать и понимать заданный вопрос, понятно отвечать на него);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3) Учить передавать в рисунке красоту окружающей природы; обращать внимание на подбор цвета, соответствующего изображаемому предмету; развивать умение ритмично наносить пятна, мазки (опадают листья с деревьев); развивать эстетическое восприятие;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4) Учить читать наизусть небольшие стихотворения об осени;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5) Формировать доброжелательное отношение друг к другу.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643042" y="4643446"/>
            <a:ext cx="635798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отношению к родителям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1) установление партнерских  отношений   с семьей каждого воспитанника, привлечение родителей к участию в проекте;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2) создание атмосферы общности  интересов педагогов и родителей.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arniz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5400000">
            <a:off x="4483409" y="2231731"/>
            <a:ext cx="6858000" cy="2394538"/>
          </a:xfrm>
          <a:prstGeom prst="rect">
            <a:avLst/>
          </a:prstGeom>
        </p:spPr>
      </p:pic>
      <p:pic>
        <p:nvPicPr>
          <p:cNvPr id="3" name="Рисунок 2" descr="karniz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5400000" flipH="1" flipV="1">
            <a:off x="-2197410" y="2231755"/>
            <a:ext cx="6858000" cy="239453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928926" y="559338"/>
            <a:ext cx="32113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 над проектом с детьми: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43042" y="1128016"/>
            <a:ext cx="600079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Познавательно-исследовательская деятельность: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наблюдения за объектами живой и неживой  природы (погодные явления, изменения в жизни растений и животных)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Коммуникативная деятельность: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беседы,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-чтение художественной литературы,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-рассматривание картинок и иллюстраций,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-разучивание стихов.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Игровая деятельность:</a:t>
            </a:r>
          </a:p>
          <a:p>
            <a:pPr marR="0" lv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игры, </a:t>
            </a:r>
          </a:p>
          <a:p>
            <a:pPr marR="0" lv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игровые ситуации, </a:t>
            </a:r>
          </a:p>
          <a:p>
            <a:pPr marR="0" lv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упражнения РАЗ (морковь растет).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Продуктивная деятельность: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рисование осенних деревьев ,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лепка,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аппликация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arniz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5400000">
            <a:off x="4483409" y="2231731"/>
            <a:ext cx="6858000" cy="2394538"/>
          </a:xfrm>
          <a:prstGeom prst="rect">
            <a:avLst/>
          </a:prstGeom>
        </p:spPr>
      </p:pic>
      <p:pic>
        <p:nvPicPr>
          <p:cNvPr id="3" name="Рисунок 2" descr="karniz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5400000" flipH="1" flipV="1">
            <a:off x="-2197410" y="2231755"/>
            <a:ext cx="6858000" cy="239453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643174" y="916528"/>
            <a:ext cx="37897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 над проектом с родителями: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500166" y="1428736"/>
            <a:ext cx="6572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1) обсуждение темы проекта</a:t>
            </a:r>
            <a:r>
              <a:rPr lang="ru-RU" dirty="0" smtClean="0"/>
              <a:t>;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2) привлечение родителей к организации и реализации проекта.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071802" y="2488164"/>
            <a:ext cx="29100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Предполагаемый результат: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500166" y="2915379"/>
            <a:ext cx="614366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 У детей формируются представления о сезонных изменениях в живой и не живой природе.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Дети рассказывают наизусть небольшие стихотворения об осени.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Знакомятся со способами рисования осеннего леса.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 У детей формируется диалогическая форма речи.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5. Все участники проекта (дети,  воспитатели, родители)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получат положительные эмоции от проделанной  работы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и полученных результатов.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arniz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5400000">
            <a:off x="4483409" y="2231731"/>
            <a:ext cx="6858000" cy="2394538"/>
          </a:xfrm>
          <a:prstGeom prst="rect">
            <a:avLst/>
          </a:prstGeom>
        </p:spPr>
      </p:pic>
      <p:pic>
        <p:nvPicPr>
          <p:cNvPr id="3" name="Рисунок 2" descr="karniz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5400000" flipH="1" flipV="1">
            <a:off x="-2197410" y="2231755"/>
            <a:ext cx="6858000" cy="239453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714612" y="630776"/>
            <a:ext cx="19729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Продукт проекта: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14480" y="1071546"/>
            <a:ext cx="60722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Оформление выставки детско-родительского творчества «Осенняя фантазия»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Изготовление коллективной работы «Осенний лес»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Утренник  «Как будили осень»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357290" y="2500306"/>
            <a:ext cx="62865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just" fontAlgn="base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Этапы проекта:	</a:t>
            </a:r>
          </a:p>
          <a:p>
            <a:pPr lvl="0" indent="449263" algn="just" fontAlgn="base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1 этап – подготовительный 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(с 01 по 10 сентября):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1. Создание условий для реализации проекта «Осень в природе»;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2. Изучение методических пособий    и литературы по теме;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Подбор художественной литературы  (пословицы, стихи, рассказы, загадки, игры);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 Обсуждение с родителями на тему: «Конкурс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детского-родительского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творчества «Осенняя фантазия»»;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5. Составление перспективного плана  мероприятий.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arniz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5400000">
            <a:off x="4483409" y="2231731"/>
            <a:ext cx="6858000" cy="2394538"/>
          </a:xfrm>
          <a:prstGeom prst="rect">
            <a:avLst/>
          </a:prstGeom>
        </p:spPr>
      </p:pic>
      <p:pic>
        <p:nvPicPr>
          <p:cNvPr id="3" name="Рисунок 2" descr="karniz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5400000" flipH="1" flipV="1">
            <a:off x="-2197410" y="2231755"/>
            <a:ext cx="6858000" cy="239453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500166" y="1110509"/>
            <a:ext cx="650085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2 этап – основной 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(с 11 сентября по 20 октября):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1.Наблюдения за объектами живой и неживой  природы (погодные явления, изменения в жизни растений и животных);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Рассматривание картин, иллюстраций;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Беседы;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 Чтение художественной литературы;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5. Заучивание стихов наизусть;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6. Упражнения РАЗ (морковь растет);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7. Дидактические игры;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8. Художественное творчество (лепка, аппликация, рисование);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9.Участие родителей в конкурсе  «Осенняя фантазия»;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10.Праздник «Как будили осень» ;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11.Подвижные игры;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12.Музыкально-ритмические движения.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arniz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5400000">
            <a:off x="4483409" y="2231731"/>
            <a:ext cx="6858000" cy="2394538"/>
          </a:xfrm>
          <a:prstGeom prst="rect">
            <a:avLst/>
          </a:prstGeom>
        </p:spPr>
      </p:pic>
      <p:pic>
        <p:nvPicPr>
          <p:cNvPr id="3" name="Рисунок 2" descr="karniz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5400000" flipH="1" flipV="1">
            <a:off x="-2197410" y="2231755"/>
            <a:ext cx="6858000" cy="239453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14546" y="3214686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Реализация  проекта: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 этап – подготовительный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42976" y="4094812"/>
            <a:ext cx="64294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Для организации работы над проектом «Осень в природе» подобрали художественную литературу: поговорки, стихи, сказки, загадки о растениях и животных. Методические разработки по организации наблюдений в природе. Обсудили с родителями участие в проекте  и распределили задания.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357290" y="642918"/>
            <a:ext cx="65722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3 этап – заключительный 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(с 21 по 31 октября):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1.Анализ и обобщение результатов, полученных в процессе реализации  проекта.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2.Выставка детских рисунков, поделок из пластилина, связанных с тематикой  проекта.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arniz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5400000">
            <a:off x="4483409" y="2231731"/>
            <a:ext cx="6858000" cy="239453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428992" y="428604"/>
            <a:ext cx="20988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 этап – основной </a:t>
            </a:r>
          </a:p>
        </p:txBody>
      </p:sp>
      <p:pic>
        <p:nvPicPr>
          <p:cNvPr id="5" name="Picture 11" descr="E:\моя новая работа\фото детей 1 младшая\P22-07-14_10.5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628" y="1035867"/>
            <a:ext cx="2619339" cy="196450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6" descr="E:\моя новая работа\2 младшая группа\DSCN354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14876" y="3554038"/>
            <a:ext cx="2714644" cy="20358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5" descr="E:\моя новая работа\2 младшая группа\DSCN351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500166" y="1354918"/>
            <a:ext cx="2714644" cy="20358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Picture 4" descr="E:\моя новая работа\2 младшая группа\DSCN3512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428728" y="3982653"/>
            <a:ext cx="2643206" cy="19822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2214546" y="928670"/>
            <a:ext cx="15938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Наблюдения: 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143504" y="3000372"/>
            <a:ext cx="25540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«Куда делись муравьи?»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786314" y="5643578"/>
            <a:ext cx="21998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«Осенние листочки»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428728" y="6000768"/>
            <a:ext cx="23749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«Что такое – желудь?»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785918" y="3429000"/>
            <a:ext cx="20840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«Осень наступила»</a:t>
            </a:r>
            <a:endParaRPr lang="ru-RU" dirty="0"/>
          </a:p>
        </p:txBody>
      </p:sp>
      <p:pic>
        <p:nvPicPr>
          <p:cNvPr id="3" name="Рисунок 2" descr="karniz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5400000" flipH="1" flipV="1">
            <a:off x="-2197410" y="2231755"/>
            <a:ext cx="6858000" cy="23945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600</TotalTime>
  <Words>928</Words>
  <Application>Microsoft Office PowerPoint</Application>
  <PresentationFormat>Экран (4:3)</PresentationFormat>
  <Paragraphs>165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Дом</cp:lastModifiedBy>
  <cp:revision>63</cp:revision>
  <dcterms:created xsi:type="dcterms:W3CDTF">2015-11-04T12:44:12Z</dcterms:created>
  <dcterms:modified xsi:type="dcterms:W3CDTF">2018-08-01T16:40:17Z</dcterms:modified>
</cp:coreProperties>
</file>