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4" r:id="rId12"/>
    <p:sldId id="269" r:id="rId13"/>
    <p:sldId id="265" r:id="rId14"/>
    <p:sldId id="270" r:id="rId15"/>
    <p:sldId id="26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1E00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7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0755DD-3AC1-4B10-9A27-45F04E6337F4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931869-FD1C-4F01-85E8-DE76F167F3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293F80-FD7D-48D8-8D01-B0B1DCE42D3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2A0E8-7D30-4B68-B926-9F1E1E10DF42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44475-9E87-460A-A5F9-83C487FB4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95B02-B2FD-442F-B754-8B721AE60CE1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392E8-0EC2-437F-824A-79B5AC4D5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8A485-07AF-4406-A740-7C48D2DAE772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DB6A9-BAC6-40E3-9642-6568ADE64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9FF36-D8A1-4417-B1F5-ACA07E11D4FB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42118-BEE4-4A52-8482-C374501D1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228C1-4326-4100-8556-9ADDE7F0710F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C554E-D4E5-4A9D-93BF-B28F1F7C8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AF580-1C29-4153-A99F-0EDE5EE08913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8C891-3F6A-48FC-99E8-830488802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E232D-E882-471C-A956-432775E58FD8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A6F7B-B88A-4AC4-8BA8-C3D13CADB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9DF9-ABE7-4542-9539-CAA47D6046F6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FEE16-677C-4267-BA92-55EEEAB66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0831D-0E82-4AFC-A565-AE234E28E442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C1B77-2C43-4B0C-8016-7366919A7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79BED-27B3-4C76-B7C6-EB4C9C1F01A8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B78A7-8A77-41CA-B4AC-17F9DA84C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167D3-D66E-4E5C-9DCD-27F91F845820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BA7A8-EC47-4CCD-99F4-A9D7906BF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B717F3-1D21-47FE-B64B-3EFE6F793D9D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8EAF14-0D31-4274-BBB2-D7CF4F26F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8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4797425"/>
            <a:ext cx="8062913" cy="1752600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800" b="1" i="1" dirty="0" smtClean="0">
                <a:solidFill>
                  <a:srgbClr val="FFFF00"/>
                </a:solidFill>
              </a:rPr>
              <a:t>Учитель МБОУ СОШ № 7 г.Липецк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800" b="1" i="1" dirty="0" smtClean="0">
                <a:solidFill>
                  <a:srgbClr val="FFFF00"/>
                </a:solidFill>
              </a:rPr>
              <a:t>Косарева О.Н.</a:t>
            </a:r>
            <a:endParaRPr lang="ru-RU" sz="5700" b="1" i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975" y="836712"/>
            <a:ext cx="8531502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Составные задачи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 на нахождение суммы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latin typeface="Batang"/>
                <a:ea typeface="Batang"/>
                <a:cs typeface="Batang"/>
              </a:rPr>
              <a:t>18 декабря.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latin typeface="Batang"/>
                <a:ea typeface="Batang"/>
                <a:cs typeface="Batang"/>
              </a:rPr>
              <a:t>Кла</a:t>
            </a:r>
            <a:r>
              <a:rPr lang="ru-RU" sz="6600" u="sng" smtClean="0">
                <a:latin typeface="Batang"/>
                <a:ea typeface="Batang"/>
                <a:cs typeface="Batang"/>
              </a:rPr>
              <a:t>сс</a:t>
            </a:r>
            <a:r>
              <a:rPr lang="ru-RU" sz="6600" smtClean="0">
                <a:latin typeface="Batang"/>
                <a:ea typeface="Batang"/>
                <a:cs typeface="Batang"/>
              </a:rPr>
              <a:t>ная р</a:t>
            </a:r>
            <a:r>
              <a:rPr lang="ru-RU" sz="6600" u="sng" smtClean="0">
                <a:latin typeface="Batang"/>
                <a:ea typeface="Batang"/>
                <a:cs typeface="Batang"/>
              </a:rPr>
              <a:t>а</a:t>
            </a:r>
            <a:r>
              <a:rPr lang="ru-RU" sz="6600" smtClean="0">
                <a:latin typeface="Batang"/>
                <a:ea typeface="Batang"/>
                <a:cs typeface="Batang"/>
              </a:rPr>
              <a:t>бота.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550" y="4149725"/>
            <a:ext cx="7715250" cy="1779588"/>
          </a:xfrm>
        </p:spPr>
        <p:txBody>
          <a:bodyPr/>
          <a:lstStyle/>
          <a:p>
            <a:pPr marL="63500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b="1" i="1" smtClean="0">
                <a:solidFill>
                  <a:srgbClr val="92D050"/>
                </a:solidFill>
              </a:rPr>
              <a:t>9+7                                                            8+6</a:t>
            </a:r>
            <a:endParaRPr lang="ru-RU" sz="2200" b="1" smtClean="0">
              <a:solidFill>
                <a:srgbClr val="92D050"/>
              </a:solidFill>
            </a:endParaRPr>
          </a:p>
          <a:p>
            <a:pPr marL="63500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200" b="1" i="1" smtClean="0">
              <a:solidFill>
                <a:srgbClr val="92D050"/>
              </a:solidFill>
            </a:endParaRPr>
          </a:p>
          <a:p>
            <a:pPr marL="63500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b="1" i="1" smtClean="0">
                <a:solidFill>
                  <a:srgbClr val="92D050"/>
                </a:solidFill>
              </a:rPr>
              <a:t>13-7                                                          15-9</a:t>
            </a:r>
          </a:p>
          <a:p>
            <a:pPr marL="63500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200" b="1" smtClean="0">
              <a:solidFill>
                <a:srgbClr val="92D050"/>
              </a:solidFill>
            </a:endParaRPr>
          </a:p>
        </p:txBody>
      </p:sp>
      <p:pic>
        <p:nvPicPr>
          <p:cNvPr id="4" name="Рисунок 3" descr="C:\Documents and Settings\comp\Рабочий стол\new_year_trafaret2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500063"/>
            <a:ext cx="3214687" cy="309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comp\Рабочий стол\new_year_trafaret2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428625"/>
            <a:ext cx="3143250" cy="309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Физминутка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Скругленная соединительная линия 4"/>
          <p:cNvCxnSpPr/>
          <p:nvPr/>
        </p:nvCxnSpPr>
        <p:spPr>
          <a:xfrm flipV="1">
            <a:off x="1258888" y="3284538"/>
            <a:ext cx="1296987" cy="1152525"/>
          </a:xfrm>
          <a:prstGeom prst="curvedConnector3">
            <a:avLst>
              <a:gd name="adj1" fmla="val -10470"/>
            </a:avLst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олилиния 31"/>
          <p:cNvSpPr/>
          <p:nvPr/>
        </p:nvSpPr>
        <p:spPr>
          <a:xfrm>
            <a:off x="1684338" y="2665413"/>
            <a:ext cx="5767387" cy="1573212"/>
          </a:xfrm>
          <a:custGeom>
            <a:avLst/>
            <a:gdLst>
              <a:gd name="connsiteX0" fmla="*/ 0 w 3192324"/>
              <a:gd name="connsiteY0" fmla="*/ 948770 h 1572884"/>
              <a:gd name="connsiteX1" fmla="*/ 580572 w 3192324"/>
              <a:gd name="connsiteY1" fmla="*/ 5342 h 1572884"/>
              <a:gd name="connsiteX2" fmla="*/ 1393372 w 3192324"/>
              <a:gd name="connsiteY2" fmla="*/ 1326142 h 1572884"/>
              <a:gd name="connsiteX3" fmla="*/ 1407886 w 3192324"/>
              <a:gd name="connsiteY3" fmla="*/ 324656 h 1572884"/>
              <a:gd name="connsiteX4" fmla="*/ 1785257 w 3192324"/>
              <a:gd name="connsiteY4" fmla="*/ 1572884 h 1572884"/>
              <a:gd name="connsiteX5" fmla="*/ 1785257 w 3192324"/>
              <a:gd name="connsiteY5" fmla="*/ 1572884 h 1572884"/>
              <a:gd name="connsiteX6" fmla="*/ 2481943 w 3192324"/>
              <a:gd name="connsiteY6" fmla="*/ 455284 h 1572884"/>
              <a:gd name="connsiteX7" fmla="*/ 3120572 w 3192324"/>
              <a:gd name="connsiteY7" fmla="*/ 1398713 h 1572884"/>
              <a:gd name="connsiteX8" fmla="*/ 3149600 w 3192324"/>
              <a:gd name="connsiteY8" fmla="*/ 1340656 h 1572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2324" h="1572884">
                <a:moveTo>
                  <a:pt x="0" y="948770"/>
                </a:moveTo>
                <a:cubicBezTo>
                  <a:pt x="174171" y="445608"/>
                  <a:pt x="348343" y="-57553"/>
                  <a:pt x="580572" y="5342"/>
                </a:cubicBezTo>
                <a:cubicBezTo>
                  <a:pt x="812801" y="68237"/>
                  <a:pt x="1255486" y="1272923"/>
                  <a:pt x="1393372" y="1326142"/>
                </a:cubicBezTo>
                <a:cubicBezTo>
                  <a:pt x="1531258" y="1379361"/>
                  <a:pt x="1342572" y="283532"/>
                  <a:pt x="1407886" y="324656"/>
                </a:cubicBezTo>
                <a:cubicBezTo>
                  <a:pt x="1473200" y="365780"/>
                  <a:pt x="1785257" y="1572884"/>
                  <a:pt x="1785257" y="1572884"/>
                </a:cubicBezTo>
                <a:lnTo>
                  <a:pt x="1785257" y="1572884"/>
                </a:lnTo>
                <a:cubicBezTo>
                  <a:pt x="1901371" y="1386617"/>
                  <a:pt x="2259391" y="484312"/>
                  <a:pt x="2481943" y="455284"/>
                </a:cubicBezTo>
                <a:cubicBezTo>
                  <a:pt x="2704495" y="426256"/>
                  <a:pt x="3009296" y="1251151"/>
                  <a:pt x="3120572" y="1398713"/>
                </a:cubicBezTo>
                <a:cubicBezTo>
                  <a:pt x="3231848" y="1546275"/>
                  <a:pt x="3190724" y="1443465"/>
                  <a:pt x="3149600" y="1340656"/>
                </a:cubicBezTo>
              </a:path>
            </a:pathLst>
          </a:cu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1247775" y="3643313"/>
            <a:ext cx="6564313" cy="1946275"/>
          </a:xfrm>
          <a:custGeom>
            <a:avLst/>
            <a:gdLst>
              <a:gd name="connsiteX0" fmla="*/ 0 w 5645701"/>
              <a:gd name="connsiteY0" fmla="*/ 1045422 h 1814679"/>
              <a:gd name="connsiteX1" fmla="*/ 798285 w 5645701"/>
              <a:gd name="connsiteY1" fmla="*/ 394 h 1814679"/>
              <a:gd name="connsiteX2" fmla="*/ 1582057 w 5645701"/>
              <a:gd name="connsiteY2" fmla="*/ 1147022 h 1814679"/>
              <a:gd name="connsiteX3" fmla="*/ 2830285 w 5645701"/>
              <a:gd name="connsiteY3" fmla="*/ 87479 h 1814679"/>
              <a:gd name="connsiteX4" fmla="*/ 3744685 w 5645701"/>
              <a:gd name="connsiteY4" fmla="*/ 1176051 h 1814679"/>
              <a:gd name="connsiteX5" fmla="*/ 5428342 w 5645701"/>
              <a:gd name="connsiteY5" fmla="*/ 450337 h 1814679"/>
              <a:gd name="connsiteX6" fmla="*/ 5529942 w 5645701"/>
              <a:gd name="connsiteY6" fmla="*/ 1422794 h 1814679"/>
              <a:gd name="connsiteX7" fmla="*/ 4557485 w 5645701"/>
              <a:gd name="connsiteY7" fmla="*/ 1814679 h 1814679"/>
              <a:gd name="connsiteX8" fmla="*/ 4557485 w 5645701"/>
              <a:gd name="connsiteY8" fmla="*/ 1814679 h 1814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45701" h="1814679">
                <a:moveTo>
                  <a:pt x="0" y="1045422"/>
                </a:moveTo>
                <a:cubicBezTo>
                  <a:pt x="267304" y="514441"/>
                  <a:pt x="534609" y="-16539"/>
                  <a:pt x="798285" y="394"/>
                </a:cubicBezTo>
                <a:cubicBezTo>
                  <a:pt x="1061961" y="17327"/>
                  <a:pt x="1243390" y="1132508"/>
                  <a:pt x="1582057" y="1147022"/>
                </a:cubicBezTo>
                <a:cubicBezTo>
                  <a:pt x="1920724" y="1161536"/>
                  <a:pt x="2469847" y="82641"/>
                  <a:pt x="2830285" y="87479"/>
                </a:cubicBezTo>
                <a:cubicBezTo>
                  <a:pt x="3190723" y="92317"/>
                  <a:pt x="3311676" y="1115575"/>
                  <a:pt x="3744685" y="1176051"/>
                </a:cubicBezTo>
                <a:cubicBezTo>
                  <a:pt x="4177694" y="1236527"/>
                  <a:pt x="5130799" y="409213"/>
                  <a:pt x="5428342" y="450337"/>
                </a:cubicBezTo>
                <a:cubicBezTo>
                  <a:pt x="5725885" y="491461"/>
                  <a:pt x="5675085" y="1195404"/>
                  <a:pt x="5529942" y="1422794"/>
                </a:cubicBezTo>
                <a:cubicBezTo>
                  <a:pt x="5384799" y="1650184"/>
                  <a:pt x="4557485" y="1814679"/>
                  <a:pt x="4557485" y="1814679"/>
                </a:cubicBezTo>
                <a:lnTo>
                  <a:pt x="4557485" y="1814679"/>
                </a:lnTo>
              </a:path>
            </a:pathLst>
          </a:cu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629" name="Прямоугольник 33"/>
          <p:cNvSpPr>
            <a:spLocks noChangeArrowheads="1"/>
          </p:cNvSpPr>
          <p:nvPr/>
        </p:nvSpPr>
        <p:spPr bwMode="auto">
          <a:xfrm>
            <a:off x="3240088" y="404813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543466"/>
                </a:solidFill>
                <a:latin typeface="Times New Roman" pitchFamily="18" charset="0"/>
              </a:rPr>
              <a:t>На елку повесили 7 красных шаров,</a:t>
            </a:r>
            <a:br>
              <a:rPr lang="ru-RU">
                <a:solidFill>
                  <a:srgbClr val="543466"/>
                </a:solidFill>
                <a:latin typeface="Times New Roman" pitchFamily="18" charset="0"/>
              </a:rPr>
            </a:br>
            <a:r>
              <a:rPr lang="ru-RU">
                <a:solidFill>
                  <a:srgbClr val="543466"/>
                </a:solidFill>
                <a:latin typeface="Times New Roman" pitchFamily="18" charset="0"/>
              </a:rPr>
              <a:t>а синих на 3 больше. Сколько всего шаров </a:t>
            </a:r>
            <a:br>
              <a:rPr lang="ru-RU">
                <a:solidFill>
                  <a:srgbClr val="543466"/>
                </a:solidFill>
                <a:latin typeface="Times New Roman" pitchFamily="18" charset="0"/>
              </a:rPr>
            </a:br>
            <a:r>
              <a:rPr lang="ru-RU">
                <a:solidFill>
                  <a:srgbClr val="543466"/>
                </a:solidFill>
                <a:latin typeface="Times New Roman" pitchFamily="18" charset="0"/>
              </a:rPr>
              <a:t>повесили на елку?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7651" name="Содержимое 8"/>
          <p:cNvSpPr>
            <a:spLocks noGrp="1"/>
          </p:cNvSpPr>
          <p:nvPr>
            <p:ph idx="1"/>
          </p:nvPr>
        </p:nvSpPr>
        <p:spPr>
          <a:xfrm>
            <a:off x="142875" y="285750"/>
            <a:ext cx="9001125" cy="6169025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z="14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solidFill>
                  <a:schemeClr val="bg1"/>
                </a:solidFill>
              </a:rPr>
              <a:t>Было интересно,  мне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solidFill>
                  <a:schemeClr val="bg1"/>
                </a:solidFill>
              </a:rPr>
              <a:t>понравилось                                                                                          </a:t>
            </a:r>
            <a:r>
              <a:rPr lang="ru-RU" sz="1600" smtClean="0">
                <a:solidFill>
                  <a:schemeClr val="bg1"/>
                </a:solidFill>
              </a:rPr>
              <a:t>Не понравилось,  не хочу                                                     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smtClean="0">
                <a:solidFill>
                  <a:schemeClr val="bg1"/>
                </a:solidFill>
              </a:rPr>
              <a:t>                                                                                                                                     такие уроки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solidFill>
                  <a:schemeClr val="bg1"/>
                </a:solidFill>
              </a:rPr>
              <a:t>                       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solidFill>
                  <a:schemeClr val="bg1"/>
                </a:solidFill>
              </a:rPr>
              <a:t>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solidFill>
                  <a:schemeClr val="bg1"/>
                </a:solidFill>
              </a:rPr>
              <a:t>                                                                                     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solidFill>
                  <a:schemeClr val="bg1"/>
                </a:solidFill>
              </a:rPr>
              <a:t>                                                                                    Было скучно                                  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0034" y="428604"/>
            <a:ext cx="2643206" cy="2643206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286116" y="2000240"/>
            <a:ext cx="2714644" cy="285752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72198" y="428604"/>
            <a:ext cx="2714644" cy="28717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60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r>
              <a:rPr lang="ru-RU" sz="5400" b="1" cap="all" dirty="0">
                <a:ln w="9000" cmpd="sng">
                  <a:solidFill>
                    <a:srgbClr val="68007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68007F">
                        <a:shade val="20000"/>
                        <a:satMod val="245000"/>
                      </a:srgbClr>
                    </a:gs>
                    <a:gs pos="43000">
                      <a:srgbClr val="68007F">
                        <a:satMod val="255000"/>
                      </a:srgbClr>
                    </a:gs>
                    <a:gs pos="48000">
                      <a:srgbClr val="68007F">
                        <a:shade val="85000"/>
                        <a:satMod val="255000"/>
                      </a:srgbClr>
                    </a:gs>
                    <a:gs pos="100000">
                      <a:srgbClr val="68007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работу, 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r>
              <a:rPr lang="ru-RU" sz="5400" b="1" cap="all" dirty="0">
                <a:ln w="9000" cmpd="sng">
                  <a:solidFill>
                    <a:srgbClr val="68007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68007F">
                        <a:shade val="20000"/>
                        <a:satMod val="245000"/>
                      </a:srgbClr>
                    </a:gs>
                    <a:gs pos="43000">
                      <a:srgbClr val="68007F">
                        <a:satMod val="255000"/>
                      </a:srgbClr>
                    </a:gs>
                    <a:gs pos="48000">
                      <a:srgbClr val="68007F">
                        <a:shade val="85000"/>
                        <a:satMod val="255000"/>
                      </a:srgbClr>
                    </a:gs>
                    <a:gs pos="100000">
                      <a:srgbClr val="68007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мои маленькие 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r>
              <a:rPr lang="ru-RU" sz="5400" b="1" cap="all" dirty="0">
                <a:ln w="9000" cmpd="sng">
                  <a:solidFill>
                    <a:srgbClr val="68007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68007F">
                        <a:shade val="20000"/>
                        <a:satMod val="245000"/>
                      </a:srgbClr>
                    </a:gs>
                    <a:gs pos="43000">
                      <a:srgbClr val="68007F">
                        <a:satMod val="255000"/>
                      </a:srgbClr>
                    </a:gs>
                    <a:gs pos="48000">
                      <a:srgbClr val="68007F">
                        <a:shade val="85000"/>
                        <a:satMod val="255000"/>
                      </a:srgbClr>
                    </a:gs>
                    <a:gs pos="100000">
                      <a:srgbClr val="68007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путешественники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i="1" u="sng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Цели</a:t>
            </a:r>
            <a:r>
              <a:rPr lang="ru-RU" sz="2400" i="1" u="sng" dirty="0">
                <a:solidFill>
                  <a:schemeClr val="accent4">
                    <a:lumMod val="75000"/>
                  </a:schemeClr>
                </a:solidFill>
                <a:effectLst/>
              </a:rPr>
              <a:t>: </a:t>
            </a:r>
            <a:r>
              <a:rPr lang="ru-RU" sz="2400" i="1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400" i="1" dirty="0" smtClean="0">
                <a:solidFill>
                  <a:srgbClr val="FF0000"/>
                </a:solidFill>
                <a:effectLst/>
              </a:rPr>
            </a:b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1</a:t>
            </a:r>
            <a:r>
              <a:rPr lang="ru-RU" sz="2400" i="1" dirty="0">
                <a:solidFill>
                  <a:schemeClr val="accent4">
                    <a:lumMod val="75000"/>
                  </a:schemeClr>
                </a:solidFill>
                <a:effectLst/>
              </a:rPr>
              <a:t>) повторить знания таблицы сложения с переходом через десяток; отработать умение решать составные задачи на нахождение суммы; закрепить прием сложения и вычитания чисел, оканчивающихся нулем, приемы </a:t>
            </a:r>
            <a:r>
              <a:rPr lang="ru-RU" sz="2400" i="1" dirty="0" err="1">
                <a:solidFill>
                  <a:schemeClr val="accent4">
                    <a:lumMod val="75000"/>
                  </a:schemeClr>
                </a:solidFill>
                <a:effectLst/>
              </a:rPr>
              <a:t>внетабличного</a:t>
            </a:r>
            <a:r>
              <a:rPr lang="ru-RU" sz="2400" i="1" dirty="0">
                <a:solidFill>
                  <a:schemeClr val="accent4">
                    <a:lumMod val="75000"/>
                  </a:schemeClr>
                </a:solidFill>
                <a:effectLst/>
              </a:rPr>
              <a:t> сложения; закрепить умение различать геометрические фигуры;</a:t>
            </a:r>
            <a:br>
              <a:rPr lang="ru-RU" sz="2400" i="1" dirty="0">
                <a:solidFill>
                  <a:schemeClr val="accent4">
                    <a:lumMod val="75000"/>
                  </a:schemeClr>
                </a:solidFill>
                <a:effectLst/>
              </a:rPr>
            </a:br>
            <a:r>
              <a:rPr lang="ru-RU" sz="2400" i="1" dirty="0">
                <a:solidFill>
                  <a:schemeClr val="accent4">
                    <a:lumMod val="75000"/>
                  </a:schemeClr>
                </a:solidFill>
                <a:effectLst/>
              </a:rPr>
              <a:t>2) развивать математические способности, логическое мышление, внимание и интерес к предмету;</a:t>
            </a:r>
            <a:br>
              <a:rPr lang="ru-RU" sz="2400" i="1" dirty="0">
                <a:solidFill>
                  <a:schemeClr val="accent4">
                    <a:lumMod val="75000"/>
                  </a:schemeClr>
                </a:solidFill>
                <a:effectLst/>
              </a:rPr>
            </a:br>
            <a:r>
              <a:rPr lang="ru-RU" sz="2400" i="1" dirty="0">
                <a:solidFill>
                  <a:schemeClr val="accent4">
                    <a:lumMod val="75000"/>
                  </a:schemeClr>
                </a:solidFill>
                <a:effectLst/>
              </a:rPr>
              <a:t>3) воспитывать здоровый образ жизни, любовь к зимней природе, создание предпраздничного настроения у детей.</a:t>
            </a:r>
            <a:br>
              <a:rPr lang="ru-RU" sz="2400" i="1" dirty="0">
                <a:solidFill>
                  <a:schemeClr val="accent4">
                    <a:lumMod val="75000"/>
                  </a:schemeClr>
                </a:solidFill>
                <a:effectLst/>
              </a:rPr>
            </a:b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effectLst/>
              </a:rPr>
              <a:t/>
            </a:r>
            <a:br>
              <a:rPr lang="ru-RU" sz="2400" i="1" dirty="0">
                <a:solidFill>
                  <a:schemeClr val="accent1">
                    <a:lumMod val="50000"/>
                  </a:schemeClr>
                </a:solidFill>
                <a:effectLst/>
              </a:rPr>
            </a:br>
            <a:endParaRPr lang="ru-RU" sz="24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00B0F0"/>
                </a:solidFill>
              </a:rPr>
              <a:t>Декабрь </a:t>
            </a:r>
            <a:endParaRPr lang="ru-RU" sz="5400" dirty="0">
              <a:solidFill>
                <a:srgbClr val="00B0F0"/>
              </a:solidFill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630363"/>
            <a:ext cx="8001000" cy="5084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FF00"/>
                </a:solidFill>
              </a:rPr>
              <a:t>Путешествие в царство Деда Мороза</a:t>
            </a:r>
            <a:endParaRPr lang="ru-RU" i="1" dirty="0">
              <a:solidFill>
                <a:srgbClr val="FFFF00"/>
              </a:solidFill>
            </a:endParaRPr>
          </a:p>
        </p:txBody>
      </p:sp>
      <p:pic>
        <p:nvPicPr>
          <p:cNvPr id="17410" name="Picture 2" descr="C:\Users\admin\Desktop\439421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1714500"/>
            <a:ext cx="5357812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2"/>
          <p:cNvSpPr>
            <a:spLocks noGrp="1"/>
          </p:cNvSpPr>
          <p:nvPr>
            <p:ph idx="1"/>
          </p:nvPr>
        </p:nvSpPr>
        <p:spPr>
          <a:xfrm>
            <a:off x="250825" y="333375"/>
            <a:ext cx="5834063" cy="6335713"/>
          </a:xfrm>
        </p:spPr>
        <p:txBody>
          <a:bodyPr/>
          <a:lstStyle/>
          <a:p>
            <a:pPr marL="63500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600" smtClean="0"/>
          </a:p>
          <a:p>
            <a:pPr marL="63500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600" smtClean="0"/>
          </a:p>
          <a:p>
            <a:pPr marL="63500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600" smtClean="0"/>
              <a:t>- Я задумала число, вычла из него 6 и получила 30. Какое число я задумала? </a:t>
            </a:r>
          </a:p>
          <a:p>
            <a:pPr marL="63500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600" smtClean="0"/>
              <a:t>- К какому числу надо прибавить 7, чтобы получить 17? </a:t>
            </a:r>
          </a:p>
          <a:p>
            <a:pPr marL="63500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600" smtClean="0"/>
              <a:t>- Найдите сумму чисел 20 и 8, 6 и 7.</a:t>
            </a:r>
          </a:p>
          <a:p>
            <a:pPr marL="63500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600" smtClean="0"/>
              <a:t>- Найдите разность 49 и 9.</a:t>
            </a:r>
          </a:p>
          <a:p>
            <a:pPr marL="63500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600" smtClean="0"/>
              <a:t>- Саша вырезал 7 снежинок, а Коля на 4 снежинки больше. Сколько снежинок вырезал Коля? </a:t>
            </a:r>
          </a:p>
          <a:p>
            <a:pPr marL="63500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600" smtClean="0"/>
              <a:t>- Даша сделала 11 елочных игрушек, а Маша на 3 игрушки меньше. Сколько игрушек сделала Маша? </a:t>
            </a:r>
          </a:p>
          <a:p>
            <a:pPr marL="63500" indent="0" eaLnBrk="1" hangingPunct="1">
              <a:lnSpc>
                <a:spcPct val="80000"/>
              </a:lnSpc>
            </a:pPr>
            <a:endParaRPr lang="ru-RU" sz="2600" smtClean="0"/>
          </a:p>
        </p:txBody>
      </p:sp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651500" y="3933825"/>
            <a:ext cx="3082925" cy="27940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88913"/>
            <a:ext cx="8229600" cy="4572000"/>
          </a:xfrm>
        </p:spPr>
        <p:txBody>
          <a:bodyPr>
            <a:normAutofit/>
          </a:bodyPr>
          <a:lstStyle/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Где здесь «лишние» числа и почему они «лишние»?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На доске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10   20   30   40   55   60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</a:t>
            </a:r>
            <a:r>
              <a:rPr lang="ru-RU" dirty="0"/>
              <a:t>1      2    31    4     5     6    7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24   </a:t>
            </a:r>
            <a:r>
              <a:rPr lang="ru-RU" dirty="0"/>
              <a:t>11   13   15  17    19   12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sp>
        <p:nvSpPr>
          <p:cNvPr id="19458" name="Oval 2"/>
          <p:cNvSpPr>
            <a:spLocks noChangeArrowheads="1"/>
          </p:cNvSpPr>
          <p:nvPr/>
        </p:nvSpPr>
        <p:spPr bwMode="auto">
          <a:xfrm>
            <a:off x="6153150" y="2420938"/>
            <a:ext cx="2079625" cy="1584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5651500" y="3933825"/>
            <a:ext cx="3082925" cy="27940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333375"/>
            <a:ext cx="5880100" cy="6381750"/>
          </a:xfrm>
        </p:spPr>
        <p:txBody>
          <a:bodyPr>
            <a:normAutofit/>
          </a:bodyPr>
          <a:lstStyle/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На ветвях, украшенных	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Снежной бахромой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Яблоки румяные выросли зимой.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Снегири </a:t>
            </a:r>
            <a:r>
              <a:rPr lang="ru-RU" dirty="0"/>
              <a:t>на яблоню сели, посмотрели!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Прилетело весело их десятка три.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Тут, смотри, еще летят.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Их теперь уж пятьдесят.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Вы подумайте о том,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Сколько птиц прилетело потом</a:t>
            </a:r>
            <a:r>
              <a:rPr lang="ru-RU" dirty="0" smtClean="0"/>
              <a:t>?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</a:t>
            </a:r>
            <a:endParaRPr lang="ru-RU" dirty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6548438" y="1344613"/>
            <a:ext cx="1289050" cy="105886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5651500" y="3933825"/>
            <a:ext cx="3082925" cy="27940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6" name="Oval 2"/>
          <p:cNvSpPr>
            <a:spLocks noChangeArrowheads="1"/>
          </p:cNvSpPr>
          <p:nvPr/>
        </p:nvSpPr>
        <p:spPr bwMode="auto">
          <a:xfrm>
            <a:off x="6153150" y="2420938"/>
            <a:ext cx="2079625" cy="1584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20485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5424488"/>
            <a:ext cx="1358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775"/>
            <a:ext cx="5338763" cy="4572000"/>
          </a:xfrm>
        </p:spPr>
        <p:txBody>
          <a:bodyPr>
            <a:normAutofit/>
          </a:bodyPr>
          <a:lstStyle/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Посмотрите-ка, ребята, это головной убор снеговика. </a:t>
            </a:r>
            <a:endParaRPr lang="ru-RU" dirty="0" smtClean="0"/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Какой </a:t>
            </a:r>
            <a:r>
              <a:rPr lang="ru-RU" dirty="0"/>
              <a:t>он формы</a:t>
            </a:r>
            <a:r>
              <a:rPr lang="ru-RU" dirty="0" smtClean="0"/>
              <a:t>? 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- Сколько квадратов? </a:t>
            </a:r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marL="64008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- </a:t>
            </a:r>
            <a:r>
              <a:rPr lang="ru-RU" dirty="0"/>
              <a:t>Сколько треугольников?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 flipV="1">
            <a:off x="5857875" y="357188"/>
            <a:ext cx="2160588" cy="1008062"/>
          </a:xfrm>
          <a:prstGeom prst="flowChartManualOperat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cs typeface="Arial" charset="0"/>
            </a:endParaRPr>
          </a:p>
        </p:txBody>
      </p:sp>
      <p:pic>
        <p:nvPicPr>
          <p:cNvPr id="5123" name="Picture 3" descr="E:\Мама\1261053390_0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115888"/>
            <a:ext cx="3314700" cy="647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Прямоугольник 1"/>
          <p:cNvSpPr>
            <a:spLocks noChangeArrowheads="1"/>
          </p:cNvSpPr>
          <p:nvPr/>
        </p:nvSpPr>
        <p:spPr bwMode="auto">
          <a:xfrm flipH="1">
            <a:off x="4691063" y="3224213"/>
            <a:ext cx="2413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6227763" y="404813"/>
            <a:ext cx="1439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7" name="Трапеция 6"/>
          <p:cNvSpPr/>
          <p:nvPr/>
        </p:nvSpPr>
        <p:spPr>
          <a:xfrm>
            <a:off x="6286512" y="428604"/>
            <a:ext cx="1571636" cy="1000132"/>
          </a:xfrm>
          <a:prstGeom prst="trapezoid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6286500" y="428625"/>
            <a:ext cx="1285875" cy="10001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6072981" y="927894"/>
            <a:ext cx="1000125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7073900" y="927100"/>
            <a:ext cx="99853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2"/>
          <p:cNvSpPr>
            <a:spLocks noGrp="1"/>
          </p:cNvSpPr>
          <p:nvPr>
            <p:ph idx="1"/>
          </p:nvPr>
        </p:nvSpPr>
        <p:spPr>
          <a:xfrm>
            <a:off x="0" y="5300663"/>
            <a:ext cx="9144000" cy="1287462"/>
          </a:xfrm>
        </p:spPr>
        <p:txBody>
          <a:bodyPr/>
          <a:lstStyle/>
          <a:p>
            <a:pPr marL="63500" indent="0" eaLnBrk="1" hangingPunct="1">
              <a:buFont typeface="Wingdings 2" pitchFamily="18" charset="2"/>
              <a:buNone/>
            </a:pPr>
            <a:r>
              <a:rPr lang="ru-RU" sz="4800" b="1" smtClean="0">
                <a:solidFill>
                  <a:srgbClr val="FF0000"/>
                </a:solidFill>
              </a:rPr>
              <a:t>50 мм    8 дм      54 см   39мм</a:t>
            </a:r>
          </a:p>
          <a:p>
            <a:pPr marL="63500" indent="0" eaLnBrk="1" hangingPunct="1">
              <a:buFont typeface="Wingdings 2" pitchFamily="18" charset="2"/>
              <a:buNone/>
            </a:pPr>
            <a:endParaRPr lang="ru-RU" sz="4800" b="1" smtClean="0">
              <a:solidFill>
                <a:srgbClr val="FF0000"/>
              </a:solidFill>
            </a:endParaRPr>
          </a:p>
        </p:txBody>
      </p:sp>
      <p:pic>
        <p:nvPicPr>
          <p:cNvPr id="22530" name="Picture 2" descr="E:\Мама\icicle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925"/>
            <a:ext cx="9134475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324</TotalTime>
  <Words>196</Words>
  <Application>Microsoft Office PowerPoint</Application>
  <PresentationFormat>Экран (4:3)</PresentationFormat>
  <Paragraphs>54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Times New Roman</vt:lpstr>
      <vt:lpstr>Wingdings 2</vt:lpstr>
      <vt:lpstr>Wingdings</vt:lpstr>
      <vt:lpstr>Wingdings 3</vt:lpstr>
      <vt:lpstr>Calibri</vt:lpstr>
      <vt:lpstr>Batang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Маришка</dc:creator>
  <cp:lastModifiedBy>Пользователь</cp:lastModifiedBy>
  <cp:revision>36</cp:revision>
  <dcterms:created xsi:type="dcterms:W3CDTF">2012-10-09T17:16:33Z</dcterms:created>
  <dcterms:modified xsi:type="dcterms:W3CDTF">2013-12-18T07:09:53Z</dcterms:modified>
</cp:coreProperties>
</file>