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7.jpeg" ContentType="image/jpeg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5.jpeg" ContentType="image/jpeg"/>
  <Override PartName="/ppt/media/image8.jpeg" ContentType="image/jpeg"/>
  <Override PartName="/ppt/media/image6.png" ContentType="image/pn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47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8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accent1">
                <a:alpha val="70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accent1">
                <a:alpha val="70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9181440" y="-8640"/>
            <a:ext cx="3007080" cy="686628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9603360" y="-8640"/>
            <a:ext cx="2588040" cy="686628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9334440" y="-8640"/>
            <a:ext cx="2854080" cy="686628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10898640" y="-8640"/>
            <a:ext cx="1289880" cy="6866280"/>
          </a:xfrm>
          <a:custGeom>
            <a:avLst/>
            <a:gdLst/>
            <a:ah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10938960" y="-8640"/>
            <a:ext cx="1249560" cy="6866280"/>
          </a:xfrm>
          <a:custGeom>
            <a:avLst/>
            <a:gdLst/>
            <a:ah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0" y="4013280"/>
            <a:ext cx="448200" cy="2844360"/>
          </a:xfrm>
          <a:prstGeom prst="triangle">
            <a:avLst>
              <a:gd name="adj" fmla="val 0"/>
            </a:avLst>
          </a:prstGeom>
          <a:solidFill>
            <a:schemeClr val="accent1"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" name="PlaceHolder 11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1B03E22-7648-45E0-BD0B-BB0FD0435469}" type="datetime">
              <a:rPr b="0" lang="ru-RU" sz="9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4.7.18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PlaceHolder 12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PlaceHolder 13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51C6810-1662-4910-A814-03166583FC4D}" type="slidenum">
              <a:rPr b="0" lang="ru-RU" sz="900" spc="-1" strike="noStrike">
                <a:solidFill>
                  <a:srgbClr val="5fcbe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" name="PlaceHolder 1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4" name="PlaceHolder 1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 структуры</a:t>
            </a:r>
            <a:endParaRPr b="0" lang="ru-RU" sz="14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 структуры</a:t>
            </a:r>
            <a:endParaRPr b="0" lang="ru-RU" sz="12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Четвёртый уровень структуры</a:t>
            </a:r>
            <a:endParaRPr b="0" lang="ru-RU" sz="12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 структуры</a:t>
            </a:r>
            <a:endParaRPr b="0" lang="ru-RU" sz="20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Шестой уровень структуры</a:t>
            </a:r>
            <a:endParaRPr b="0" lang="ru-RU" sz="20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Седьмой уровень структуры</a:t>
            </a:r>
            <a:endParaRPr b="0" lang="ru-RU" sz="20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accent1">
                <a:alpha val="70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accent1">
                <a:alpha val="70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1" name="CustomShape 3"/>
          <p:cNvSpPr/>
          <p:nvPr/>
        </p:nvSpPr>
        <p:spPr>
          <a:xfrm>
            <a:off x="9181440" y="-8640"/>
            <a:ext cx="3007080" cy="686628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2" name="CustomShape 4"/>
          <p:cNvSpPr/>
          <p:nvPr/>
        </p:nvSpPr>
        <p:spPr>
          <a:xfrm>
            <a:off x="9603360" y="-8640"/>
            <a:ext cx="2588040" cy="686628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3" name="CustomShape 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4" name="CustomShape 6"/>
          <p:cNvSpPr/>
          <p:nvPr/>
        </p:nvSpPr>
        <p:spPr>
          <a:xfrm>
            <a:off x="9334440" y="-8640"/>
            <a:ext cx="2854080" cy="686628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5" name="CustomShape 7"/>
          <p:cNvSpPr/>
          <p:nvPr/>
        </p:nvSpPr>
        <p:spPr>
          <a:xfrm>
            <a:off x="10898640" y="-8640"/>
            <a:ext cx="1289880" cy="6866280"/>
          </a:xfrm>
          <a:custGeom>
            <a:avLst/>
            <a:gdLst/>
            <a:ah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6" name="CustomShape 8"/>
          <p:cNvSpPr/>
          <p:nvPr/>
        </p:nvSpPr>
        <p:spPr>
          <a:xfrm>
            <a:off x="10938960" y="-8640"/>
            <a:ext cx="1249560" cy="6866280"/>
          </a:xfrm>
          <a:custGeom>
            <a:avLst/>
            <a:gdLst/>
            <a:ah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7" name="CustomShape 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8" name="CustomShape 10"/>
          <p:cNvSpPr/>
          <p:nvPr/>
        </p:nvSpPr>
        <p:spPr>
          <a:xfrm>
            <a:off x="0" y="4013280"/>
            <a:ext cx="448200" cy="2844360"/>
          </a:xfrm>
          <a:prstGeom prst="triangle">
            <a:avLst>
              <a:gd name="adj" fmla="val 0"/>
            </a:avLst>
          </a:prstGeom>
          <a:solidFill>
            <a:schemeClr val="accent1"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9" name="PlaceHolder 1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5fcbe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заголовка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0" name="PlaceHolder 1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 структуры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 структуры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Четвёртый уровень структуры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 структуры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Шестой уровень структуры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 indent="-34272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Седьмой уровень структурыОбразец текста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1" marL="743040" indent="-28548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b="0" lang="ru-RU" sz="16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2" marL="1143000" indent="-22824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b="0" lang="ru-RU" sz="1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3" marL="1600200" indent="-22824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b="0" lang="ru-RU" sz="1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Четвертый уровень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4" marL="2057400" indent="-22824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b="0" lang="ru-RU" sz="1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1" name="PlaceHolder 13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84245FC-0F06-4B36-95D6-9F1995D688DA}" type="datetime">
              <a:rPr b="0" lang="ru-RU" sz="9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4.7.18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2" name="PlaceHolder 14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3" name="PlaceHolder 15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A5E61EF-65A2-4FA6-A67F-8519440BC137}" type="slidenum">
              <a:rPr b="0" lang="ru-RU" sz="900" spc="-1" strike="noStrike">
                <a:solidFill>
                  <a:srgbClr val="5fcbe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900720" y="764640"/>
            <a:ext cx="10570680" cy="5688360"/>
          </a:xfrm>
          <a:prstGeom prst="horizontalScroll">
            <a:avLst>
              <a:gd name="adj" fmla="val 12500"/>
            </a:avLst>
          </a:prstGeom>
          <a:solidFill>
            <a:schemeClr val="accent1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СОВРЕМЕННЫЕ СПОСОБЫ ИЗУЧЕНИЯ ДНА МИРОВОГО ОКЕАНА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19" name="Содержимое 3" descr=""/>
          <p:cNvPicPr/>
          <p:nvPr/>
        </p:nvPicPr>
        <p:blipFill>
          <a:blip r:embed="rId1"/>
          <a:stretch/>
        </p:blipFill>
        <p:spPr>
          <a:xfrm>
            <a:off x="5154120" y="2090160"/>
            <a:ext cx="4747680" cy="3159720"/>
          </a:xfrm>
          <a:prstGeom prst="rect">
            <a:avLst/>
          </a:prstGeom>
          <a:ln>
            <a:noFill/>
          </a:ln>
        </p:spPr>
      </p:pic>
      <p:pic>
        <p:nvPicPr>
          <p:cNvPr id="120" name="Рисунок 4" descr=""/>
          <p:cNvPicPr/>
          <p:nvPr/>
        </p:nvPicPr>
        <p:blipFill>
          <a:blip r:embed="rId2"/>
          <a:stretch/>
        </p:blipFill>
        <p:spPr>
          <a:xfrm>
            <a:off x="547920" y="3111480"/>
            <a:ext cx="4412160" cy="3309120"/>
          </a:xfrm>
          <a:prstGeom prst="rect">
            <a:avLst/>
          </a:prstGeom>
          <a:ln>
            <a:noFill/>
          </a:ln>
        </p:spPr>
      </p:pic>
      <p:sp>
        <p:nvSpPr>
          <p:cNvPr id="121" name="CustomShape 2"/>
          <p:cNvSpPr/>
          <p:nvPr/>
        </p:nvSpPr>
        <p:spPr>
          <a:xfrm>
            <a:off x="688680" y="629280"/>
            <a:ext cx="8561880" cy="1282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Современные аппараты: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ctr">
              <a:lnSpc>
                <a:spcPct val="100000"/>
              </a:lnSpc>
              <a:buClr>
                <a:srgbClr val="ffffff"/>
              </a:buClr>
              <a:buFont typeface="StarSymbol"/>
              <a:buAutoNum type="arabicPeriod"/>
            </a:pPr>
            <a:r>
              <a:rPr b="0" lang="ru-RU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Подводный аппарат SEAL 5000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ctr">
              <a:lnSpc>
                <a:spcPct val="100000"/>
              </a:lnSpc>
              <a:buClr>
                <a:srgbClr val="ffffff"/>
              </a:buClr>
              <a:buFont typeface="StarSymbol"/>
              <a:buAutoNum type="arabicPeriod"/>
            </a:pPr>
            <a:r>
              <a:rPr b="0" lang="ru-RU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Глубоководный робот ROV KIEL 6000.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24" name="Picture 2" descr=""/>
          <p:cNvPicPr/>
          <p:nvPr/>
        </p:nvPicPr>
        <p:blipFill>
          <a:blip r:embed="rId1"/>
          <a:stretch/>
        </p:blipFill>
        <p:spPr>
          <a:xfrm>
            <a:off x="677160" y="609480"/>
            <a:ext cx="10336680" cy="5797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27" name="Picture 2" descr=""/>
          <p:cNvPicPr/>
          <p:nvPr/>
        </p:nvPicPr>
        <p:blipFill>
          <a:blip r:embed="rId1"/>
          <a:stretch/>
        </p:blipFill>
        <p:spPr>
          <a:xfrm>
            <a:off x="677160" y="609480"/>
            <a:ext cx="10392120" cy="5874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77160" y="1033200"/>
            <a:ext cx="8596440" cy="50079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</a:pPr>
            <a:r>
              <a:rPr b="0" lang="ru-RU" sz="1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    </a:t>
            </a:r>
            <a:r>
              <a:rPr b="0" lang="ru-RU" sz="24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Маленькими шагами, но с большими усилиями ученые приобретают важнейшие знания, но уже стало ясно, что морские глубины сильнее влияют на всю планету, чем когда-либо предполагалось. Огромный мировой океан изучен совсем немного, и его предстоит изучать все более углубленно. Большая загадка в том, какие нас ждут открытия в будущем, которая понемногу приоткрывается перед человечеством благодаря исследованию мирового океана.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52320" y="2853000"/>
            <a:ext cx="786888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СПАСИБО ЗА ВНИМАНИЕ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6888240" y="5011560"/>
            <a:ext cx="452520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Презентацию подготовила: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Ширина Динара Наильевна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77160" y="762120"/>
            <a:ext cx="8596440" cy="2285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226292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Мировой океан-это не только вода, это целостное природное образование, своеобразный географический объект планетного масштаба.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677160" y="3560760"/>
            <a:ext cx="8596440" cy="24804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Как всякая тайна океан манил человека Ещё в древности люди пытались проникнуть в его глубины.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77160" y="609480"/>
            <a:ext cx="8596440" cy="8863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ПРОФИЛЬ ДНА МИРОВОГО ОКЕАНА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02" name="Рисунок 6" descr=""/>
          <p:cNvPicPr/>
          <p:nvPr/>
        </p:nvPicPr>
        <p:blipFill>
          <a:blip r:embed="rId1"/>
          <a:stretch/>
        </p:blipFill>
        <p:spPr>
          <a:xfrm>
            <a:off x="462960" y="1995120"/>
            <a:ext cx="10017720" cy="4500360"/>
          </a:xfrm>
          <a:prstGeom prst="rect">
            <a:avLst/>
          </a:prstGeom>
          <a:ln w="9360">
            <a:noFill/>
          </a:ln>
        </p:spPr>
      </p:pic>
      <p:sp>
        <p:nvSpPr>
          <p:cNvPr id="103" name="CustomShape 2"/>
          <p:cNvSpPr/>
          <p:nvPr/>
        </p:nvSpPr>
        <p:spPr>
          <a:xfrm>
            <a:off x="997560" y="569880"/>
            <a:ext cx="8953560" cy="9021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ПРОФИЛЬ ОКЕАНИЧЕСКОГО ДНА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77160" y="609480"/>
            <a:ext cx="8608680" cy="862560"/>
          </a:xfrm>
          <a:prstGeom prst="rect">
            <a:avLst/>
          </a:prstGeom>
          <a:solidFill>
            <a:srgbClr val="17b0e4"/>
          </a:solidFill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Первые исследования океана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677160" y="1805040"/>
            <a:ext cx="8596440" cy="47736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>
              <a:lnSpc>
                <a:spcPct val="100000"/>
              </a:lnSpc>
            </a:pPr>
            <a:r>
              <a:rPr b="0" lang="ru-RU" sz="1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 1920-е годы появились эхолоты. Это позволило определять океанскую глубину всего за несколько секунд по времени, истекшему между посылом звукового импульса и приемом отраженного дном сигнала. 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>
              <a:lnSpc>
                <a:spcPct val="100000"/>
              </a:lnSpc>
            </a:pPr>
            <a:r>
              <a:rPr b="0" lang="ru-RU" sz="1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Новейшая система глубоководных промеров «Глория» появилась на судах, начиная с 1987 года. Эта система позволяла сканировать дно океана полосами шириной 60 м. 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>
              <a:lnSpc>
                <a:spcPct val="100000"/>
              </a:lnSpc>
            </a:pPr>
            <a:r>
              <a:rPr b="0" lang="ru-RU" sz="1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Интенсивное исследование океана началось после Второй мировой войны. Открытия 1950 – 1960 гг., связанные с породами океанической коры, произвели революцию в науках о Земле.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>
              <a:lnSpc>
                <a:spcPct val="100000"/>
              </a:lnSpc>
            </a:pPr>
            <a:r>
              <a:rPr b="0" lang="ru-RU" sz="1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Американский лейтенант Дональд Уолш и швейцарский ученый Жак Пикар, в 1960 г. установили мировой рекорд погружения в самом глубоководном районе мира – в Марианском желобе Тихого океана (впадина Челленджера).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>
              <a:lnSpc>
                <a:spcPct val="100000"/>
              </a:lnSpc>
            </a:pPr>
            <a:r>
              <a:rPr b="0" lang="ru-RU" sz="1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На батискафе «Триест» они опустились на глубину 10 917 м, а в глубинах океана обнаружили необычных рыб.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>
              <a:lnSpc>
                <a:spcPct val="100000"/>
              </a:lnSpc>
            </a:pPr>
            <a:r>
              <a:rPr b="0" lang="ru-RU" sz="1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Но, вероятно, наиболее впечатляющими в более недавнем прошлом были события, связанные с крошечным батискафом США «Элвин», с помощью которого в 1985 – 1986 гг. изучались обломки «Титаника» на глубине около </a:t>
            </a:r>
            <a:r>
              <a:rPr b="0" lang="ru-RU" sz="16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4 000 метров.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>
              <a:lnSpc>
                <a:spcPct val="100000"/>
              </a:lnSpc>
            </a:pP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838080" y="323640"/>
            <a:ext cx="9813600" cy="780480"/>
          </a:xfrm>
          <a:prstGeom prst="rect">
            <a:avLst/>
          </a:prstGeom>
          <a:solidFill>
            <a:srgbClr val="17b0e4"/>
          </a:solidFill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Батискаф «Элвин», США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07" name="Рисунок 82" descr=""/>
          <p:cNvPicPr/>
          <p:nvPr/>
        </p:nvPicPr>
        <p:blipFill>
          <a:blip r:embed="rId1"/>
          <a:stretch/>
        </p:blipFill>
        <p:spPr>
          <a:xfrm>
            <a:off x="5474520" y="1189440"/>
            <a:ext cx="4132080" cy="3305880"/>
          </a:xfrm>
          <a:prstGeom prst="rect">
            <a:avLst/>
          </a:prstGeom>
          <a:ln w="9360">
            <a:noFill/>
          </a:ln>
        </p:spPr>
      </p:pic>
      <p:pic>
        <p:nvPicPr>
          <p:cNvPr id="108" name="Рисунок 3" descr=""/>
          <p:cNvPicPr/>
          <p:nvPr/>
        </p:nvPicPr>
        <p:blipFill>
          <a:blip r:embed="rId2"/>
          <a:stretch/>
        </p:blipFill>
        <p:spPr>
          <a:xfrm>
            <a:off x="1140840" y="2220840"/>
            <a:ext cx="4285800" cy="33433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solidFill>
            <a:srgbClr val="7cb5e0"/>
          </a:solidFill>
          <a:ln>
            <a:noFill/>
          </a:ln>
        </p:spPr>
        <p:txBody>
          <a:bodyPr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11" name="Picture 2" descr=""/>
          <p:cNvPicPr/>
          <p:nvPr/>
        </p:nvPicPr>
        <p:blipFill>
          <a:blip r:embed="rId1"/>
          <a:stretch/>
        </p:blipFill>
        <p:spPr>
          <a:xfrm>
            <a:off x="309240" y="384120"/>
            <a:ext cx="10308960" cy="613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solidFill>
            <a:srgbClr val="7cb5e0"/>
          </a:solidFill>
          <a:ln>
            <a:noFill/>
          </a:ln>
        </p:spPr>
        <p:txBody>
          <a:bodyPr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13" name="Picture 2" descr=""/>
          <p:cNvPicPr/>
          <p:nvPr/>
        </p:nvPicPr>
        <p:blipFill>
          <a:blip r:embed="rId1"/>
          <a:stretch/>
        </p:blipFill>
        <p:spPr>
          <a:xfrm>
            <a:off x="677160" y="609480"/>
            <a:ext cx="10350360" cy="5956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5fcbe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 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343080"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Океан изучают с помощь самых разнообразных средств – с кораблей, самолетов, из космоса. Применяют также автономные средства.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 indent="343080"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 последнее время исследовательские корабли строятся по специальным проектам. Их архитектура подчинена единой цели – сделать наиболее эффективным использование приборов, опускаемых на глубину, а также применяемых при исследовании приводного слоя атмосферы. На кораблях широко представлена современная вычислительная техника, предназначенная для планирования экспериментов и оперативной обработки полученных результатов.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6" name="CustomShape 3"/>
          <p:cNvSpPr/>
          <p:nvPr/>
        </p:nvSpPr>
        <p:spPr>
          <a:xfrm>
            <a:off x="712440" y="617400"/>
            <a:ext cx="9036720" cy="1294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Глубоководные исследования           </a:t>
            </a:r>
            <a:r>
              <a:rPr b="1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b="1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Мирового океана.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77160" y="1385280"/>
            <a:ext cx="8596440" cy="46555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b="0" lang="ru-RU" sz="2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 Северо-Ледовитом океане наблюдения за соленостью и температурой воды, направлением и скоростью течений, глубиной океана ученые ведут с дрейфующих станций.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343080" indent="-34272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b="0" lang="ru-RU" sz="2800" spc="-1" strike="noStrike">
                <a:solidFill>
                  <a:srgbClr val="174161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Изучение глубин Мирового океана осуществляется с помощью разнообразных подводных аппаратов: батискафов, подводных лодок и т.п.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728</TotalTime>
  <Application>LibreOffice/5.2.2.2$Windows_X86_64 LibreOffice_project/8f96e87c890bf8fa77463cd4b640a2312823f3ad</Application>
  <Words>423</Words>
  <Paragraphs>28</Paragraphs>
  <Company>diakov.net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2018-03-11T20:23:52Z</dcterms:created>
  <dc:creator>RePack by Diakov</dc:creator>
  <dc:description/>
  <dc:language>ru-RU</dc:language>
  <cp:lastModifiedBy/>
  <dcterms:modified xsi:type="dcterms:W3CDTF">2018-07-04T15:24:48Z</dcterms:modified>
  <cp:revision>72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diakov.net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Произвольный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14</vt:i4>
  </property>
</Properties>
</file>