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6" r:id="rId5"/>
    <p:sldId id="265" r:id="rId6"/>
    <p:sldId id="264" r:id="rId7"/>
    <p:sldId id="291" r:id="rId8"/>
    <p:sldId id="280" r:id="rId9"/>
    <p:sldId id="278" r:id="rId10"/>
    <p:sldId id="277" r:id="rId11"/>
    <p:sldId id="293" r:id="rId12"/>
    <p:sldId id="287" r:id="rId13"/>
    <p:sldId id="276" r:id="rId14"/>
    <p:sldId id="275" r:id="rId15"/>
    <p:sldId id="274" r:id="rId16"/>
    <p:sldId id="273" r:id="rId17"/>
    <p:sldId id="268" r:id="rId18"/>
    <p:sldId id="267" r:id="rId19"/>
    <p:sldId id="269" r:id="rId20"/>
    <p:sldId id="270" r:id="rId21"/>
    <p:sldId id="289" r:id="rId22"/>
    <p:sldId id="290" r:id="rId23"/>
    <p:sldId id="271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E40"/>
    <a:srgbClr val="0CA487"/>
    <a:srgbClr val="A0F8E7"/>
    <a:srgbClr val="99FFCC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 varScale="1">
        <p:scale>
          <a:sx n="68" d="100"/>
          <a:sy n="68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marL="0" indent="0" algn="ctr">
              <a:buNone/>
              <a:defRPr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74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33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58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9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marL="0" indent="0">
              <a:buNone/>
              <a:defRPr sz="2000"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52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40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21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121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795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65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993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F8E7">
            <a:alpha val="6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C0FD2-3EF0-4C38-8306-962D97412C0B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2A44F-5E40-4A74-B60E-5334BBDDD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191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0">
            <a:solidFill>
              <a:schemeClr val="tx2">
                <a:tint val="1000"/>
              </a:schemeClr>
            </a:solidFill>
            <a:prstDash val="solid"/>
          </a:ln>
          <a:solidFill>
            <a:srgbClr val="0CA487"/>
          </a:solidFill>
          <a:effectLst>
            <a:outerShdw blurRad="50000" dist="50800" dir="7500000" algn="tl">
              <a:srgbClr val="000000">
                <a:shade val="5000"/>
                <a:alpha val="35000"/>
              </a:srgbClr>
            </a:out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64E40"/>
          </a:solidFill>
          <a:latin typeface="Arial Black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64E40"/>
          </a:solidFill>
          <a:latin typeface="Arial Black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64E40"/>
          </a:solidFill>
          <a:latin typeface="Arial Black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64E40"/>
          </a:solidFill>
          <a:latin typeface="Arial Black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64E40"/>
          </a:solidFill>
          <a:latin typeface="Arial Black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12377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СТЕНДОВЫЙ УРОК</a:t>
            </a:r>
            <a:b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Monotype Corsiva" pitchFamily="66" charset="0"/>
              </a:rPr>
              <a:t>УРОК</a:t>
            </a:r>
            <a:r>
              <a:rPr lang="ru-RU" i="1" dirty="0">
                <a:solidFill>
                  <a:srgbClr val="FF0000"/>
                </a:solidFill>
                <a:latin typeface="Monotype Corsiva" pitchFamily="66" charset="0"/>
              </a:rPr>
              <a:t>– ИССЛЕДОВАНИЕ </a:t>
            </a:r>
            <a:br>
              <a:rPr lang="ru-RU" i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i="1" dirty="0">
                <a:solidFill>
                  <a:srgbClr val="FF0000"/>
                </a:solidFill>
                <a:latin typeface="Monotype Corsiva" pitchFamily="66" charset="0"/>
              </a:rPr>
              <a:t>ПО ТЕМЕ «ОДНОКЛЕТОЧНЫЕ ОРГАНИЗМЫ»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МОАУ СОШ №15 </a:t>
            </a:r>
          </a:p>
          <a:p>
            <a:r>
              <a:rPr lang="ru-RU" dirty="0" err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г.Райчихинск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Учитель биологии 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Тузова Елена Петровна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37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5"/>
            <a:ext cx="7632848" cy="129614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2 этап .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Актуализация знаний, организация проблемной ситуации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8208912" cy="3384376"/>
          </a:xfrm>
        </p:spPr>
        <p:txBody>
          <a:bodyPr>
            <a:normAutofit/>
          </a:bodyPr>
          <a:lstStyle/>
          <a:p>
            <a:pPr marL="342900" lvl="0" indent="-342900" algn="l" fontAlgn="base">
              <a:spcAft>
                <a:spcPct val="0"/>
              </a:spcAft>
              <a:defRPr/>
            </a:pPr>
            <a:r>
              <a:rPr lang="ru-RU" kern="0" spc="0" dirty="0" err="1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Микроцель</a:t>
            </a:r>
            <a:r>
              <a:rPr lang="ru-RU" kern="0" spc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:</a:t>
            </a:r>
            <a:r>
              <a:rPr lang="ru-RU" kern="0" spc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</a:rPr>
              <a:t> </a:t>
            </a:r>
            <a:r>
              <a:rPr lang="ru-RU" sz="2800" kern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обобщить и актуализировать знания учащихся о пройденных ранее темах. Способствовать выявлению учащимися новых аспектов в рассматриваемом </a:t>
            </a:r>
            <a:r>
              <a:rPr lang="ru-RU" sz="2800" kern="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материале.</a:t>
            </a:r>
          </a:p>
          <a:p>
            <a:pPr marL="342900" indent="-342900" algn="l" fontAlgn="base">
              <a:spcAft>
                <a:spcPct val="0"/>
              </a:spcAft>
              <a:defRPr/>
            </a:pPr>
            <a:r>
              <a:rPr lang="ru-RU" kern="0" spc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latin typeface="Monotype Corsiva" pitchFamily="66" charset="0"/>
              </a:rPr>
              <a:t>Метод работы: </a:t>
            </a:r>
            <a:r>
              <a:rPr lang="ru-RU" sz="2400" kern="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+mj-lt"/>
              </a:rPr>
              <a:t>работа с видеофильмом, презентацией</a:t>
            </a:r>
          </a:p>
          <a:p>
            <a:pPr marL="342900" lvl="0" indent="-342900" algn="l" fontAlgn="base">
              <a:spcAft>
                <a:spcPct val="0"/>
              </a:spcAft>
              <a:defRPr/>
            </a:pPr>
            <a:endParaRPr lang="ru-RU" sz="2800" kern="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pPr algn="l"/>
            <a:endParaRPr lang="ru-RU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68144" y="476672"/>
            <a:ext cx="2590056" cy="312377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Интересно</a:t>
            </a:r>
            <a:br>
              <a:rPr lang="ru-RU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Полезно</a:t>
            </a:r>
            <a:br>
              <a:rPr lang="ru-RU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Жизненно </a:t>
            </a:r>
            <a:br>
              <a:rPr lang="ru-RU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важно</a:t>
            </a:r>
            <a:br>
              <a:rPr lang="ru-RU" dirty="0">
                <a:solidFill>
                  <a:srgbClr val="FF0000"/>
                </a:solidFill>
                <a:latin typeface="Monotype Corsiva" pitchFamily="66" charset="0"/>
              </a:rPr>
            </a:b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Эйнштей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12" y="195248"/>
            <a:ext cx="5416394" cy="3782311"/>
          </a:xfrm>
          <a:prstGeom prst="rect">
            <a:avLst/>
          </a:prstGeom>
          <a:ln w="889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9" y="3977559"/>
            <a:ext cx="8650287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700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estival.1september.ru/articles/635049/presentation/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17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416824" cy="5184576"/>
          </a:xfrm>
        </p:spPr>
        <p:txBody>
          <a:bodyPr>
            <a:normAutofit fontScale="90000"/>
          </a:bodyPr>
          <a:lstStyle/>
          <a:p>
            <a:pPr marL="571500" lvl="0" indent="-571500" algn="l">
              <a:spcBef>
                <a:spcPts val="0"/>
              </a:spcBef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Проблемный диалог: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7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Учитель показывает стакан </a:t>
            </a:r>
            <a:r>
              <a:rPr lang="ru-RU" sz="270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воды </a:t>
            </a:r>
            <a:r>
              <a:rPr lang="ru-RU" sz="27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набранной из озера</a:t>
            </a:r>
            <a:r>
              <a:rPr lang="ru-RU" sz="270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.</a:t>
            </a:r>
            <a:br>
              <a:rPr lang="ru-RU" sz="270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Учитель:</a:t>
            </a:r>
            <a: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 </a:t>
            </a:r>
            <a:b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-Ребята </a:t>
            </a:r>
            <a: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как вы думаете, что это такое? </a:t>
            </a:r>
            <a:b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-А </a:t>
            </a:r>
            <a: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откуда она? </a:t>
            </a:r>
            <a:b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-Почему </a:t>
            </a:r>
            <a: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вы так решили? </a:t>
            </a:r>
            <a:b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-Стоит </a:t>
            </a:r>
            <a: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ли пить воду из ручья, озера? </a:t>
            </a:r>
            <a:b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-А </a:t>
            </a:r>
            <a: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почему?</a:t>
            </a:r>
            <a:b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-Могут </a:t>
            </a:r>
            <a: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ли обитать в ней </a:t>
            </a:r>
            <a: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какие-нибудь </a:t>
            </a:r>
            <a: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организмы? </a:t>
            </a:r>
            <a: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b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-Что находится в капле воды?</a:t>
            </a:r>
            <a: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27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7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2" descr="C:\Documents and Settings\Admin\Рабочий стол\фото с откр урока 2014\IMG_5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958" y="3717032"/>
            <a:ext cx="3915600" cy="29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84175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3 этап .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Формулирование темы урока, постановка цели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068960"/>
            <a:ext cx="6296744" cy="2569840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  <a:defRPr/>
            </a:pPr>
            <a:r>
              <a:rPr lang="ru-RU" spc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Микроцель</a:t>
            </a:r>
            <a:r>
              <a:rPr lang="ru-RU" spc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: </a:t>
            </a:r>
            <a:r>
              <a:rPr lang="ru-RU" sz="28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формирование </a:t>
            </a:r>
            <a:r>
              <a:rPr lang="ru-RU" sz="28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у учащихся способности самостоятельно </a:t>
            </a:r>
            <a:r>
              <a:rPr lang="ru-RU" sz="2800" spc="0" dirty="0">
                <a:ln>
                  <a:noFill/>
                </a:ln>
                <a:solidFill>
                  <a:srgbClr val="FF0000"/>
                </a:solidFill>
                <a:effectLst/>
                <a:latin typeface="Calibri"/>
              </a:rPr>
              <a:t>ставить учебные цели на урок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4016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4800" dirty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Calibri"/>
                <a:ea typeface="+mn-ea"/>
                <a:cs typeface="+mn-cs"/>
              </a:rPr>
              <a:t>Тема урока: Одноклеточные организмы</a:t>
            </a:r>
            <a:br>
              <a:rPr lang="ru-RU" sz="4800" dirty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Calibri"/>
                <a:ea typeface="+mn-ea"/>
                <a:cs typeface="+mn-cs"/>
              </a:rPr>
            </a:b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573016"/>
            <a:ext cx="7992888" cy="1656184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</a:pPr>
            <a:r>
              <a:rPr lang="ru-RU" spc="0" dirty="0">
                <a:ln w="900" cmpd="sng">
                  <a:solidFill>
                    <a:srgbClr val="4F81BD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rgbClr val="4F81BD">
                      <a:satMod val="190000"/>
                      <a:tint val="100000"/>
                      <a:alpha val="74000"/>
                    </a:srgbClr>
                  </a:innerShdw>
                </a:effectLst>
                <a:latin typeface="Calibri"/>
              </a:rPr>
              <a:t>Цель урока:  Знакомство со строением одноклеточных организмов</a:t>
            </a:r>
            <a:endParaRPr lang="ru-RU" b="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endParaRPr lang="ru-RU" dirty="0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1676847" cy="134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81128"/>
            <a:ext cx="1676847" cy="199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97" y="4747310"/>
            <a:ext cx="1829699" cy="186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4 этап.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Первичное усвоение новых знаний в процессе микроисследования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492896"/>
            <a:ext cx="7056784" cy="3145904"/>
          </a:xfrm>
        </p:spPr>
        <p:txBody>
          <a:bodyPr>
            <a:normAutofit/>
          </a:bodyPr>
          <a:lstStyle/>
          <a:p>
            <a:pPr marL="342900" lvl="0" indent="-342900" algn="l">
              <a:buFont typeface="Arial" pitchFamily="34" charset="0"/>
              <a:buChar char="•"/>
            </a:pPr>
            <a:r>
              <a:rPr lang="ru-RU" altLang="ru-RU" spc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Микроцель</a:t>
            </a:r>
            <a:r>
              <a:rPr lang="ru-RU" altLang="ru-RU" spc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:</a:t>
            </a:r>
            <a:r>
              <a:rPr lang="ru-RU" altLang="ru-RU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 организовать самостоятельную деятельность учеников по поиску информации.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kern="0" spc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latin typeface="Monotype Corsiva" pitchFamily="66" charset="0"/>
              </a:rPr>
              <a:t>Метод работы: </a:t>
            </a:r>
            <a:r>
              <a:rPr lang="ru-RU" altLang="ru-RU" b="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частично-поисковый</a:t>
            </a:r>
            <a:r>
              <a:rPr lang="ru-RU" altLang="ru-RU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, работа с </a:t>
            </a:r>
            <a:r>
              <a:rPr lang="ru-RU" altLang="ru-RU" b="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учебником, дополнительной литературой.</a:t>
            </a:r>
            <a:endParaRPr lang="ru-RU" altLang="ru-RU" b="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490244"/>
              </p:ext>
            </p:extLst>
          </p:nvPr>
        </p:nvGraphicFramePr>
        <p:xfrm>
          <a:off x="395536" y="764704"/>
          <a:ext cx="8064896" cy="59131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32027"/>
                <a:gridCol w="4032869"/>
              </a:tblGrid>
              <a:tr h="395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</a:rPr>
                        <a:t>Деятельность учителя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</a:rPr>
                        <a:t>Деятельность учащихся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6894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1.Напоминает инструктаж безопасности при выполнении работы.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2.Организует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исследовательскую </a:t>
                      </a:r>
                      <a:r>
                        <a:rPr lang="ru-RU" sz="2000" b="1" dirty="0">
                          <a:effectLst/>
                        </a:rPr>
                        <a:t>работу в группах по инструктивным карточкам.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effectLst/>
                        </a:rPr>
                        <a:t>Первая группа</a:t>
                      </a:r>
                      <a:r>
                        <a:rPr lang="ru-RU" sz="2000" b="1" dirty="0">
                          <a:effectLst/>
                        </a:rPr>
                        <a:t>: изучение одноклеточных (амеба).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effectLst/>
                        </a:rPr>
                        <a:t>Вторая группа</a:t>
                      </a:r>
                      <a:r>
                        <a:rPr lang="ru-RU" sz="2000" b="1" dirty="0">
                          <a:effectLst/>
                        </a:rPr>
                        <a:t>: изучение одноклеточных (эвглена зелёная).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effectLst/>
                        </a:rPr>
                        <a:t>Третья группа:</a:t>
                      </a:r>
                      <a:r>
                        <a:rPr lang="ru-RU" sz="2000" b="1" dirty="0">
                          <a:effectLst/>
                        </a:rPr>
                        <a:t> изучение одноклеточных (инфузория туфелька)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effectLst/>
                        </a:rPr>
                        <a:t>Четвертая группа:</a:t>
                      </a:r>
                      <a:r>
                        <a:rPr lang="ru-RU" sz="2000" b="1" dirty="0">
                          <a:effectLst/>
                        </a:rPr>
                        <a:t> изучение одноклеточных животных в виртуальной лаборатории используя ПК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1. Формулируют</a:t>
                      </a:r>
                      <a:r>
                        <a:rPr lang="ru-RU" sz="2000" b="1" baseline="0" dirty="0" smtClean="0">
                          <a:effectLst/>
                        </a:rPr>
                        <a:t> цель исследования вместе с учителем.</a:t>
                      </a:r>
                      <a:endParaRPr lang="ru-RU" sz="2000" b="1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2.Формулируют </a:t>
                      </a:r>
                      <a:r>
                        <a:rPr lang="ru-RU" sz="2000" b="1" dirty="0">
                          <a:effectLst/>
                        </a:rPr>
                        <a:t>алгоритм действий: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а. Рассмотрите  </a:t>
                      </a:r>
                      <a:r>
                        <a:rPr lang="ru-RU" sz="2000" b="1" dirty="0">
                          <a:effectLst/>
                        </a:rPr>
                        <a:t>разные виды одноклеточных организмов  с помощью микроскопа.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б. Изучите  </a:t>
                      </a:r>
                      <a:r>
                        <a:rPr lang="ru-RU" sz="2000" b="1" dirty="0">
                          <a:effectLst/>
                        </a:rPr>
                        <a:t>особенности строения клеток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в. Предоставить </a:t>
                      </a:r>
                      <a:r>
                        <a:rPr lang="ru-RU" sz="2000" b="1" dirty="0">
                          <a:effectLst/>
                        </a:rPr>
                        <a:t>результаты исследования.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г. Сделайте  </a:t>
                      </a:r>
                      <a:r>
                        <a:rPr lang="ru-RU" sz="2000" b="1" dirty="0">
                          <a:effectLst/>
                        </a:rPr>
                        <a:t>выводы.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152127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ln w="19050">
                  <a:solidFill>
                    <a:srgbClr val="073E87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5 этап.  </a:t>
            </a:r>
            <a:r>
              <a:rPr lang="ru-RU" sz="4000" dirty="0" smtClean="0">
                <a:ln w="19050">
                  <a:solidFill>
                    <a:srgbClr val="073E87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Организация первичного контроля и </a:t>
            </a:r>
            <a:r>
              <a:rPr lang="ru-RU" dirty="0" smtClean="0">
                <a:ln w="19050">
                  <a:solidFill>
                    <a:srgbClr val="073E87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закрепление </a:t>
            </a:r>
            <a:r>
              <a:rPr lang="ru-RU" dirty="0">
                <a:ln w="19050">
                  <a:solidFill>
                    <a:srgbClr val="073E87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знаний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7920880" cy="2448272"/>
          </a:xfrm>
        </p:spPr>
        <p:txBody>
          <a:bodyPr>
            <a:normAutofit/>
          </a:bodyPr>
          <a:lstStyle/>
          <a:p>
            <a:pPr lvl="0" algn="l">
              <a:lnSpc>
                <a:spcPct val="80000"/>
              </a:lnSpc>
            </a:pPr>
            <a:r>
              <a:rPr lang="ru-RU" kern="0" spc="0" dirty="0" err="1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Микроцель</a:t>
            </a:r>
            <a:r>
              <a:rPr lang="ru-RU" kern="0" spc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:</a:t>
            </a:r>
            <a:r>
              <a:rPr lang="ru-RU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 </a:t>
            </a:r>
            <a:r>
              <a:rPr lang="ru-RU" sz="28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обобщить результаты групповой и парной  работы, выяснить представления учащихся о том, что было предметом обсуждения на уроке.</a:t>
            </a:r>
          </a:p>
          <a:p>
            <a:pPr lvl="0" algn="l">
              <a:lnSpc>
                <a:spcPct val="80000"/>
              </a:lnSpc>
            </a:pPr>
            <a:r>
              <a:rPr lang="ru-RU" sz="3000" kern="0" spc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latin typeface="Monotype Corsiva" pitchFamily="66" charset="0"/>
              </a:rPr>
              <a:t>Метод работы: </a:t>
            </a:r>
            <a:r>
              <a:rPr lang="ru-RU" sz="28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словесный, наглядный.</a:t>
            </a:r>
          </a:p>
          <a:p>
            <a:pPr lvl="0"/>
            <a:endParaRPr lang="ru-RU" dirty="0"/>
          </a:p>
          <a:p>
            <a:endParaRPr lang="ru-RU" dirty="0"/>
          </a:p>
        </p:txBody>
      </p:sp>
      <p:graphicFrame>
        <p:nvGraphicFramePr>
          <p:cNvPr id="4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922546"/>
              </p:ext>
            </p:extLst>
          </p:nvPr>
        </p:nvGraphicFramePr>
        <p:xfrm>
          <a:off x="539552" y="4581127"/>
          <a:ext cx="7947595" cy="164595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860856"/>
                <a:gridCol w="4086739"/>
              </a:tblGrid>
              <a:tr h="3497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Деятельность учителя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29" marB="45729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Деятельность обучающихся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29" marB="45729" horzOverflow="overflow">
                    <a:solidFill>
                      <a:schemeClr val="bg1"/>
                    </a:solidFill>
                  </a:tcPr>
                </a:tc>
              </a:tr>
              <a:tr h="9094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Организует выступления групп, помогает делать выводы, анализирует работу групп.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29" marB="45729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Представляют результат работы, аргументируют свой ответ, анализируют ответы других выступающих.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29" marB="45729"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368152"/>
          </a:xfrm>
        </p:spPr>
        <p:txBody>
          <a:bodyPr>
            <a:normAutofit/>
          </a:bodyPr>
          <a:lstStyle/>
          <a:p>
            <a:r>
              <a:rPr lang="ru-RU" sz="2800" i="1" dirty="0">
                <a:ln>
                  <a:noFill/>
                </a:ln>
                <a:solidFill>
                  <a:srgbClr val="FF0000"/>
                </a:solidFill>
                <a:effectLst/>
                <a:latin typeface="Calibri"/>
              </a:rPr>
              <a:t>Представление учащимися результатов  исследовательской  работы</a:t>
            </a:r>
            <a:endParaRPr lang="ru-RU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276872"/>
            <a:ext cx="6584776" cy="33619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3" descr="C:\Documents and Settings\Admin\Рабочий стол\фото с откр урока 2014\IMG_51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125670" cy="416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Admin\Рабочий стол\фото с откр урока 2014\IMG_51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0888"/>
            <a:ext cx="4536504" cy="340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799" y="2420888"/>
            <a:ext cx="5937349" cy="3217912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b="0" dirty="0">
                <a:solidFill>
                  <a:schemeClr val="tx1"/>
                </a:solidFill>
                <a:effectLst/>
              </a:rPr>
              <a:t>Урок по теме «Одноклеточные организмы», согласно КТП, следует за темой «Царство Животные», что соответствует положениям Федеральной образовательной программе по предмету биология.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3568" y="620688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Место урока в системе работы с детьми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фото с откр урока 2014\IMG_50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2640325" cy="352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70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123779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8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  <a:t>Вывод исследования:</a:t>
            </a:r>
            <a:r>
              <a:rPr lang="ru-RU" sz="2800" dirty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2800" dirty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8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 </a:t>
            </a:r>
            <a:r>
              <a:rPr lang="ru-RU" sz="28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Действительно, одноклеточных животных</a:t>
            </a:r>
            <a:br>
              <a:rPr lang="ru-RU" sz="28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8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 называют простейшими так, </a:t>
            </a:r>
            <a:br>
              <a:rPr lang="ru-RU" sz="28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8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потому что - это  мельчайшие существа, </a:t>
            </a:r>
            <a:br>
              <a:rPr lang="ru-RU" sz="28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8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тело которых состоит из одной клетки.  </a:t>
            </a:r>
            <a:br>
              <a:rPr lang="ru-RU" sz="28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76351"/>
            <a:ext cx="4000500" cy="2723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slide0030_image03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64435"/>
            <a:ext cx="2518743" cy="241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dirty="0">
                <a:ln w="19050">
                  <a:solidFill>
                    <a:srgbClr val="073E87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6</a:t>
            </a:r>
            <a:r>
              <a:rPr lang="ru-RU" dirty="0" smtClean="0">
                <a:ln w="19050">
                  <a:solidFill>
                    <a:srgbClr val="073E87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этап. </a:t>
            </a:r>
            <a:r>
              <a:rPr lang="ru-RU" dirty="0" smtClean="0">
                <a:ln w="19050">
                  <a:solidFill>
                    <a:srgbClr val="073E87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Информация о домашнем задании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080030"/>
              </p:ext>
            </p:extLst>
          </p:nvPr>
        </p:nvGraphicFramePr>
        <p:xfrm>
          <a:off x="467544" y="3232244"/>
          <a:ext cx="8136903" cy="240043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68027"/>
                <a:gridCol w="4068876"/>
              </a:tblGrid>
              <a:tr h="3771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</a:rPr>
                        <a:t>Деятельность учителя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</a:rPr>
                        <a:t>Деятельность учащихся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979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Предлагает учащимся содержание обязательного и рекомендованного домашнего задания.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Уточняет и комментирует содержание домашнего задания.</a:t>
                      </a:r>
                      <a:endParaRPr lang="ru-RU" sz="1800" dirty="0" smtClean="0"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Записывают домашнее задание в дневник.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Задают вопросы на уточнение и прояснение содержания домашней работы.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927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3960440"/>
          </a:xfrm>
        </p:spPr>
        <p:txBody>
          <a:bodyPr>
            <a:normAutofit fontScale="90000"/>
          </a:bodyPr>
          <a:lstStyle/>
          <a:p>
            <a:pPr lvl="0" algn="l">
              <a:spcBef>
                <a:spcPts val="0"/>
              </a:spcBef>
            </a:pPr>
            <a:r>
              <a:rPr lang="ru-RU" sz="2800" i="1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+mn-ea"/>
                <a:cs typeface="+mn-cs"/>
              </a:rPr>
              <a:t>Всем:</a:t>
            </a:r>
            <a:r>
              <a:rPr lang="ru-RU" sz="2800" b="0" dirty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+mn-ea"/>
                <a:cs typeface="+mn-cs"/>
              </a:rPr>
              <a:t> </a:t>
            </a:r>
            <a:r>
              <a:rPr lang="ru-RU" sz="2800" b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2800" b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800" b="0" dirty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2800" b="0" dirty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800" b="0" dirty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  <a:t>Прочитать параграф 19</a:t>
            </a:r>
            <a:br>
              <a:rPr lang="ru-RU" sz="2800" b="0" dirty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800" b="0" dirty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  <a:t>Повторить особенности   </a:t>
            </a:r>
            <a:r>
              <a:rPr lang="ru-RU" sz="2800" b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  <a:t>  </a:t>
            </a:r>
            <a:r>
              <a:rPr lang="ru-RU" sz="2800" b="0" dirty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  <a:t>одноклеточных организмов с помощью рабочего и информационного листов, выполнить задание № 2 после параграфа </a:t>
            </a:r>
            <a:br>
              <a:rPr lang="ru-RU" sz="2800" b="0" dirty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800" i="1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+mn-ea"/>
                <a:cs typeface="+mn-cs"/>
              </a:rPr>
              <a:t>Любознательным:</a:t>
            </a:r>
            <a:r>
              <a:rPr lang="ru-RU" sz="2800" b="0" dirty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  <a:t> </a:t>
            </a:r>
            <a:br>
              <a:rPr lang="ru-RU" sz="2800" b="0" dirty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</a:br>
            <a:r>
              <a:rPr lang="ru-RU" sz="2800" b="0" dirty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+mn-ea"/>
                <a:cs typeface="+mn-cs"/>
              </a:rPr>
              <a:t>найти дополнительную информацию о простейших и подготовить сообщения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2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368152"/>
          </a:xfrm>
        </p:spPr>
        <p:txBody>
          <a:bodyPr>
            <a:normAutofit/>
          </a:bodyPr>
          <a:lstStyle/>
          <a:p>
            <a:r>
              <a:rPr lang="ru-RU" dirty="0">
                <a:ln w="19050">
                  <a:solidFill>
                    <a:srgbClr val="073E87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7</a:t>
            </a:r>
            <a:r>
              <a:rPr lang="ru-RU" dirty="0" smtClean="0">
                <a:ln w="19050">
                  <a:solidFill>
                    <a:srgbClr val="073E87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Monotype Corsiva" pitchFamily="66" charset="0"/>
              </a:rPr>
              <a:t> этап. </a:t>
            </a:r>
            <a:r>
              <a:rPr lang="ru-RU" dirty="0" smtClean="0">
                <a:ln w="19050">
                  <a:solidFill>
                    <a:srgbClr val="073E87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Рефлексия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916832"/>
            <a:ext cx="6512768" cy="3721968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0"/>
              </a:spcBef>
            </a:pPr>
            <a:r>
              <a:rPr lang="ru-RU" sz="2400" b="0" spc="0" dirty="0">
                <a:ln>
                  <a:noFill/>
                </a:ln>
                <a:solidFill>
                  <a:srgbClr val="FF0000"/>
                </a:solidFill>
                <a:effectLst/>
                <a:latin typeface="Calibri"/>
              </a:rPr>
              <a:t>Лист самооценки</a:t>
            </a:r>
          </a:p>
          <a:p>
            <a:pPr lvl="0" algn="l">
              <a:spcBef>
                <a:spcPts val="0"/>
              </a:spcBef>
            </a:pP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Фамилия, имя ученика____________________</a:t>
            </a:r>
          </a:p>
          <a:p>
            <a:pPr lvl="0" algn="l">
              <a:spcBef>
                <a:spcPts val="0"/>
              </a:spcBef>
            </a:pP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Оцени свою работу на уроке. Заполни лист оценивания</a:t>
            </a:r>
          </a:p>
          <a:p>
            <a:pPr lvl="0" algn="l">
              <a:spcBef>
                <a:spcPts val="0"/>
              </a:spcBef>
            </a:pP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1.	Сегодня на уроке я узнал (а) (что?) ______________________________</a:t>
            </a:r>
          </a:p>
          <a:p>
            <a:pPr lvl="0" algn="l">
              <a:spcBef>
                <a:spcPts val="0"/>
              </a:spcBef>
            </a:pP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2.	Сегодня на уроке я научился (</a:t>
            </a:r>
            <a:r>
              <a:rPr lang="ru-RU" sz="2000" b="0" spc="0" dirty="0" err="1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лась</a:t>
            </a: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) (чему?) _______________________</a:t>
            </a:r>
          </a:p>
          <a:p>
            <a:pPr lvl="0" algn="l">
              <a:spcBef>
                <a:spcPts val="0"/>
              </a:spcBef>
            </a:pP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3.	Самым неожиданным для меня сегодня стало (что?) _______________</a:t>
            </a:r>
          </a:p>
          <a:p>
            <a:pPr lvl="0" algn="l">
              <a:spcBef>
                <a:spcPts val="0"/>
              </a:spcBef>
            </a:pP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4.	Осталось непонятным (что?) ___________________________________</a:t>
            </a:r>
          </a:p>
          <a:p>
            <a:pPr lvl="0" algn="l">
              <a:spcBef>
                <a:spcPts val="0"/>
              </a:spcBef>
            </a:pP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За урок я бы поставил себе оценку ________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476673"/>
            <a:ext cx="6478488" cy="1368152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5" name="Picture 7" descr="C:\Documents and Settings\Admin\Рабочий стол\фото с откр урока 2014\IMG_23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0648"/>
            <a:ext cx="3904471" cy="292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Documents and Settings\Admin\Рабочий стол\фото с откр урока 2014\IMG_23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96737"/>
            <a:ext cx="2946181" cy="392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Documents and Settings\Admin\Рабочий стол\фото с откр урока 2014\IMG_23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43509"/>
            <a:ext cx="2881664" cy="384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96144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0000"/>
                </a:solidFill>
                <a:latin typeface="Monotype Corsiva" pitchFamily="66" charset="0"/>
              </a:rPr>
              <a:t>ТИП УРОКА: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урок - исследование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348880"/>
            <a:ext cx="6624736" cy="3384376"/>
          </a:xfrm>
        </p:spPr>
        <p:txBody>
          <a:bodyPr>
            <a:normAutofit/>
          </a:bodyPr>
          <a:lstStyle/>
          <a:p>
            <a:pPr algn="l"/>
            <a:r>
              <a:rPr lang="ru-RU" altLang="ru-RU" u="sng" dirty="0">
                <a:solidFill>
                  <a:srgbClr val="002060"/>
                </a:solidFill>
                <a:latin typeface="Monotype Corsiva" pitchFamily="66" charset="0"/>
              </a:rPr>
              <a:t>Подготовительная работа: </a:t>
            </a:r>
            <a:endParaRPr lang="ru-RU" altLang="ru-RU" u="sng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marL="342900" lvl="0" indent="-342900" algn="l">
              <a:spcBef>
                <a:spcPts val="0"/>
              </a:spcBef>
              <a:buFont typeface="Arial" pitchFamily="34" charset="0"/>
              <a:buChar char="•"/>
            </a:pPr>
            <a:r>
              <a:rPr lang="ru-RU" altLang="ru-RU" sz="24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организация парной  и групповой исследовательской </a:t>
            </a:r>
            <a:r>
              <a:rPr lang="ru-RU" altLang="ru-RU" sz="24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работы</a:t>
            </a:r>
            <a:r>
              <a:rPr lang="en-US" altLang="ru-RU" sz="24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 </a:t>
            </a:r>
            <a:r>
              <a:rPr lang="ru-RU" altLang="ru-RU" sz="24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по </a:t>
            </a:r>
            <a:r>
              <a:rPr lang="ru-RU" altLang="ru-RU" sz="24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изучению одноклеточных организмов;</a:t>
            </a:r>
          </a:p>
          <a:p>
            <a:pPr marL="342900" lvl="0" indent="-342900" algn="l">
              <a:spcBef>
                <a:spcPts val="0"/>
              </a:spcBef>
              <a:buFont typeface="Arial" pitchFamily="34" charset="0"/>
              <a:buChar char="•"/>
            </a:pPr>
            <a:r>
              <a:rPr lang="ru-RU" altLang="ru-RU" sz="24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подбор заданий для актуализации знаний на начальном этапе урока, а также заданий, используемых для закрепления полученных в ходе занятия знаний.</a:t>
            </a:r>
          </a:p>
          <a:p>
            <a:pPr algn="l"/>
            <a:endParaRPr lang="ru-RU" altLang="ru-RU" u="sng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261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728191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3100" u="sng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Цель урока:</a:t>
            </a:r>
            <a:r>
              <a:rPr lang="ru-RU" sz="31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Исследовать </a:t>
            </a:r>
            <a:r>
              <a:rPr lang="en-US" sz="280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 </a:t>
            </a:r>
            <a:r>
              <a:rPr lang="ru-RU" sz="280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особенности  </a:t>
            </a:r>
            <a:r>
              <a:rPr lang="ru-RU" sz="280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>строения и  жизнедеятельности одноклеточных организмов</a:t>
            </a:r>
            <a:r>
              <a:rPr lang="ru-RU" sz="28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ru-RU" sz="2800" b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  <a:ea typeface="+mn-ea"/>
                <a:cs typeface="+mn-cs"/>
              </a:rPr>
            </a:b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844824"/>
            <a:ext cx="8136904" cy="4392488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</a:pPr>
            <a:r>
              <a:rPr lang="ru-RU" sz="2800" u="sng" spc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урока: </a:t>
            </a:r>
          </a:p>
          <a:p>
            <a:pPr lvl="0" algn="l">
              <a:spcBef>
                <a:spcPts val="0"/>
              </a:spcBef>
            </a:pPr>
            <a:r>
              <a:rPr lang="ru-RU" sz="2800" b="0" spc="0" dirty="0">
                <a:ln>
                  <a:noFill/>
                </a:ln>
                <a:solidFill>
                  <a:srgbClr val="FF0000"/>
                </a:solidFill>
                <a:effectLst/>
                <a:latin typeface="Calibri"/>
              </a:rPr>
              <a:t>обучающие:  </a:t>
            </a: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создать условия для знакомства с особенностями строения, многообразием </a:t>
            </a:r>
            <a:r>
              <a:rPr lang="ru-RU" sz="2000" b="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одноклеточных  организмов, </a:t>
            </a: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их значением в природе и жизни человека; сравнивать, характеризовать их сходство и различия; делать выводы, привить навыки работы при исследовательской работе .</a:t>
            </a:r>
          </a:p>
          <a:p>
            <a:pPr lvl="0" algn="l">
              <a:spcBef>
                <a:spcPts val="0"/>
              </a:spcBef>
            </a:pPr>
            <a:r>
              <a:rPr lang="ru-RU" sz="2800" b="0" spc="0" dirty="0">
                <a:ln>
                  <a:noFill/>
                </a:ln>
                <a:solidFill>
                  <a:srgbClr val="FF0000"/>
                </a:solidFill>
                <a:effectLst/>
                <a:latin typeface="Calibri"/>
              </a:rPr>
              <a:t>развивающие: </a:t>
            </a: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умение выделять и  находить сходства в строении одноклеточных животных и растений; выдвигать предположения об их функциях. </a:t>
            </a:r>
          </a:p>
          <a:p>
            <a:pPr lvl="0" algn="l">
              <a:spcBef>
                <a:spcPts val="0"/>
              </a:spcBef>
            </a:pPr>
            <a:r>
              <a:rPr lang="ru-RU" sz="2400" b="0" spc="0" dirty="0">
                <a:ln>
                  <a:noFill/>
                </a:ln>
                <a:solidFill>
                  <a:srgbClr val="FF0000"/>
                </a:solidFill>
                <a:effectLst/>
                <a:latin typeface="Calibri"/>
              </a:rPr>
              <a:t>воспитательные:  </a:t>
            </a:r>
            <a:r>
              <a:rPr lang="ru-RU" sz="2000" b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воспитывать бережное отношение к животному  миру, формируя экологическую грамотность.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751102"/>
              </p:ext>
            </p:extLst>
          </p:nvPr>
        </p:nvGraphicFramePr>
        <p:xfrm>
          <a:off x="107504" y="188640"/>
          <a:ext cx="9001000" cy="655258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71558"/>
                <a:gridCol w="2392938"/>
                <a:gridCol w="2416036"/>
                <a:gridCol w="2120468"/>
              </a:tblGrid>
              <a:tr h="7471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</a:rPr>
                        <a:t>Личностные УУД: </a:t>
                      </a:r>
                      <a:endParaRPr lang="ru-RU" sz="20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</a:rPr>
                        <a:t>Регулятивные УУД: </a:t>
                      </a:r>
                      <a:endParaRPr lang="ru-RU" sz="20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FF0000"/>
                          </a:solidFill>
                          <a:effectLst/>
                        </a:rPr>
                        <a:t>Коммуникативные 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</a:rPr>
                        <a:t>УУД:</a:t>
                      </a:r>
                      <a:endParaRPr lang="ru-RU" sz="20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FF0000"/>
                          </a:solidFill>
                          <a:effectLst/>
                        </a:rPr>
                        <a:t>Познавательные </a:t>
                      </a: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</a:rPr>
                        <a:t>УУД: </a:t>
                      </a:r>
                      <a:endParaRPr lang="ru-RU" sz="20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053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</a:rPr>
                        <a:t>-формирование </a:t>
                      </a:r>
                      <a:r>
                        <a:rPr lang="ru-RU" sz="2000" b="1" dirty="0">
                          <a:effectLst/>
                        </a:rPr>
                        <a:t>ответственного отношения к учению, готовности к </a:t>
                      </a:r>
                      <a:r>
                        <a:rPr lang="ru-RU" sz="2000" b="1" dirty="0" smtClean="0">
                          <a:effectLst/>
                        </a:rPr>
                        <a:t>саморазвитию</a:t>
                      </a:r>
                      <a:r>
                        <a:rPr lang="ru-RU" sz="2000" b="1" baseline="0" dirty="0" smtClean="0">
                          <a:effectLst/>
                        </a:rPr>
                        <a:t> </a:t>
                      </a:r>
                      <a:r>
                        <a:rPr lang="ru-RU" sz="2000" b="1" dirty="0" smtClean="0">
                          <a:effectLst/>
                        </a:rPr>
                        <a:t>и </a:t>
                      </a:r>
                      <a:r>
                        <a:rPr lang="ru-RU" sz="2000" b="1" dirty="0" err="1" smtClean="0">
                          <a:effectLst/>
                        </a:rPr>
                        <a:t>самообразова-нию</a:t>
                      </a:r>
                      <a:r>
                        <a:rPr lang="ru-RU" sz="2000" b="1" dirty="0">
                          <a:effectLst/>
                        </a:rPr>
                        <a:t>; </a:t>
                      </a:r>
                      <a:r>
                        <a:rPr lang="ru-RU" sz="2000" b="1" baseline="0" dirty="0" smtClean="0">
                          <a:effectLst/>
                        </a:rPr>
                        <a:t>  </a:t>
                      </a:r>
                      <a:r>
                        <a:rPr lang="ru-RU" sz="2000" b="1" dirty="0" smtClean="0">
                          <a:effectLst/>
                        </a:rPr>
                        <a:t>формирование </a:t>
                      </a:r>
                      <a:r>
                        <a:rPr lang="ru-RU" sz="2000" b="1" dirty="0" err="1" smtClean="0">
                          <a:effectLst/>
                        </a:rPr>
                        <a:t>коммуникатив</a:t>
                      </a:r>
                      <a:r>
                        <a:rPr lang="ru-RU" sz="2000" b="1" dirty="0" smtClean="0">
                          <a:effectLst/>
                        </a:rPr>
                        <a:t>-ной </a:t>
                      </a:r>
                      <a:r>
                        <a:rPr lang="ru-RU" sz="2000" b="1" dirty="0">
                          <a:effectLst/>
                        </a:rPr>
                        <a:t>компетентности в общении и сотрудничестве со сверстниками.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 управлять своей деятельностью (способность поставить и сформулировать цель учебной деятельности и осуществить поиск путей  её достижения;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 умение планировать последовательность деятельности;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   контролировать и оценивать свою работу.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  умение работать в группе;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-аргументировать  своё мнение.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 овладение способами логического мышления;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умение устанавливать взаимосвязи между строением клеток и их функциями; 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 получить опыт исследовательской работы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96143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80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Оборудование: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700808"/>
            <a:ext cx="7200800" cy="3937992"/>
          </a:xfrm>
        </p:spPr>
        <p:txBody>
          <a:bodyPr>
            <a:normAutofit lnSpcReduction="10000"/>
          </a:bodyPr>
          <a:lstStyle/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4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Микроскопы</a:t>
            </a: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endParaRPr lang="ru-RU" sz="240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4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Микропрепараты одноклеточных </a:t>
            </a:r>
            <a:r>
              <a:rPr lang="ru-RU" sz="24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организмов</a:t>
            </a: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endParaRPr lang="ru-RU" sz="240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4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Компьютер, мультимедийный проектор, ноутбук, </a:t>
            </a:r>
            <a:r>
              <a:rPr lang="ru-RU" sz="24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экран</a:t>
            </a: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endParaRPr lang="ru-RU" sz="240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4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Карточки с алгоритмом работы для </a:t>
            </a:r>
            <a:r>
              <a:rPr lang="ru-RU" sz="24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учащихся</a:t>
            </a: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endParaRPr lang="ru-RU" sz="240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4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Набор материалов для изготовления и защиты проектов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488832" cy="14401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Формы работы учащихся: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1556792"/>
            <a:ext cx="2952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3200" dirty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Фронтальная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Парная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Групповая</a:t>
            </a:r>
          </a:p>
        </p:txBody>
      </p:sp>
      <p:pic>
        <p:nvPicPr>
          <p:cNvPr id="5" name="Picture 4" descr="C:\Documents and Settings\Admin\Рабочий стол\фото с откр урока 2014\IMG_50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189" y="3126452"/>
            <a:ext cx="2693566" cy="359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Documents and Settings\Admin\Рабочий стол\фото с откр урока 2014\IMG_509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341622"/>
            <a:ext cx="2313067" cy="308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Documents and Settings\Admin\Рабочий стол\фото с откр урока 2014\IMG_50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41622"/>
            <a:ext cx="2384118" cy="317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33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296144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80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Структура урока:</a:t>
            </a:r>
            <a:br>
              <a:rPr lang="ru-RU" sz="280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772816"/>
            <a:ext cx="6224736" cy="3865984"/>
          </a:xfrm>
        </p:spPr>
        <p:txBody>
          <a:bodyPr>
            <a:normAutofit fontScale="92500" lnSpcReduction="10000"/>
          </a:bodyPr>
          <a:lstStyle/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8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Организационный </a:t>
            </a:r>
            <a:r>
              <a:rPr lang="ru-RU" sz="28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момент.</a:t>
            </a:r>
            <a:endParaRPr lang="ru-RU" sz="280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8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Актуализация </a:t>
            </a:r>
            <a:r>
              <a:rPr lang="ru-RU" sz="28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знаний.</a:t>
            </a:r>
            <a:endParaRPr lang="ru-RU" sz="280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8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Формулирование темы урока, постановка цели.</a:t>
            </a: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8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Первичное усвоение новых знаний в процессе </a:t>
            </a:r>
            <a:r>
              <a:rPr lang="ru-RU" sz="28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микроисследования. </a:t>
            </a:r>
            <a:endParaRPr lang="ru-RU" sz="280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8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Организация первичного </a:t>
            </a:r>
            <a:r>
              <a:rPr lang="ru-RU" sz="28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контроля и </a:t>
            </a:r>
            <a:r>
              <a:rPr lang="ru-RU" sz="28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закрепление </a:t>
            </a:r>
            <a:r>
              <a:rPr lang="ru-RU" sz="28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знаний.</a:t>
            </a: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8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Информация о домашнем задании</a:t>
            </a:r>
            <a:r>
              <a:rPr lang="ru-RU" sz="280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.</a:t>
            </a: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r>
              <a:rPr lang="ru-RU" sz="280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Рефлексия.</a:t>
            </a:r>
          </a:p>
          <a:p>
            <a:pPr marL="342900" lvl="0" indent="-342900" algn="l">
              <a:spcBef>
                <a:spcPts val="0"/>
              </a:spcBef>
              <a:buFontTx/>
              <a:buAutoNum type="arabicPeriod"/>
            </a:pPr>
            <a:endParaRPr lang="ru-RU" sz="2800" b="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241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1 этап .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Организационный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700808"/>
            <a:ext cx="7200800" cy="1944216"/>
          </a:xfrm>
        </p:spPr>
        <p:txBody>
          <a:bodyPr>
            <a:normAutofit/>
          </a:bodyPr>
          <a:lstStyle/>
          <a:p>
            <a:pPr marL="342900" lvl="0" indent="-342900" algn="l" fontAlgn="base">
              <a:spcAft>
                <a:spcPct val="0"/>
              </a:spcAft>
              <a:defRPr/>
            </a:pPr>
            <a:r>
              <a:rPr lang="ru-RU" kern="0" spc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Микроцель</a:t>
            </a:r>
            <a:r>
              <a:rPr lang="ru-RU" kern="0" spc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</a:rPr>
              <a:t>:</a:t>
            </a:r>
            <a:r>
              <a:rPr lang="ru-RU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altLang="ru-RU" sz="2400" b="0" kern="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создать </a:t>
            </a:r>
            <a:r>
              <a:rPr lang="ru-RU" altLang="ru-RU" sz="2400" b="0" kern="0" spc="0" dirty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мотивацию учащихся к учебной </a:t>
            </a:r>
            <a:r>
              <a:rPr lang="ru-RU" altLang="ru-RU" sz="2400" b="0" kern="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деятельности.</a:t>
            </a:r>
          </a:p>
          <a:p>
            <a:pPr marL="342900" lvl="0" indent="-342900" algn="l" fontAlgn="base">
              <a:spcAft>
                <a:spcPct val="0"/>
              </a:spcAft>
              <a:defRPr/>
            </a:pPr>
            <a:r>
              <a:rPr lang="ru-RU" kern="0" spc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latin typeface="Monotype Corsiva" pitchFamily="66" charset="0"/>
              </a:rPr>
              <a:t>Метод </a:t>
            </a:r>
            <a:r>
              <a:rPr lang="ru-RU" kern="0" spc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latin typeface="Monotype Corsiva" pitchFamily="66" charset="0"/>
              </a:rPr>
              <a:t>работы:</a:t>
            </a:r>
            <a:r>
              <a:rPr lang="ru-RU" altLang="ru-RU" kern="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 </a:t>
            </a:r>
            <a:r>
              <a:rPr lang="ru-RU" altLang="ru-RU" sz="2400" b="0" kern="0" spc="0" dirty="0" smtClean="0">
                <a:ln>
                  <a:noFill/>
                </a:ln>
                <a:solidFill>
                  <a:prstClr val="black"/>
                </a:solidFill>
                <a:effectLst/>
                <a:latin typeface="Calibri"/>
              </a:rPr>
              <a:t>словесный. 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endParaRPr lang="ru-RU" altLang="ru-RU" sz="2400" b="0" kern="0" spc="0" dirty="0">
              <a:ln>
                <a:noFill/>
              </a:ln>
              <a:solidFill>
                <a:prstClr val="black"/>
              </a:solidFill>
              <a:effectLst/>
              <a:latin typeface="Calibri"/>
            </a:endParaRPr>
          </a:p>
          <a:p>
            <a:pPr marL="342900" lvl="0" indent="-342900" algn="l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</a:pPr>
            <a:endParaRPr lang="ru-RU" dirty="0"/>
          </a:p>
        </p:txBody>
      </p:sp>
      <p:graphicFrame>
        <p:nvGraphicFramePr>
          <p:cNvPr id="5" name="Group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456153"/>
              </p:ext>
            </p:extLst>
          </p:nvPr>
        </p:nvGraphicFramePr>
        <p:xfrm>
          <a:off x="611188" y="3563938"/>
          <a:ext cx="7875587" cy="201168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940175"/>
                <a:gridCol w="3935412"/>
              </a:tblGrid>
              <a:tr h="371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Деятельность учителя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Деятельность обучающихся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  <a:tr h="371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Приветствие, проверка готовности обучающихся к уроку.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Настраиваются на работу , приветствуют учителя.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22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vetlozelenii396671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cvetlozelenii396671</Template>
  <TotalTime>780</TotalTime>
  <Words>671</Words>
  <Application>Microsoft Office PowerPoint</Application>
  <PresentationFormat>Экран (4:3)</PresentationFormat>
  <Paragraphs>114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cvetlozelenii396671</vt:lpstr>
      <vt:lpstr>СТЕНДОВЫЙ УРОК УРОК– ИССЛЕДОВАНИЕ  ПО ТЕМЕ «ОДНОКЛЕТОЧНЫЕ ОРГАНИЗМЫ»</vt:lpstr>
      <vt:lpstr>Презентация PowerPoint</vt:lpstr>
      <vt:lpstr>ТИП УРОКА: урок - исследование</vt:lpstr>
      <vt:lpstr>Цель урока: Исследовать  особенности  строения и  жизнедеятельности одноклеточных организмов </vt:lpstr>
      <vt:lpstr>Презентация PowerPoint</vt:lpstr>
      <vt:lpstr>Оборудование:</vt:lpstr>
      <vt:lpstr>Формы работы учащихся:</vt:lpstr>
      <vt:lpstr>Структура урока: </vt:lpstr>
      <vt:lpstr>1 этап . Организационный</vt:lpstr>
      <vt:lpstr>2 этап .Актуализация знаний, организация проблемной ситуации</vt:lpstr>
      <vt:lpstr>Интересно Полезно Жизненно  важно </vt:lpstr>
      <vt:lpstr>Презентация PowerPoint</vt:lpstr>
      <vt:lpstr>  Проблемный диалог: Учитель показывает стакан воды набранной из озера.  Учитель:  -Ребята как вы думаете, что это такое?  -А откуда она?  -Почему вы так решили?  -Стоит ли пить воду из ручья, озера?  -А почему? -Могут ли обитать в ней  какие-нибудь организмы?  -Что находится в капле воды?    </vt:lpstr>
      <vt:lpstr>3 этап .Формулирование темы урока, постановка цели</vt:lpstr>
      <vt:lpstr>Тема урока: Одноклеточные организмы </vt:lpstr>
      <vt:lpstr>4 этап. Первичное усвоение новых знаний в процессе микроисследования</vt:lpstr>
      <vt:lpstr>Презентация PowerPoint</vt:lpstr>
      <vt:lpstr>5 этап.  Организация первичного контроля и закрепление знаний</vt:lpstr>
      <vt:lpstr>Представление учащимися результатов  исследовательской  работы</vt:lpstr>
      <vt:lpstr>Вывод исследования:  Действительно, одноклеточных животных  называют простейшими так,  потому что - это  мельчайшие существа,  тело которых состоит из одной клетки.   </vt:lpstr>
      <vt:lpstr>6этап. Информация о домашнем задании</vt:lpstr>
      <vt:lpstr>Всем:   Прочитать параграф 19 Повторить особенности     одноклеточных организмов с помощью рабочего и информационного листов, выполнить задание № 2 после параграфа  Любознательным:  найти дополнительную информацию о простейших и подготовить сообщения</vt:lpstr>
      <vt:lpstr>7 этап. Рефлексия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СТЕНДОВЫЙ УРОК УРОК– ИССЛЕДОВАНИЕ  ПО ТЕМЕ «ОДНОКЛЕТОЧНЫЕ ОРГАНИЗМЫ»</dc:title>
  <dc:creator>User</dc:creator>
  <cp:lastModifiedBy>User</cp:lastModifiedBy>
  <cp:revision>64</cp:revision>
  <dcterms:created xsi:type="dcterms:W3CDTF">2016-02-12T08:27:22Z</dcterms:created>
  <dcterms:modified xsi:type="dcterms:W3CDTF">2016-02-17T10:20:54Z</dcterms:modified>
</cp:coreProperties>
</file>