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21.04.2011</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21.04.2011</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21.04.2011</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21.04.2011</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21.04.2011</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21.04.2011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21.04.2011</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21.04.2011</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21.04.2011</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21.04.2011</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5465762"/>
          </a:xfrm>
        </p:spPr>
        <p:txBody>
          <a:bodyPr>
            <a:normAutofit/>
          </a:bodyPr>
          <a:lstStyle/>
          <a:p>
            <a:r>
              <a:rPr lang="ru-RU" dirty="0" smtClean="0"/>
              <a:t>«Комплексный анализ текста. Роль частей речи в создании авторского текста»</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b="1" dirty="0" smtClean="0"/>
              <a:t>Обсуждение выполненных заданий. Предполагаемые ответы учеников.</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10000"/>
          </a:bodyPr>
          <a:lstStyle/>
          <a:p>
            <a:r>
              <a:rPr lang="ru-RU" b="1" dirty="0" smtClean="0"/>
              <a:t>Задание 2. </a:t>
            </a:r>
            <a:r>
              <a:rPr lang="ru-RU" dirty="0" smtClean="0"/>
              <a:t>Определите тему каждой строфы (</a:t>
            </a:r>
            <a:r>
              <a:rPr lang="ru-RU" dirty="0" err="1" smtClean="0"/>
              <a:t>микротемы</a:t>
            </a:r>
            <a:r>
              <a:rPr lang="ru-RU" dirty="0" smtClean="0"/>
              <a:t>). Пытаемся понять, о чем говорит автор: пересказываем для себя своими словами текст автора.</a:t>
            </a:r>
          </a:p>
          <a:p>
            <a:r>
              <a:rPr lang="ru-RU" b="1" dirty="0" smtClean="0"/>
              <a:t>Ответ: </a:t>
            </a:r>
            <a:r>
              <a:rPr lang="ru-RU" dirty="0" smtClean="0"/>
              <a:t>1-я строфа – тема радости; 2-я строфа и 3-я строфа – темы печали, боли, горя в сопоставлении. Первая строфа контрастирует с последующими. Когда-то голос собеседника в телефоне доставлял героя радость, но потом случилось что-то страшное, и героя захлестнуло чувство отчаяния от потери друга, его голоса.</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b="1" dirty="0" smtClean="0"/>
              <a:t>Обсуждение выполненных заданий. Предполагаемые ответы учеников.</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r>
              <a:rPr lang="ru-RU" b="1" dirty="0" smtClean="0"/>
              <a:t>Задание 3. </a:t>
            </a:r>
            <a:r>
              <a:rPr lang="ru-RU" dirty="0" smtClean="0"/>
              <a:t>Подчеркните грамматические основы предложений. Понаблюдайте за употреблением в тексте разных форм глаголов. Какова роль глаголов? Какова роль глаголов настоящего времени? Что общего у глаголов </a:t>
            </a:r>
            <a:r>
              <a:rPr lang="ru-RU" i="1" dirty="0" smtClean="0"/>
              <a:t>пропал, </a:t>
            </a:r>
            <a:r>
              <a:rPr lang="ru-RU" dirty="0" smtClean="0"/>
              <a:t>сгинул? Постройте ситуацию действительности, которую описывает автор.</a:t>
            </a:r>
          </a:p>
          <a:p>
            <a:r>
              <a:rPr lang="ru-RU" b="1" dirty="0" smtClean="0"/>
              <a:t>Ответ: </a:t>
            </a:r>
            <a:r>
              <a:rPr lang="ru-RU" i="1" dirty="0" smtClean="0"/>
              <a:t>был он звонкий, струился, звенел, излиться хотел; стал звучать он, пропал; сгинул он, занесен; кричит душа, молчит телефон. </a:t>
            </a:r>
            <a:endParaRPr lang="ru-RU"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t>Обсуждение выполненных заданий. Предполагаемые ответы учеников.</a:t>
            </a:r>
            <a:r>
              <a:rPr lang="ru-RU" sz="3200" dirty="0" smtClean="0"/>
              <a:t/>
            </a:r>
            <a:br>
              <a:rPr lang="ru-RU" sz="3200" dirty="0" smtClean="0"/>
            </a:br>
            <a:endParaRPr lang="ru-RU" sz="3200" dirty="0"/>
          </a:p>
        </p:txBody>
      </p:sp>
      <p:sp>
        <p:nvSpPr>
          <p:cNvPr id="3" name="Содержимое 2"/>
          <p:cNvSpPr>
            <a:spLocks noGrp="1"/>
          </p:cNvSpPr>
          <p:nvPr>
            <p:ph idx="1"/>
          </p:nvPr>
        </p:nvSpPr>
        <p:spPr/>
        <p:txBody>
          <a:bodyPr>
            <a:normAutofit fontScale="77500" lnSpcReduction="20000"/>
          </a:bodyPr>
          <a:lstStyle/>
          <a:p>
            <a:r>
              <a:rPr lang="ru-RU" b="1" i="1" dirty="0" smtClean="0"/>
              <a:t>Был он звонкий, струился, звенел, излиться хотел; стал звучать он, пропал; сгинул он, занесен. </a:t>
            </a:r>
            <a:r>
              <a:rPr lang="ru-RU" dirty="0" smtClean="0"/>
              <a:t>Глаголы в форме прошедшего времени указывают на воспоминания героя, он восстанавливает картину былого.</a:t>
            </a:r>
          </a:p>
          <a:p>
            <a:r>
              <a:rPr lang="ru-RU" b="1" i="1" dirty="0" smtClean="0"/>
              <a:t>Кричит, молчит. </a:t>
            </a:r>
            <a:r>
              <a:rPr lang="ru-RU" dirty="0" smtClean="0"/>
              <a:t>Глаголы в форме настоящего времени (во всех типах речи) обозначают действия, которые носят постоянный, повторяющийся характер (происходят обычно, всегда), т.е. Заболоцкий подчеркивает обыденность внутреннего состояния (душевной боли) лирического героя, которое вызвано молчанием телефона.</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t>Обсуждение выполненных заданий. Предполагаемые ответы учеников.</a:t>
            </a:r>
            <a:r>
              <a:rPr lang="ru-RU" sz="3200" dirty="0" smtClean="0"/>
              <a:t/>
            </a:r>
            <a:br>
              <a:rPr lang="ru-RU" sz="3200" dirty="0" smtClean="0"/>
            </a:br>
            <a:endParaRPr lang="ru-RU" sz="3200" dirty="0"/>
          </a:p>
        </p:txBody>
      </p:sp>
      <p:sp>
        <p:nvSpPr>
          <p:cNvPr id="3" name="Содержимое 2"/>
          <p:cNvSpPr>
            <a:spLocks noGrp="1"/>
          </p:cNvSpPr>
          <p:nvPr>
            <p:ph idx="1"/>
          </p:nvPr>
        </p:nvSpPr>
        <p:spPr/>
        <p:txBody>
          <a:bodyPr>
            <a:normAutofit fontScale="77500" lnSpcReduction="20000"/>
          </a:bodyPr>
          <a:lstStyle/>
          <a:p>
            <a:r>
              <a:rPr lang="ru-RU" b="1" i="1" dirty="0" smtClean="0"/>
              <a:t>Пропал, сгинул. </a:t>
            </a:r>
            <a:r>
              <a:rPr lang="ru-RU" b="1" dirty="0" smtClean="0"/>
              <a:t>Общее</a:t>
            </a:r>
            <a:r>
              <a:rPr lang="ru-RU" dirty="0" smtClean="0"/>
              <a:t>: обозначают исчезновение предмета. </a:t>
            </a:r>
            <a:r>
              <a:rPr lang="ru-RU" b="1" dirty="0" smtClean="0"/>
              <a:t>Различие</a:t>
            </a:r>
            <a:r>
              <a:rPr lang="ru-RU" dirty="0" smtClean="0"/>
              <a:t>: разные оттенки лексического значения (</a:t>
            </a:r>
            <a:r>
              <a:rPr lang="ru-RU" b="1" dirty="0" smtClean="0"/>
              <a:t>пропал</a:t>
            </a:r>
            <a:r>
              <a:rPr lang="ru-RU" dirty="0" smtClean="0"/>
              <a:t> – потерялся, исчез неизвестно куда, перестал быть видимым и слышимым, скрылся; </a:t>
            </a:r>
            <a:r>
              <a:rPr lang="ru-RU" b="1" dirty="0" smtClean="0"/>
              <a:t>сгинул</a:t>
            </a:r>
            <a:r>
              <a:rPr lang="ru-RU" dirty="0" smtClean="0"/>
              <a:t> – слово разговорного стиля, усиливает эмоциональность речи, говорит о безвозвратности события). </a:t>
            </a:r>
            <a:r>
              <a:rPr lang="ru-RU" b="1" dirty="0" smtClean="0"/>
              <a:t>Роль этих синонимов в данном тексте: </a:t>
            </a:r>
            <a:r>
              <a:rPr lang="ru-RU" dirty="0" smtClean="0"/>
              <a:t>- средство связи двух </a:t>
            </a:r>
            <a:r>
              <a:rPr lang="ru-RU" dirty="0" err="1" smtClean="0"/>
              <a:t>микротем</a:t>
            </a:r>
            <a:r>
              <a:rPr lang="ru-RU" dirty="0" smtClean="0"/>
              <a:t>; - лексическое средство выразительности (чтобы передать настроение волнения).</a:t>
            </a:r>
          </a:p>
          <a:p>
            <a:r>
              <a:rPr lang="ru-RU" dirty="0" smtClean="0"/>
              <a:t>Таким образом, лирический герой сначала вспоминает о прекрасных минутах общения по телефону, потом чувствует постепенное отдаление друга, теряет слабую надежду найти пропавшего и скорбит об утраченном друге.</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t>Обсуждение выполненных заданий. Предполагаемые ответы учеников.</a:t>
            </a:r>
            <a:r>
              <a:rPr lang="ru-RU" sz="3200" dirty="0" smtClean="0"/>
              <a:t/>
            </a:r>
            <a:br>
              <a:rPr lang="ru-RU" sz="3200" dirty="0" smtClean="0"/>
            </a:br>
            <a:endParaRPr lang="ru-RU" sz="3200" dirty="0"/>
          </a:p>
        </p:txBody>
      </p:sp>
      <p:sp>
        <p:nvSpPr>
          <p:cNvPr id="3" name="Содержимое 2"/>
          <p:cNvSpPr>
            <a:spLocks noGrp="1"/>
          </p:cNvSpPr>
          <p:nvPr>
            <p:ph idx="1"/>
          </p:nvPr>
        </p:nvSpPr>
        <p:spPr/>
        <p:txBody>
          <a:bodyPr>
            <a:normAutofit fontScale="70000" lnSpcReduction="20000"/>
          </a:bodyPr>
          <a:lstStyle/>
          <a:p>
            <a:r>
              <a:rPr lang="ru-RU" b="1" dirty="0" smtClean="0"/>
              <a:t>Задание 4. </a:t>
            </a:r>
            <a:r>
              <a:rPr lang="ru-RU" dirty="0" smtClean="0"/>
              <a:t>Найдите ключевые слова (имена существительные). Как их использование соотносится с темой текста, авторским замыслом?</a:t>
            </a:r>
          </a:p>
          <a:p>
            <a:r>
              <a:rPr lang="ru-RU" b="1" dirty="0" smtClean="0"/>
              <a:t>Ответ: </a:t>
            </a:r>
            <a:r>
              <a:rPr lang="ru-RU" dirty="0" smtClean="0"/>
              <a:t>Ключевые слова: </a:t>
            </a:r>
          </a:p>
          <a:p>
            <a:r>
              <a:rPr lang="ru-RU" dirty="0" smtClean="0"/>
              <a:t>1-я строфа: </a:t>
            </a:r>
            <a:r>
              <a:rPr lang="ru-RU" i="1" dirty="0" smtClean="0"/>
              <a:t>птица </a:t>
            </a:r>
            <a:r>
              <a:rPr lang="ru-RU" dirty="0" smtClean="0"/>
              <a:t>– полет жизни; </a:t>
            </a:r>
            <a:r>
              <a:rPr lang="ru-RU" i="1" dirty="0" smtClean="0"/>
              <a:t>родник</a:t>
            </a:r>
            <a:r>
              <a:rPr lang="ru-RU" dirty="0" smtClean="0"/>
              <a:t> – источник жизни; </a:t>
            </a:r>
            <a:r>
              <a:rPr lang="ru-RU" i="1" dirty="0" smtClean="0"/>
              <a:t>сияние</a:t>
            </a:r>
            <a:r>
              <a:rPr lang="ru-RU" dirty="0" smtClean="0"/>
              <a:t> – душевное состояние; </a:t>
            </a:r>
            <a:r>
              <a:rPr lang="ru-RU" i="1" dirty="0" smtClean="0"/>
              <a:t>провод</a:t>
            </a:r>
            <a:r>
              <a:rPr lang="ru-RU" dirty="0" smtClean="0"/>
              <a:t> – возвышенное, неземное.</a:t>
            </a:r>
          </a:p>
          <a:p>
            <a:r>
              <a:rPr lang="ru-RU" dirty="0" smtClean="0"/>
              <a:t>2-я строфа: </a:t>
            </a:r>
            <a:r>
              <a:rPr lang="ru-RU" i="1" dirty="0" smtClean="0"/>
              <a:t>рыданье, прощанье, покаянье, в глуши</a:t>
            </a:r>
            <a:r>
              <a:rPr lang="ru-RU" dirty="0" smtClean="0"/>
              <a:t>.</a:t>
            </a:r>
          </a:p>
          <a:p>
            <a:r>
              <a:rPr lang="ru-RU" dirty="0" smtClean="0"/>
              <a:t>3-я строфа: </a:t>
            </a:r>
            <a:r>
              <a:rPr lang="ru-RU" i="1" dirty="0" smtClean="0"/>
              <a:t>поле, вьюгой, душа, от боли, телефон</a:t>
            </a:r>
            <a:endParaRPr lang="ru-RU" dirty="0" smtClean="0"/>
          </a:p>
          <a:p>
            <a:r>
              <a:rPr lang="ru-RU" dirty="0" smtClean="0"/>
              <a:t>(2-я и 3-я строфы сопоставляются, происходит усиление чувств героя. 1-я строфа контрастирует с остальной частью стихотворения).</a:t>
            </a:r>
          </a:p>
          <a:p>
            <a:r>
              <a:rPr lang="ru-RU" i="1" dirty="0" smtClean="0"/>
              <a:t>Черный телефон</a:t>
            </a:r>
            <a:r>
              <a:rPr lang="ru-RU" dirty="0" smtClean="0"/>
              <a:t> – аллегория одиночества.</a:t>
            </a:r>
          </a:p>
          <a:p>
            <a:pPr>
              <a:buNone/>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t>Обсуждение выполненных заданий. Предполагаемые ответы учеников.</a:t>
            </a:r>
            <a:r>
              <a:rPr lang="ru-RU" sz="3200" dirty="0" smtClean="0"/>
              <a:t/>
            </a:r>
            <a:br>
              <a:rPr lang="ru-RU" sz="3200" dirty="0" smtClean="0"/>
            </a:br>
            <a:endParaRPr lang="ru-RU" sz="3200" dirty="0"/>
          </a:p>
        </p:txBody>
      </p:sp>
      <p:sp>
        <p:nvSpPr>
          <p:cNvPr id="3" name="Содержимое 2"/>
          <p:cNvSpPr>
            <a:spLocks noGrp="1"/>
          </p:cNvSpPr>
          <p:nvPr>
            <p:ph idx="1"/>
          </p:nvPr>
        </p:nvSpPr>
        <p:spPr/>
        <p:txBody>
          <a:bodyPr>
            <a:normAutofit fontScale="62500" lnSpcReduction="20000"/>
          </a:bodyPr>
          <a:lstStyle/>
          <a:p>
            <a:r>
              <a:rPr lang="ru-RU" b="1" dirty="0" smtClean="0"/>
              <a:t>Задание 5. </a:t>
            </a:r>
            <a:r>
              <a:rPr lang="ru-RU" dirty="0" smtClean="0"/>
              <a:t>С помощью каких языковых средств автор создает художественные образы (радости, горя, боли)? Охарактеризуйте звуковые особенности глаголов </a:t>
            </a:r>
            <a:r>
              <a:rPr lang="ru-RU" i="1" dirty="0" smtClean="0"/>
              <a:t> звенел, звучал. </a:t>
            </a:r>
            <a:r>
              <a:rPr lang="ru-RU" dirty="0" smtClean="0"/>
              <a:t>Что у них общего? Какова роль сравнения в тексте?</a:t>
            </a:r>
          </a:p>
          <a:p>
            <a:r>
              <a:rPr lang="ru-RU" b="1" dirty="0" smtClean="0"/>
              <a:t>Ответ: </a:t>
            </a:r>
            <a:r>
              <a:rPr lang="ru-RU" dirty="0" smtClean="0"/>
              <a:t>Языковые средства:</a:t>
            </a:r>
          </a:p>
          <a:p>
            <a:r>
              <a:rPr lang="ru-RU" dirty="0" smtClean="0"/>
              <a:t>1-я строфа: наречие </a:t>
            </a:r>
            <a:r>
              <a:rPr lang="ru-RU" i="1" dirty="0" smtClean="0"/>
              <a:t>раньше </a:t>
            </a:r>
            <a:r>
              <a:rPr lang="ru-RU" dirty="0" smtClean="0"/>
              <a:t>(указывает на время); </a:t>
            </a:r>
            <a:r>
              <a:rPr lang="ru-RU" i="1" dirty="0" smtClean="0"/>
              <a:t>звонкий, словно птица</a:t>
            </a:r>
            <a:r>
              <a:rPr lang="ru-RU" dirty="0" smtClean="0"/>
              <a:t> (сравнение); </a:t>
            </a:r>
            <a:r>
              <a:rPr lang="ru-RU" i="1" dirty="0" smtClean="0"/>
              <a:t>как родник, струился</a:t>
            </a:r>
            <a:r>
              <a:rPr lang="ru-RU" dirty="0" smtClean="0"/>
              <a:t> (сравнение); …</a:t>
            </a:r>
            <a:r>
              <a:rPr lang="ru-RU" i="1" dirty="0" smtClean="0"/>
              <a:t>звенел,//Точно весь в сиянии излиться//По стальному проводу хотел</a:t>
            </a:r>
            <a:r>
              <a:rPr lang="ru-RU" dirty="0" smtClean="0"/>
              <a:t> (сложноподчиненное предложение с придаточным сравнения).</a:t>
            </a:r>
          </a:p>
          <a:p>
            <a:r>
              <a:rPr lang="ru-RU" dirty="0" smtClean="0"/>
              <a:t>2-я строфа: наречие </a:t>
            </a:r>
            <a:r>
              <a:rPr lang="ru-RU" i="1" dirty="0" smtClean="0"/>
              <a:t>потом</a:t>
            </a:r>
            <a:r>
              <a:rPr lang="ru-RU" dirty="0" smtClean="0"/>
              <a:t> (указывает на время); …</a:t>
            </a:r>
            <a:r>
              <a:rPr lang="ru-RU" i="1" dirty="0" smtClean="0"/>
              <a:t>как дальнее рыданье,//Как прощанье с радостью души…</a:t>
            </a:r>
            <a:r>
              <a:rPr lang="ru-RU" dirty="0" smtClean="0"/>
              <a:t>(сравнение).</a:t>
            </a:r>
          </a:p>
          <a:p>
            <a:r>
              <a:rPr lang="ru-RU" dirty="0" smtClean="0"/>
              <a:t>3-я строфа: </a:t>
            </a:r>
            <a:r>
              <a:rPr lang="ru-RU" i="1" dirty="0" smtClean="0"/>
              <a:t>беспощадной вьюгой</a:t>
            </a:r>
            <a:r>
              <a:rPr lang="ru-RU" dirty="0" smtClean="0"/>
              <a:t> (эпитет); </a:t>
            </a:r>
            <a:r>
              <a:rPr lang="ru-RU" i="1" dirty="0" smtClean="0"/>
              <a:t>кричит душа</a:t>
            </a:r>
            <a:r>
              <a:rPr lang="ru-RU" dirty="0" smtClean="0"/>
              <a:t> (олицетворение); </a:t>
            </a:r>
            <a:r>
              <a:rPr lang="ru-RU" i="1" dirty="0" smtClean="0"/>
              <a:t>черный телефон</a:t>
            </a:r>
            <a:r>
              <a:rPr lang="ru-RU" dirty="0" smtClean="0"/>
              <a:t> (эпитет). </a:t>
            </a:r>
          </a:p>
          <a:p>
            <a:pPr>
              <a:buNone/>
            </a:pP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t>Обсуждение выполненных заданий. Предполагаемые ответы учеников.</a:t>
            </a:r>
            <a:r>
              <a:rPr lang="ru-RU" sz="3200" dirty="0" smtClean="0"/>
              <a:t/>
            </a:r>
            <a:br>
              <a:rPr lang="ru-RU" sz="3200" dirty="0" smtClean="0"/>
            </a:br>
            <a:endParaRPr lang="ru-RU" sz="3200" dirty="0"/>
          </a:p>
        </p:txBody>
      </p:sp>
      <p:sp>
        <p:nvSpPr>
          <p:cNvPr id="3" name="Содержимое 2"/>
          <p:cNvSpPr>
            <a:spLocks noGrp="1"/>
          </p:cNvSpPr>
          <p:nvPr>
            <p:ph idx="1"/>
          </p:nvPr>
        </p:nvSpPr>
        <p:spPr/>
        <p:txBody>
          <a:bodyPr>
            <a:normAutofit fontScale="55000" lnSpcReduction="20000"/>
          </a:bodyPr>
          <a:lstStyle/>
          <a:p>
            <a:r>
              <a:rPr lang="ru-RU" dirty="0" smtClean="0"/>
              <a:t>Роль прилагательного </a:t>
            </a:r>
            <a:r>
              <a:rPr lang="ru-RU" i="1" dirty="0" smtClean="0"/>
              <a:t>черный</a:t>
            </a:r>
            <a:r>
              <a:rPr lang="ru-RU" dirty="0" smtClean="0"/>
              <a:t>:</a:t>
            </a:r>
          </a:p>
          <a:p>
            <a:r>
              <a:rPr lang="ru-RU" dirty="0" smtClean="0"/>
              <a:t>-прямое значение (цвет телефона – цвет сажи, угля)</a:t>
            </a:r>
          </a:p>
          <a:p>
            <a:r>
              <a:rPr lang="ru-RU" dirty="0" smtClean="0"/>
              <a:t>- переносное значение (грязный, замаранный, гибельный, мрачный, безотрадный, печальный – подчеркивает тему горя, указывает на настроение лирического героя).</a:t>
            </a:r>
          </a:p>
          <a:p>
            <a:r>
              <a:rPr lang="ru-RU" dirty="0" smtClean="0"/>
              <a:t>Сравнения в данном тексте помогают понять состояние лирического героя через отнесение к схожим переживаниям. </a:t>
            </a:r>
          </a:p>
          <a:p>
            <a:r>
              <a:rPr lang="ru-RU" i="1" dirty="0" smtClean="0"/>
              <a:t>Звонкий, словно птица; как родник, струится; звенел, точно…излиться…хотел – </a:t>
            </a:r>
            <a:r>
              <a:rPr lang="ru-RU" dirty="0" smtClean="0"/>
              <a:t>изобразительная функция.</a:t>
            </a:r>
          </a:p>
          <a:p>
            <a:r>
              <a:rPr lang="ru-RU" i="1" dirty="0" smtClean="0"/>
              <a:t>…как дальнее рыданье; как прощанье с радостью души, стал звучать он… - </a:t>
            </a:r>
            <a:r>
              <a:rPr lang="ru-RU" dirty="0" smtClean="0"/>
              <a:t>выразительная функция.</a:t>
            </a:r>
          </a:p>
          <a:p>
            <a:r>
              <a:rPr lang="ru-RU" dirty="0" smtClean="0"/>
              <a:t>Сравнение голоса в телефоне с птицей, родником помогает раскрыть в объекте сравнения ряд дополнительных признаков.</a:t>
            </a:r>
          </a:p>
          <a:p>
            <a:r>
              <a:rPr lang="ru-RU" dirty="0" smtClean="0"/>
              <a:t>Звуковые особенности глаголов </a:t>
            </a:r>
            <a:r>
              <a:rPr lang="ru-RU" i="1" dirty="0" smtClean="0"/>
              <a:t>звенел, звучал:</a:t>
            </a:r>
            <a:endParaRPr lang="ru-RU" dirty="0" smtClean="0"/>
          </a:p>
          <a:p>
            <a:r>
              <a:rPr lang="ru-RU" dirty="0" smtClean="0"/>
              <a:t>З – первый звук; сочетание </a:t>
            </a:r>
            <a:r>
              <a:rPr lang="ru-RU" dirty="0" err="1" smtClean="0"/>
              <a:t>зв</a:t>
            </a:r>
            <a:r>
              <a:rPr lang="ru-RU" dirty="0" smtClean="0"/>
              <a:t> , с которого начинается каждое слово, придает словам резкость и звучность; они помогают читателям «услышать» звон телефона, его громкий «голос».</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t>Обсуждение выполненных заданий. Предполагаемые ответы учеников.</a:t>
            </a:r>
            <a:r>
              <a:rPr lang="ru-RU" sz="3200" dirty="0" smtClean="0"/>
              <a:t/>
            </a:r>
            <a:br>
              <a:rPr lang="ru-RU" sz="3200" dirty="0" smtClean="0"/>
            </a:br>
            <a:endParaRPr lang="ru-RU" sz="3200" dirty="0"/>
          </a:p>
        </p:txBody>
      </p:sp>
      <p:sp>
        <p:nvSpPr>
          <p:cNvPr id="3" name="Содержимое 2"/>
          <p:cNvSpPr>
            <a:spLocks noGrp="1"/>
          </p:cNvSpPr>
          <p:nvPr>
            <p:ph idx="1"/>
          </p:nvPr>
        </p:nvSpPr>
        <p:spPr/>
        <p:txBody>
          <a:bodyPr>
            <a:normAutofit fontScale="77500" lnSpcReduction="20000"/>
          </a:bodyPr>
          <a:lstStyle/>
          <a:p>
            <a:r>
              <a:rPr lang="ru-RU" b="1" dirty="0" smtClean="0"/>
              <a:t>Задание 6. </a:t>
            </a:r>
            <a:r>
              <a:rPr lang="ru-RU" dirty="0" smtClean="0"/>
              <a:t>Выпишите местоимения. Какова их функция в тексте?</a:t>
            </a:r>
          </a:p>
          <a:p>
            <a:r>
              <a:rPr lang="ru-RU" b="1" dirty="0" smtClean="0"/>
              <a:t>Ответ: </a:t>
            </a:r>
            <a:r>
              <a:rPr lang="ru-RU" u="sng" dirty="0" smtClean="0"/>
              <a:t>Местоимение </a:t>
            </a:r>
            <a:r>
              <a:rPr lang="ru-RU" i="1" u="sng" dirty="0" smtClean="0"/>
              <a:t>он</a:t>
            </a:r>
            <a:r>
              <a:rPr lang="ru-RU" dirty="0" smtClean="0"/>
              <a:t>: личное местоимение, указывает на существительное мужского рода(голос); средство связи </a:t>
            </a:r>
            <a:r>
              <a:rPr lang="ru-RU" dirty="0" err="1" smtClean="0"/>
              <a:t>микротем</a:t>
            </a:r>
            <a:r>
              <a:rPr lang="ru-RU" dirty="0" smtClean="0"/>
              <a:t> (связывает 2-ю и 3-ю строфы); </a:t>
            </a:r>
            <a:r>
              <a:rPr lang="ru-RU" i="1" dirty="0" smtClean="0"/>
              <a:t>он</a:t>
            </a:r>
            <a:r>
              <a:rPr lang="ru-RU" dirty="0" smtClean="0"/>
              <a:t> (голос) имеет символическое значение – символ жизни для героя, символ радости и одновременно символ печали и душевной боли: в 1-й строфе он «словно птица, как родник», во 2-й строфе – «как…рыданье, как прощанье с радостью души»; заинтересовывает читателя (местоимение </a:t>
            </a:r>
            <a:r>
              <a:rPr lang="ru-RU" i="1" dirty="0" smtClean="0"/>
              <a:t>он </a:t>
            </a:r>
            <a:r>
              <a:rPr lang="ru-RU" dirty="0" smtClean="0"/>
              <a:t>употребляется в начале стихотворения, когда еще не ясно, какое слово оно замещает, лишь в 3-й строфе тайна открывается).</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t>Обсуждение выполненных заданий. Предполагаемые ответы учеников.</a:t>
            </a:r>
            <a:r>
              <a:rPr lang="ru-RU" sz="3200" dirty="0" smtClean="0"/>
              <a:t/>
            </a:r>
            <a:br>
              <a:rPr lang="ru-RU" sz="3200" dirty="0" smtClean="0"/>
            </a:br>
            <a:endParaRPr lang="ru-RU" sz="3200" dirty="0"/>
          </a:p>
        </p:txBody>
      </p:sp>
      <p:sp>
        <p:nvSpPr>
          <p:cNvPr id="3" name="Содержимое 2"/>
          <p:cNvSpPr>
            <a:spLocks noGrp="1"/>
          </p:cNvSpPr>
          <p:nvPr>
            <p:ph idx="1"/>
          </p:nvPr>
        </p:nvSpPr>
        <p:spPr/>
        <p:txBody>
          <a:bodyPr>
            <a:normAutofit fontScale="92500" lnSpcReduction="10000"/>
          </a:bodyPr>
          <a:lstStyle/>
          <a:p>
            <a:r>
              <a:rPr lang="ru-RU" u="sng" dirty="0" smtClean="0"/>
              <a:t>Местоимение </a:t>
            </a:r>
            <a:r>
              <a:rPr lang="ru-RU" i="1" u="sng" dirty="0" smtClean="0"/>
              <a:t>весь</a:t>
            </a:r>
            <a:r>
              <a:rPr lang="ru-RU" u="sng" dirty="0" smtClean="0"/>
              <a:t>: </a:t>
            </a:r>
            <a:r>
              <a:rPr lang="ru-RU" dirty="0" smtClean="0"/>
              <a:t>определительное местоимение указывает на полноту охвата предмета.</a:t>
            </a:r>
          </a:p>
          <a:p>
            <a:r>
              <a:rPr lang="ru-RU" u="sng" dirty="0" smtClean="0"/>
              <a:t>Местоимение </a:t>
            </a:r>
            <a:r>
              <a:rPr lang="ru-RU" i="1" u="sng" dirty="0" smtClean="0"/>
              <a:t>мой (моя)</a:t>
            </a:r>
            <a:r>
              <a:rPr lang="ru-RU" u="sng" dirty="0" smtClean="0"/>
              <a:t>: </a:t>
            </a:r>
            <a:r>
              <a:rPr lang="ru-RU" dirty="0" smtClean="0"/>
              <a:t>притяжательное местоимение указывает на то, что предмет принадлежит самому говорящему, т.е. лирическому герою этого стихотворения; средство связи двух простых предложений в сложном; повтор этого слова – яркое лексическое средство выразительности.</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t>Обсуждение выполненных заданий. Предполагаемые ответы учеников.</a:t>
            </a:r>
            <a:r>
              <a:rPr lang="ru-RU" sz="3200" dirty="0" smtClean="0"/>
              <a:t/>
            </a:r>
            <a:br>
              <a:rPr lang="ru-RU" sz="3200" dirty="0" smtClean="0"/>
            </a:br>
            <a:endParaRPr lang="ru-RU" sz="3200" dirty="0"/>
          </a:p>
        </p:txBody>
      </p:sp>
      <p:sp>
        <p:nvSpPr>
          <p:cNvPr id="3" name="Содержимое 2"/>
          <p:cNvSpPr>
            <a:spLocks noGrp="1"/>
          </p:cNvSpPr>
          <p:nvPr>
            <p:ph idx="1"/>
          </p:nvPr>
        </p:nvSpPr>
        <p:spPr/>
        <p:txBody>
          <a:bodyPr/>
          <a:lstStyle/>
          <a:p>
            <a:r>
              <a:rPr lang="ru-RU" b="1" dirty="0" smtClean="0"/>
              <a:t>Задание 7. </a:t>
            </a:r>
            <a:r>
              <a:rPr lang="ru-RU" dirty="0" smtClean="0"/>
              <a:t>Укажите роль в тексте наречий-антонимов </a:t>
            </a:r>
            <a:r>
              <a:rPr lang="ru-RU" i="1" dirty="0" smtClean="0"/>
              <a:t>раньше – потом</a:t>
            </a:r>
            <a:r>
              <a:rPr lang="ru-RU" b="1" i="1" dirty="0" smtClean="0"/>
              <a:t> ?</a:t>
            </a:r>
            <a:endParaRPr lang="ru-RU" dirty="0" smtClean="0"/>
          </a:p>
          <a:p>
            <a:r>
              <a:rPr lang="ru-RU" b="1" dirty="0" smtClean="0"/>
              <a:t>Ответ: </a:t>
            </a:r>
            <a:r>
              <a:rPr lang="ru-RU" dirty="0" smtClean="0"/>
              <a:t>Наречия – антонимы </a:t>
            </a:r>
            <a:r>
              <a:rPr lang="ru-RU" i="1" dirty="0" smtClean="0"/>
              <a:t>раньше – потом </a:t>
            </a:r>
            <a:r>
              <a:rPr lang="ru-RU" dirty="0" smtClean="0"/>
              <a:t>служат средством связи двух </a:t>
            </a:r>
            <a:r>
              <a:rPr lang="ru-RU" dirty="0" err="1" smtClean="0"/>
              <a:t>микротем</a:t>
            </a:r>
            <a:r>
              <a:rPr lang="ru-RU" dirty="0" smtClean="0"/>
              <a:t> в тексте (темы радости и темы горя и боли); указывают на время: в прошлом – в будущем; указывают на тип речи (повествование).</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Дидактический материал: </a:t>
            </a:r>
            <a:endParaRPr lang="ru-RU" dirty="0"/>
          </a:p>
        </p:txBody>
      </p:sp>
      <p:sp>
        <p:nvSpPr>
          <p:cNvPr id="3" name="Содержимое 2"/>
          <p:cNvSpPr>
            <a:spLocks noGrp="1"/>
          </p:cNvSpPr>
          <p:nvPr>
            <p:ph idx="1"/>
          </p:nvPr>
        </p:nvSpPr>
        <p:spPr/>
        <p:txBody>
          <a:bodyPr/>
          <a:lstStyle/>
          <a:p>
            <a:r>
              <a:rPr lang="ru-RU" dirty="0" smtClean="0"/>
              <a:t>стихотворение Н.А.Заболоцкого «Голос в телефоне», </a:t>
            </a:r>
            <a:endParaRPr lang="ru-RU" dirty="0" smtClean="0"/>
          </a:p>
          <a:p>
            <a:r>
              <a:rPr lang="ru-RU" dirty="0" smtClean="0"/>
              <a:t>листы </a:t>
            </a:r>
            <a:r>
              <a:rPr lang="ru-RU" dirty="0" smtClean="0"/>
              <a:t>с заданиями к тексту по группам </a:t>
            </a:r>
          </a:p>
          <a:p>
            <a:r>
              <a:rPr lang="ru-RU" dirty="0" smtClean="0"/>
              <a:t>УМК А</a:t>
            </a:r>
            <a:r>
              <a:rPr lang="ru-RU" dirty="0" smtClean="0"/>
              <a:t>. </a:t>
            </a:r>
            <a:r>
              <a:rPr lang="ru-RU" dirty="0" err="1" smtClean="0"/>
              <a:t>Дейкиной</a:t>
            </a:r>
            <a:r>
              <a:rPr lang="ru-RU" dirty="0" smtClean="0"/>
              <a:t>, </a:t>
            </a:r>
            <a:r>
              <a:rPr lang="ru-RU" dirty="0" smtClean="0"/>
              <a:t>Т. </a:t>
            </a:r>
            <a:r>
              <a:rPr lang="ru-RU" dirty="0" err="1" smtClean="0"/>
              <a:t>Пахновой</a:t>
            </a:r>
            <a:r>
              <a:rPr lang="ru-RU" dirty="0" smtClean="0"/>
              <a:t> </a:t>
            </a:r>
            <a:r>
              <a:rPr lang="ru-RU" dirty="0" smtClean="0"/>
              <a:t>«Русский язык в старших классах».</a:t>
            </a:r>
          </a:p>
          <a:p>
            <a:pPr>
              <a:buNone/>
            </a:pP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t>Обсуждение выполненных заданий. Предполагаемые ответы учеников.</a:t>
            </a:r>
            <a:r>
              <a:rPr lang="ru-RU" sz="3200" dirty="0" smtClean="0"/>
              <a:t/>
            </a:r>
            <a:br>
              <a:rPr lang="ru-RU" sz="3200" dirty="0" smtClean="0"/>
            </a:br>
            <a:endParaRPr lang="ru-RU" sz="3200" dirty="0"/>
          </a:p>
        </p:txBody>
      </p:sp>
      <p:sp>
        <p:nvSpPr>
          <p:cNvPr id="3" name="Содержимое 2"/>
          <p:cNvSpPr>
            <a:spLocks noGrp="1"/>
          </p:cNvSpPr>
          <p:nvPr>
            <p:ph idx="1"/>
          </p:nvPr>
        </p:nvSpPr>
        <p:spPr/>
        <p:txBody>
          <a:bodyPr>
            <a:normAutofit fontScale="92500" lnSpcReduction="10000"/>
          </a:bodyPr>
          <a:lstStyle/>
          <a:p>
            <a:r>
              <a:rPr lang="ru-RU" b="1" dirty="0" smtClean="0"/>
              <a:t>Задание 8. </a:t>
            </a:r>
            <a:r>
              <a:rPr lang="ru-RU" dirty="0" smtClean="0"/>
              <a:t>Какова функция многоточия в третьей строфе?</a:t>
            </a:r>
          </a:p>
          <a:p>
            <a:r>
              <a:rPr lang="ru-RU" b="1" dirty="0" smtClean="0"/>
              <a:t>Ответ: </a:t>
            </a:r>
            <a:r>
              <a:rPr lang="ru-RU" dirty="0" smtClean="0"/>
              <a:t>Роль многоточия в данном тексте: ставится в конце предложения в том случае, если мысль не закончена и в дальнейшем не развивается («Сгинул…» - куда?); обозначает перерыв в речи, вызванный волнением лирического героя; участвует в создании образа времени (обозначает наличие какого-то временного промежутка).</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t>Подведение итогов работы в группах:</a:t>
            </a:r>
            <a:r>
              <a:rPr lang="ru-RU" sz="3200" dirty="0" smtClean="0"/>
              <a:t/>
            </a:r>
            <a:br>
              <a:rPr lang="ru-RU" sz="3200" dirty="0" smtClean="0"/>
            </a:br>
            <a:endParaRPr lang="ru-RU" sz="3200" dirty="0"/>
          </a:p>
        </p:txBody>
      </p:sp>
      <p:sp>
        <p:nvSpPr>
          <p:cNvPr id="3" name="Содержимое 2"/>
          <p:cNvSpPr>
            <a:spLocks noGrp="1"/>
          </p:cNvSpPr>
          <p:nvPr>
            <p:ph idx="1"/>
          </p:nvPr>
        </p:nvSpPr>
        <p:spPr/>
        <p:txBody>
          <a:bodyPr/>
          <a:lstStyle/>
          <a:p>
            <a:r>
              <a:rPr lang="ru-RU" dirty="0" smtClean="0"/>
              <a:t>(данная работа может быть выполнена устно через заслушивание мнений учеников, а может быть проведена в письменной форме – сочинение (как в классе, так и дома).</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Примерный вариант ответа</a:t>
            </a: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В стихотворении Н.А.Заболоцкого «Голос в телефоне» мы видим лирического героя, человека, у которого есть черный телефонный аппарат – старый, с тяжелой графитовой трубкой и жестким проводом. В начале стихотворения герой с восторгом вспоминает, как раньше был рад телефонному звонку друга,  чей голос радостно звучал в трубке. Но потом настало сложное время: голос друга стал звучать реже, печальнее, покаянно и вскоре исчез совсем. Это исчезновение воспринимается лирическим героем трагично, будто весь мир превратился в бескрайнее одинокое вьюжное поле, где среди полного безмолвия отчаянно кричит душа героя. </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5897810"/>
          </a:xfrm>
        </p:spPr>
        <p:txBody>
          <a:bodyPr/>
          <a:lstStyle/>
          <a:p>
            <a:r>
              <a:rPr lang="ru-RU" b="1" dirty="0" smtClean="0"/>
              <a:t>       </a:t>
            </a:r>
            <a:r>
              <a:rPr lang="ru-RU" sz="7200" b="1" dirty="0" smtClean="0"/>
              <a:t>Ход </a:t>
            </a:r>
            <a:r>
              <a:rPr lang="ru-RU" sz="7200" b="1" dirty="0" smtClean="0"/>
              <a:t>занятия:</a:t>
            </a:r>
            <a:r>
              <a:rPr lang="ru-RU" sz="7200" dirty="0" smtClean="0"/>
              <a:t/>
            </a:r>
            <a:br>
              <a:rPr lang="ru-RU" sz="7200" dirty="0" smtClean="0"/>
            </a:br>
            <a:endParaRPr lang="ru-RU" sz="7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Вводная часть. Консультация.</a:t>
            </a:r>
            <a:r>
              <a:rPr lang="ru-RU" dirty="0" smtClean="0"/>
              <a:t/>
            </a:r>
            <a:br>
              <a:rPr lang="ru-RU" dirty="0" smtClean="0"/>
            </a:br>
            <a:endParaRPr lang="ru-RU" dirty="0"/>
          </a:p>
        </p:txBody>
      </p:sp>
      <p:sp>
        <p:nvSpPr>
          <p:cNvPr id="3" name="Содержимое 2"/>
          <p:cNvSpPr>
            <a:spLocks noGrp="1"/>
          </p:cNvSpPr>
          <p:nvPr>
            <p:ph idx="1"/>
          </p:nvPr>
        </p:nvSpPr>
        <p:spPr/>
        <p:txBody>
          <a:bodyPr/>
          <a:lstStyle/>
          <a:p>
            <a:r>
              <a:rPr lang="ru-RU" b="1" dirty="0" smtClean="0"/>
              <a:t>Учитель:</a:t>
            </a:r>
            <a:r>
              <a:rPr lang="ru-RU" dirty="0" smtClean="0"/>
              <a:t> Сегодня на уроке мы будем комплексно анализировать поэтический текст Н.Заболоцкого «Голос в телефоне». Давайте вспомним, на что нужно обращать внимание, анализируя текст?</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Вводная часть.</a:t>
            </a:r>
            <a:br>
              <a:rPr lang="ru-RU" dirty="0" smtClean="0"/>
            </a:br>
            <a:r>
              <a:rPr lang="ru-RU" dirty="0" smtClean="0"/>
              <a:t>Консультация</a:t>
            </a:r>
            <a:endParaRPr lang="ru-RU" dirty="0"/>
          </a:p>
        </p:txBody>
      </p:sp>
      <p:sp>
        <p:nvSpPr>
          <p:cNvPr id="3" name="Содержимое 2"/>
          <p:cNvSpPr>
            <a:spLocks noGrp="1"/>
          </p:cNvSpPr>
          <p:nvPr>
            <p:ph idx="1"/>
          </p:nvPr>
        </p:nvSpPr>
        <p:spPr/>
        <p:txBody>
          <a:bodyPr/>
          <a:lstStyle/>
          <a:p>
            <a:r>
              <a:rPr lang="ru-RU" b="1" dirty="0" smtClean="0"/>
              <a:t>Ученики:</a:t>
            </a:r>
            <a:r>
              <a:rPr lang="ru-RU" dirty="0" smtClean="0"/>
              <a:t> Определяем тему и </a:t>
            </a:r>
            <a:r>
              <a:rPr lang="ru-RU" dirty="0" err="1" smtClean="0"/>
              <a:t>микротемы</a:t>
            </a:r>
            <a:r>
              <a:rPr lang="ru-RU" dirty="0" smtClean="0"/>
              <a:t> текста, обращаем внимание на грамматические основы предложений, находим ключевые слова, образные средства, выстраиваем художественную картину, описываемую автором, формулируем смысл текста.</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Вводная часть. Консультация</a:t>
            </a:r>
            <a:endParaRPr lang="ru-RU" dirty="0"/>
          </a:p>
        </p:txBody>
      </p:sp>
      <p:sp>
        <p:nvSpPr>
          <p:cNvPr id="3" name="Содержимое 2"/>
          <p:cNvSpPr>
            <a:spLocks noGrp="1"/>
          </p:cNvSpPr>
          <p:nvPr>
            <p:ph idx="1"/>
          </p:nvPr>
        </p:nvSpPr>
        <p:spPr/>
        <p:txBody>
          <a:bodyPr/>
          <a:lstStyle/>
          <a:p>
            <a:r>
              <a:rPr lang="ru-RU" b="1" dirty="0" smtClean="0"/>
              <a:t>Учитель:</a:t>
            </a:r>
            <a:r>
              <a:rPr lang="ru-RU" dirty="0" smtClean="0"/>
              <a:t> Еще нужно помнить, что определенную роль в понимании текста могут играть отдельные части речи, их морфологические признаки. </a:t>
            </a:r>
            <a:endParaRPr lang="ru-RU" dirty="0" smtClean="0"/>
          </a:p>
          <a:p>
            <a:pPr>
              <a:buNone/>
            </a:pPr>
            <a:endParaRPr lang="ru-RU" dirty="0" smtClean="0"/>
          </a:p>
          <a:p>
            <a:r>
              <a:rPr lang="ru-RU" b="1" dirty="0" smtClean="0"/>
              <a:t>Учитель:</a:t>
            </a:r>
            <a:r>
              <a:rPr lang="ru-RU" dirty="0" smtClean="0"/>
              <a:t> Какова конечная цель комплексного анализа текста?</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Вводная часть. Консультация</a:t>
            </a:r>
            <a:endParaRPr lang="ru-RU" dirty="0"/>
          </a:p>
        </p:txBody>
      </p:sp>
      <p:sp>
        <p:nvSpPr>
          <p:cNvPr id="3" name="Содержимое 2"/>
          <p:cNvSpPr>
            <a:spLocks noGrp="1"/>
          </p:cNvSpPr>
          <p:nvPr>
            <p:ph idx="1"/>
          </p:nvPr>
        </p:nvSpPr>
        <p:spPr/>
        <p:txBody>
          <a:bodyPr/>
          <a:lstStyle/>
          <a:p>
            <a:r>
              <a:rPr lang="ru-RU" b="1" dirty="0" smtClean="0"/>
              <a:t>Ученики:</a:t>
            </a:r>
            <a:r>
              <a:rPr lang="ru-RU" dirty="0" smtClean="0"/>
              <a:t> Попытаться разгадать загадку, тайну, которая заключена в каждом истинном произведении искусства слова.</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Вводная часть. Консультация</a:t>
            </a:r>
            <a:endParaRPr lang="ru-RU" dirty="0"/>
          </a:p>
        </p:txBody>
      </p:sp>
      <p:sp>
        <p:nvSpPr>
          <p:cNvPr id="3" name="Содержимое 2"/>
          <p:cNvSpPr>
            <a:spLocks noGrp="1"/>
          </p:cNvSpPr>
          <p:nvPr>
            <p:ph idx="1"/>
          </p:nvPr>
        </p:nvSpPr>
        <p:spPr/>
        <p:txBody>
          <a:bodyPr>
            <a:normAutofit fontScale="92500"/>
          </a:bodyPr>
          <a:lstStyle/>
          <a:p>
            <a:r>
              <a:rPr lang="ru-RU" b="1" dirty="0" smtClean="0"/>
              <a:t>Учитель:</a:t>
            </a:r>
            <a:r>
              <a:rPr lang="ru-RU" dirty="0" smtClean="0"/>
              <a:t> Теперь мы разделимся на 3 аналитические группы. Каждая группа будет работать по своему направлению. Например: 1 группа ( задания 1 -3), 2 группа (задания 4,5), 3 группа (задания 6-8). Задания 9, 10 выполняем коллективно. Познакомьтесь с заданиями. Что не понятно? Приступаем к работе.</a:t>
            </a:r>
          </a:p>
          <a:p>
            <a:r>
              <a:rPr lang="ru-RU" b="1" dirty="0" smtClean="0"/>
              <a:t>Учитель:</a:t>
            </a:r>
            <a:r>
              <a:rPr lang="ru-RU" dirty="0" smtClean="0"/>
              <a:t> (Выразительно читает текст стихотворения «Голос в телефоне).</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b="1" dirty="0" smtClean="0"/>
              <a:t>Обсуждение выполненных заданий. Предполагаемые ответы учеников.</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lnSpcReduction="10000"/>
          </a:bodyPr>
          <a:lstStyle/>
          <a:p>
            <a:r>
              <a:rPr lang="ru-RU" b="1" dirty="0" smtClean="0"/>
              <a:t>Задание 1. </a:t>
            </a:r>
            <a:r>
              <a:rPr lang="ru-RU" dirty="0" smtClean="0"/>
              <a:t>Определите тему стихотворения. Обратите внимание на заголовок и первые строчки.</a:t>
            </a:r>
          </a:p>
          <a:p>
            <a:r>
              <a:rPr lang="ru-RU" b="1" dirty="0" smtClean="0"/>
              <a:t>Ответ: </a:t>
            </a:r>
            <a:r>
              <a:rPr lang="ru-RU" dirty="0" smtClean="0"/>
              <a:t>Общая тема стихотворения – описание внутреннего мира лирического героя, тема одиночества, изменчивости, раскрытая через ситуацию телефонного разговора. (Ощущения лирического героя от голоса телефонного собеседника в разных ситуациях и их влияние на внутренний мир героя).</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31</TotalTime>
  <Words>1544</Words>
  <Application>Microsoft Office PowerPoint</Application>
  <PresentationFormat>Экран (4:3)</PresentationFormat>
  <Paragraphs>74</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Яркая</vt:lpstr>
      <vt:lpstr>«Комплексный анализ текста. Роль частей речи в создании авторского текста»</vt:lpstr>
      <vt:lpstr>Дидактический материал: </vt:lpstr>
      <vt:lpstr>       Ход занятия: </vt:lpstr>
      <vt:lpstr>Вводная часть. Консультация. </vt:lpstr>
      <vt:lpstr>Вводная часть. Консультация</vt:lpstr>
      <vt:lpstr>Вводная часть. Консультация</vt:lpstr>
      <vt:lpstr>Вводная часть. Консультация</vt:lpstr>
      <vt:lpstr>Вводная часть. Консультация</vt:lpstr>
      <vt:lpstr>Обсуждение выполненных заданий. Предполагаемые ответы учеников. </vt:lpstr>
      <vt:lpstr>Обсуждение выполненных заданий. Предполагаемые ответы учеников. </vt:lpstr>
      <vt:lpstr>Обсуждение выполненных заданий. Предполагаемые ответы учеников. </vt:lpstr>
      <vt:lpstr>Обсуждение выполненных заданий. Предполагаемые ответы учеников. </vt:lpstr>
      <vt:lpstr>Обсуждение выполненных заданий. Предполагаемые ответы учеников. </vt:lpstr>
      <vt:lpstr>Обсуждение выполненных заданий. Предполагаемые ответы учеников. </vt:lpstr>
      <vt:lpstr>Обсуждение выполненных заданий. Предполагаемые ответы учеников. </vt:lpstr>
      <vt:lpstr>Обсуждение выполненных заданий. Предполагаемые ответы учеников. </vt:lpstr>
      <vt:lpstr>Обсуждение выполненных заданий. Предполагаемые ответы учеников. </vt:lpstr>
      <vt:lpstr>Обсуждение выполненных заданий. Предполагаемые ответы учеников. </vt:lpstr>
      <vt:lpstr>Обсуждение выполненных заданий. Предполагаемые ответы учеников. </vt:lpstr>
      <vt:lpstr>Обсуждение выполненных заданий. Предполагаемые ответы учеников. </vt:lpstr>
      <vt:lpstr>Подведение итогов работы в группах: </vt:lpstr>
      <vt:lpstr>Примерный вариант ответа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«Комплексный анализ текста. Роль частей речи в создании авторского текста»</dc:title>
  <dc:creator>СЕВ</dc:creator>
  <cp:lastModifiedBy>Елена</cp:lastModifiedBy>
  <cp:revision>25</cp:revision>
  <dcterms:created xsi:type="dcterms:W3CDTF">2011-04-21T12:57:01Z</dcterms:created>
  <dcterms:modified xsi:type="dcterms:W3CDTF">2011-04-21T13:33:17Z</dcterms:modified>
</cp:coreProperties>
</file>