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slovari.yandex.ru/" TargetMode="External"/><Relationship Id="rId2" Type="http://schemas.openxmlformats.org/officeDocument/2006/relationships/hyperlink" Target="http://vasmer.slovaronlin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ernykh-etym.narod.r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Заимствованная лексика в русском языке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«Узкие» группы заимствований</a:t>
            </a:r>
            <a:endParaRPr lang="ru-R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Термины: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Например, к греческому языку восходят термины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космос, автомат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к латинскому -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агрегат, негатив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Термины иноязычного происхождения в большинстве своем не имеют русских синонимов, что делает их незаменимыми в научном стиле (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жаргон, диалект, фонема, морфема, метрика, рифма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Иноязычные термины,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которых есть русские или старославянские синонимы: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импорт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ввоз,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эволюция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развитие,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агрессивный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захватнический.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«Узкие» группы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салонно-дворянский жаргон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rgbClr val="FFFF00"/>
                </a:solidFill>
              </a:rPr>
              <a:t>амурный</a:t>
            </a:r>
            <a:r>
              <a:rPr lang="ru-RU" dirty="0" smtClean="0">
                <a:solidFill>
                  <a:schemeClr val="bg1"/>
                </a:solidFill>
              </a:rPr>
              <a:t> - любовный, </a:t>
            </a:r>
            <a:r>
              <a:rPr lang="ru-RU" dirty="0" smtClean="0">
                <a:solidFill>
                  <a:srgbClr val="FFFF00"/>
                </a:solidFill>
              </a:rPr>
              <a:t>бонвиван</a:t>
            </a:r>
            <a:r>
              <a:rPr lang="ru-RU" dirty="0" smtClean="0">
                <a:solidFill>
                  <a:schemeClr val="bg1"/>
                </a:solidFill>
              </a:rPr>
              <a:t> - легкомысленный человек, </a:t>
            </a:r>
            <a:r>
              <a:rPr lang="ru-RU" dirty="0" smtClean="0">
                <a:solidFill>
                  <a:srgbClr val="FFFF00"/>
                </a:solidFill>
              </a:rPr>
              <a:t>рандеву</a:t>
            </a:r>
            <a:r>
              <a:rPr lang="ru-RU" dirty="0" smtClean="0">
                <a:solidFill>
                  <a:schemeClr val="bg1"/>
                </a:solidFill>
              </a:rPr>
              <a:t> - свидание, </a:t>
            </a:r>
            <a:r>
              <a:rPr lang="ru-RU" dirty="0" smtClean="0">
                <a:solidFill>
                  <a:srgbClr val="FFFF00"/>
                </a:solidFill>
              </a:rPr>
              <a:t>сантименты</a:t>
            </a:r>
            <a:r>
              <a:rPr lang="ru-RU" dirty="0" smtClean="0">
                <a:solidFill>
                  <a:schemeClr val="bg1"/>
                </a:solidFill>
              </a:rPr>
              <a:t> - чувствительность). Слова этой группы значительно </a:t>
            </a:r>
            <a:r>
              <a:rPr lang="ru-RU" dirty="0" err="1" smtClean="0">
                <a:solidFill>
                  <a:schemeClr val="bg1"/>
                </a:solidFill>
              </a:rPr>
              <a:t>архаизовались</a:t>
            </a:r>
            <a:r>
              <a:rPr lang="ru-RU" dirty="0" smtClean="0">
                <a:solidFill>
                  <a:schemeClr val="bg1"/>
                </a:solidFill>
              </a:rPr>
              <a:t>, они всегда имеют русские синонимы, которые чаще всего и употребляются в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«Узкие» группы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Экзотизмы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заимствованные слова, которые характеризуют специфические национальные особенности жизни разных народов и употребляются при описании нерусской действительности.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Отличительной особенностью экзотизмов является то, что они не имеют русских синонимов, поэтому обращение к ним при описании жизни иных народов продиктовано необходимостью.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Экзотизмы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Так, при изображении жизни и быта народов </a:t>
            </a:r>
            <a:r>
              <a:rPr lang="ru-RU" u="sng" dirty="0" smtClean="0">
                <a:solidFill>
                  <a:schemeClr val="bg1"/>
                </a:solidFill>
              </a:rPr>
              <a:t>Кавказа</a:t>
            </a:r>
            <a:r>
              <a:rPr lang="ru-RU" dirty="0" smtClean="0">
                <a:solidFill>
                  <a:schemeClr val="bg1"/>
                </a:solidFill>
              </a:rPr>
              <a:t> используются слова </a:t>
            </a:r>
            <a:r>
              <a:rPr lang="ru-RU" dirty="0" smtClean="0">
                <a:solidFill>
                  <a:srgbClr val="FFFF00"/>
                </a:solidFill>
              </a:rPr>
              <a:t>аул, сакля, джигит, арба</a:t>
            </a:r>
            <a:r>
              <a:rPr lang="ru-RU" dirty="0" smtClean="0">
                <a:solidFill>
                  <a:schemeClr val="bg1"/>
                </a:solidFill>
              </a:rPr>
              <a:t>; при описании событий в </a:t>
            </a:r>
            <a:r>
              <a:rPr lang="ru-RU" u="sng" dirty="0" smtClean="0">
                <a:solidFill>
                  <a:schemeClr val="bg1"/>
                </a:solidFill>
              </a:rPr>
              <a:t>Афганистане</a:t>
            </a:r>
            <a:r>
              <a:rPr lang="ru-RU" dirty="0" smtClean="0">
                <a:solidFill>
                  <a:schemeClr val="bg1"/>
                </a:solidFill>
              </a:rPr>
              <a:t> экзотизмы </a:t>
            </a:r>
            <a:r>
              <a:rPr lang="ru-RU" dirty="0" err="1" smtClean="0">
                <a:solidFill>
                  <a:srgbClr val="FFFF00"/>
                </a:solidFill>
              </a:rPr>
              <a:t>душманы</a:t>
            </a:r>
            <a:r>
              <a:rPr lang="ru-RU" dirty="0" smtClean="0">
                <a:solidFill>
                  <a:srgbClr val="FFFF00"/>
                </a:solidFill>
              </a:rPr>
              <a:t>, талибы, движение «Талибан» </a:t>
            </a:r>
            <a:r>
              <a:rPr lang="ru-RU" dirty="0" smtClean="0">
                <a:solidFill>
                  <a:schemeClr val="bg1"/>
                </a:solidFill>
              </a:rPr>
              <a:t>и под.; </a:t>
            </a:r>
            <a:r>
              <a:rPr lang="ru-RU" u="sng" dirty="0" smtClean="0">
                <a:solidFill>
                  <a:schemeClr val="bg1"/>
                </a:solidFill>
              </a:rPr>
              <a:t>итальянский колорит </a:t>
            </a:r>
            <a:r>
              <a:rPr lang="ru-RU" dirty="0" smtClean="0">
                <a:solidFill>
                  <a:schemeClr val="bg1"/>
                </a:solidFill>
              </a:rPr>
              <a:t>придают речи слова </a:t>
            </a:r>
            <a:r>
              <a:rPr lang="ru-RU" dirty="0" smtClean="0">
                <a:solidFill>
                  <a:srgbClr val="FFFF00"/>
                </a:solidFill>
              </a:rPr>
              <a:t>гондола, тарантелла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u="sng" dirty="0" smtClean="0">
                <a:solidFill>
                  <a:schemeClr val="bg1"/>
                </a:solidFill>
              </a:rPr>
              <a:t>испанский</a:t>
            </a:r>
            <a:r>
              <a:rPr lang="ru-RU" dirty="0" smtClean="0">
                <a:solidFill>
                  <a:schemeClr val="bg1"/>
                </a:solidFill>
              </a:rPr>
              <a:t> - </a:t>
            </a:r>
            <a:r>
              <a:rPr lang="ru-RU" dirty="0" smtClean="0">
                <a:solidFill>
                  <a:srgbClr val="FFFF00"/>
                </a:solidFill>
              </a:rPr>
              <a:t>мантилья, кастаньеты, идальго.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«Узкие» группы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Иноязычные вкрапления в русскую лексику (</a:t>
            </a:r>
            <a:r>
              <a:rPr lang="ru-RU" dirty="0" err="1" smtClean="0">
                <a:solidFill>
                  <a:srgbClr val="FFFF00"/>
                </a:solidFill>
              </a:rPr>
              <a:t>о'кей</a:t>
            </a:r>
            <a:r>
              <a:rPr lang="ru-RU" dirty="0" smtClean="0">
                <a:solidFill>
                  <a:srgbClr val="FFFF00"/>
                </a:solidFill>
              </a:rPr>
              <a:t>, мерси</a:t>
            </a:r>
            <a:r>
              <a:rPr lang="ru-RU" dirty="0" smtClean="0">
                <a:solidFill>
                  <a:schemeClr val="bg1"/>
                </a:solidFill>
              </a:rPr>
              <a:t>), которые часто сохраняют нерусское написание: </a:t>
            </a:r>
            <a:r>
              <a:rPr lang="ru-RU" dirty="0" err="1" smtClean="0">
                <a:solidFill>
                  <a:srgbClr val="FFFF00"/>
                </a:solidFill>
              </a:rPr>
              <a:t>happy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end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(англ.) - счастливый конец, </a:t>
            </a:r>
            <a:r>
              <a:rPr lang="ru-RU" dirty="0" err="1" smtClean="0">
                <a:solidFill>
                  <a:srgbClr val="FFFF00"/>
                </a:solidFill>
              </a:rPr>
              <a:t>pater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familias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(лат.) - отец семейства, </a:t>
            </a:r>
            <a:r>
              <a:rPr lang="ru-RU" dirty="0" err="1" smtClean="0">
                <a:solidFill>
                  <a:srgbClr val="FFFF00"/>
                </a:solidFill>
              </a:rPr>
              <a:t>dum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spiro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spero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(лат.) - пока дышу, надеюсь.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«Узкие» группы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Варваризмы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слова из чужого языка или оборот речи, построенный по образцу чужого языка, нарушающие чистоту речи.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Варваризмы вводятся в русский текст для передачи соответствующих понятий и создания «местного колорита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Варваризмы только условно можно отнести к заимствованной лексике, имеющей ограниченную сферу употребления, на самом же деле они остаются за пределами русского словаря.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Варваризмы: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Маяковского: «На север с юга идут –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авеню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 запад с востока –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стриты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Хочешь под землю – бери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собвей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 небо – бери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левейтер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Насыщенная варваризмами речь называется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макаронической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чаще всего она принимает стихотворную форму (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макаронические стихи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Такими стихами написана комическая поэма И. П. Мятлева «Сенсации и замечания г-жи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Курдюковой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…»: «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Адью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адью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я удаляюсь/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Люан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де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 буду жить/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Мэ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сепандан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постараюсь/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Эн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сувенир де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ву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хранить».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Пласты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англицизмы, арабизмы, </a:t>
            </a:r>
            <a:r>
              <a:rPr lang="ru-RU" dirty="0" smtClean="0">
                <a:solidFill>
                  <a:schemeClr val="bg1"/>
                </a:solidFill>
              </a:rPr>
              <a:t>германизмы, </a:t>
            </a:r>
            <a:r>
              <a:rPr lang="ru-RU" dirty="0" err="1" smtClean="0">
                <a:solidFill>
                  <a:schemeClr val="bg1"/>
                </a:solidFill>
              </a:rPr>
              <a:t>богемизмы</a:t>
            </a:r>
            <a:r>
              <a:rPr lang="ru-RU" dirty="0" smtClean="0">
                <a:solidFill>
                  <a:schemeClr val="bg1"/>
                </a:solidFill>
              </a:rPr>
              <a:t> (из чешского), галлицизмы (из франц.), славянизмы, тюркизмы……..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Восточногерманский пласт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блюдо, буква, верблюд, гораздо, изба, князь, котёл, купить, </a:t>
            </a:r>
            <a:r>
              <a:rPr lang="ru-RU" dirty="0" err="1" smtClean="0">
                <a:solidFill>
                  <a:srgbClr val="FFFF00"/>
                </a:solidFill>
              </a:rPr>
              <a:t>осёл</a:t>
            </a:r>
            <a:r>
              <a:rPr lang="ru-RU" dirty="0" smtClean="0">
                <a:solidFill>
                  <a:srgbClr val="FFFF00"/>
                </a:solidFill>
              </a:rPr>
              <a:t>, плуг, стекло, хлеб, хлев, церковь, шлем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 err="1" smtClean="0">
                <a:solidFill>
                  <a:schemeClr val="bg1"/>
                </a:solidFill>
              </a:rPr>
              <a:t>др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Грецизмы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грамота, дьяк, игумен, катавасия, кровать, кукла, огурец, парус, поп, свёкла, сорок, тетрадь, фонарь </a:t>
            </a:r>
            <a:r>
              <a:rPr lang="ru-RU" dirty="0" smtClean="0">
                <a:solidFill>
                  <a:schemeClr val="bg1"/>
                </a:solidFill>
              </a:rPr>
              <a:t>и др.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Причины заимствований: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исторические контакты народов;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необходимость номинации новых предметов и понятий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т.к. в родном языке отсутствует эквивалентное слово для нового предмета;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тенденция к использованию одного заимствованного слова вместо описательного оборота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например: короткая пресс-конференция для журналистов -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брифинг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снайпер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вместо меткий стрелок,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турне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вместо путешествие по круговому маршруту,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спринт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вместо бег на короткие дистанции и т.д.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тенденция пополнять экспрессивные средства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ведущая к появлению иноязычных стилистических синонимов: обслуживание -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сервис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ограничение –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лимит.</a:t>
            </a: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Тюркизмы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алый, башка, башмак, деньга, изюм, кабак, казна, капкан, караул, колчан, очаг, сундук, тюрьма, штаны, ямщик, ярлык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 err="1" smtClean="0">
                <a:solidFill>
                  <a:schemeClr val="bg1"/>
                </a:solidFill>
              </a:rPr>
              <a:t>др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 XVI—XVII 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Основной </a:t>
            </a:r>
            <a:r>
              <a:rPr lang="ru-RU" dirty="0" smtClean="0">
                <a:solidFill>
                  <a:schemeClr val="bg1"/>
                </a:solidFill>
              </a:rPr>
              <a:t>источник заимствований — </a:t>
            </a:r>
            <a:r>
              <a:rPr lang="ru-RU" u="sng" dirty="0" smtClean="0">
                <a:solidFill>
                  <a:schemeClr val="bg1"/>
                </a:solidFill>
              </a:rPr>
              <a:t>польский</a:t>
            </a:r>
            <a:r>
              <a:rPr lang="ru-RU" dirty="0" smtClean="0">
                <a:solidFill>
                  <a:schemeClr val="bg1"/>
                </a:solidFill>
              </a:rPr>
              <a:t>, через который в русский проникает как большое число </a:t>
            </a:r>
            <a:r>
              <a:rPr lang="ru-RU" u="sng" dirty="0" smtClean="0">
                <a:solidFill>
                  <a:schemeClr val="bg1"/>
                </a:solidFill>
              </a:rPr>
              <a:t>латинских, романских и германских </a:t>
            </a:r>
            <a:r>
              <a:rPr lang="ru-RU" dirty="0" smtClean="0">
                <a:solidFill>
                  <a:schemeClr val="bg1"/>
                </a:solidFill>
              </a:rPr>
              <a:t>слов (</a:t>
            </a:r>
            <a:r>
              <a:rPr lang="ru-RU" dirty="0" smtClean="0">
                <a:solidFill>
                  <a:srgbClr val="FFFF00"/>
                </a:solidFill>
              </a:rPr>
              <a:t>Африка, гонор, кухня, музыка, муштровать, панцирь, Париж, почта, приватный, пудра, рисовать, рынок, рыцарь, танец, тарелка, цель, цифра, шпага, штука, штурм, штык, шулер </a:t>
            </a:r>
            <a:r>
              <a:rPr lang="ru-RU" dirty="0" smtClean="0">
                <a:solidFill>
                  <a:schemeClr val="bg1"/>
                </a:solidFill>
              </a:rPr>
              <a:t>и др.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 XVI—XVII 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собственно </a:t>
            </a:r>
            <a:r>
              <a:rPr lang="ru-RU" u="sng" dirty="0" smtClean="0">
                <a:solidFill>
                  <a:schemeClr val="bg1"/>
                </a:solidFill>
              </a:rPr>
              <a:t>польские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rgbClr val="FFFF00"/>
                </a:solidFill>
              </a:rPr>
              <a:t>вензель, дозволить, доскональный, забияка, клянчить, наглый, повидло, подначить, поединок, поручик, предместье, хлопец, шарить, шкодливый </a:t>
            </a:r>
            <a:r>
              <a:rPr lang="ru-RU" dirty="0" smtClean="0">
                <a:solidFill>
                  <a:schemeClr val="bg1"/>
                </a:solidFill>
              </a:rPr>
              <a:t>и др.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 XVIII </a:t>
            </a:r>
            <a:r>
              <a:rPr lang="ru-RU" b="1" dirty="0" smtClean="0">
                <a:solidFill>
                  <a:schemeClr val="bg1"/>
                </a:solidFill>
              </a:rPr>
              <a:t>в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заимствования поступают в основном из </a:t>
            </a:r>
            <a:r>
              <a:rPr lang="ru-RU" u="sng" dirty="0" smtClean="0">
                <a:solidFill>
                  <a:schemeClr val="bg1"/>
                </a:solidFill>
              </a:rPr>
              <a:t>нидерландского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smtClean="0">
                <a:solidFill>
                  <a:srgbClr val="FFFF00"/>
                </a:solidFill>
              </a:rPr>
              <a:t>апельсин, боцман, зонтик, каюта, койка, кофе, матрос, парик, руль, флейта</a:t>
            </a:r>
            <a:r>
              <a:rPr lang="ru-RU" dirty="0" smtClean="0">
                <a:solidFill>
                  <a:schemeClr val="bg1"/>
                </a:solidFill>
              </a:rPr>
              <a:t>), </a:t>
            </a:r>
            <a:r>
              <a:rPr lang="ru-RU" u="sng" dirty="0" smtClean="0">
                <a:solidFill>
                  <a:schemeClr val="bg1"/>
                </a:solidFill>
              </a:rPr>
              <a:t>немецкого и французского</a:t>
            </a: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rgbClr val="FFFF00"/>
                </a:solidFill>
              </a:rPr>
              <a:t>пляж, макияж, душ, тротуар, кошмар</a:t>
            </a:r>
            <a:r>
              <a:rPr lang="ru-RU" dirty="0" smtClean="0">
                <a:solidFill>
                  <a:schemeClr val="bg1"/>
                </a:solidFill>
              </a:rPr>
              <a:t>) языков. В настоящее время самым мощным источником заимствований является </a:t>
            </a:r>
            <a:r>
              <a:rPr lang="ru-RU" u="sng" dirty="0" smtClean="0">
                <a:solidFill>
                  <a:schemeClr val="bg1"/>
                </a:solidFill>
              </a:rPr>
              <a:t>английский.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Тюркизмы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Слова из </a:t>
            </a:r>
            <a:r>
              <a:rPr lang="ru-RU" u="sng" dirty="0" smtClean="0">
                <a:solidFill>
                  <a:schemeClr val="bg1"/>
                </a:solidFill>
              </a:rPr>
              <a:t>тюркских</a:t>
            </a:r>
            <a:r>
              <a:rPr lang="ru-RU" dirty="0" smtClean="0">
                <a:solidFill>
                  <a:schemeClr val="bg1"/>
                </a:solidFill>
              </a:rPr>
              <a:t> языков проникали в русский язык с тех пор, как Киевская Русь соседствовала с такими тюркскими племенами, как булгары, половцы, берендеи, печенеги и другие. Примерно к VIII—XII векам относятся такие древнерусские заимствования из тюркских языков, как </a:t>
            </a:r>
            <a:r>
              <a:rPr lang="ru-RU" dirty="0" smtClean="0">
                <a:solidFill>
                  <a:srgbClr val="FFFF00"/>
                </a:solidFill>
              </a:rPr>
              <a:t>боярин, шатёр, богатырь, жемчуг, кумыс, ватага, телега, орда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Церковнославянизмы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Церковнославянский язык на протяжении примерно десяти столетий представлял собой основу религиозного и культурного общения православных славян, но был весьма далёк от повседневности. Сам по себе церковнославянский язык был близок, но не совпадал ни лексически, ни грамматически с национальными славянскими языками. Однако влияние его на русский язык было велико, а по мере того как христианство становилось повседневным явлением, неотъемлемой частью русской действительности, громадный пласт церковнославянизмов утрачивал свою понятийную чужеродность (названия месяцев —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январь, февраль и т. д., ересь, идол, священник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другие).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Грецизмы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Заметный след оставили </a:t>
            </a:r>
            <a:r>
              <a:rPr lang="ru-RU" u="sng" dirty="0" smtClean="0">
                <a:solidFill>
                  <a:schemeClr val="bg1"/>
                </a:solidFill>
              </a:rPr>
              <a:t>грецизмы</a:t>
            </a:r>
            <a:r>
              <a:rPr lang="ru-RU" dirty="0" smtClean="0">
                <a:solidFill>
                  <a:schemeClr val="bg1"/>
                </a:solidFill>
              </a:rPr>
              <a:t>, пришедшие в древнерусский язык в основном через посредство старославянского в связи с процессом завершения христианизации славянских государств. Активную роль в этом процессе принимала Византия. Начинается формирование </a:t>
            </a:r>
            <a:r>
              <a:rPr lang="ru-RU" u="sng" dirty="0" smtClean="0">
                <a:solidFill>
                  <a:schemeClr val="bg1"/>
                </a:solidFill>
              </a:rPr>
              <a:t>древнерусского (восточнославянского)</a:t>
            </a:r>
            <a:r>
              <a:rPr lang="ru-RU" dirty="0" smtClean="0">
                <a:solidFill>
                  <a:schemeClr val="bg1"/>
                </a:solidFill>
              </a:rPr>
              <a:t> языка.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Грецизмы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К грецизмам периода X-XVII веков </a:t>
            </a:r>
            <a:r>
              <a:rPr lang="ru-RU" dirty="0" smtClean="0">
                <a:solidFill>
                  <a:schemeClr val="bg1"/>
                </a:solidFill>
              </a:rPr>
              <a:t>относятся слова из области </a:t>
            </a:r>
            <a:r>
              <a:rPr lang="ru-RU" u="sng" dirty="0" smtClean="0">
                <a:solidFill>
                  <a:schemeClr val="bg1"/>
                </a:solidFill>
              </a:rPr>
              <a:t>религии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анафема, ангел, епископ, демон, икона, монах, монастырь, лампада, пономарь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u="sng" dirty="0" smtClean="0">
                <a:solidFill>
                  <a:schemeClr val="bg1"/>
                </a:solidFill>
              </a:rPr>
              <a:t>научные термины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математика, философия, история, грамматика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u="sng" dirty="0" smtClean="0">
                <a:solidFill>
                  <a:schemeClr val="bg1"/>
                </a:solidFill>
              </a:rPr>
              <a:t>бытовые термины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известь, сахар, скамья, тетрадь, фонарь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u="sng" dirty="0" smtClean="0">
                <a:solidFill>
                  <a:schemeClr val="bg1"/>
                </a:solidFill>
              </a:rPr>
              <a:t>наименования растений и животных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буйвол, фасоль, свекла </a:t>
            </a:r>
            <a:r>
              <a:rPr lang="ru-RU" dirty="0" smtClean="0">
                <a:solidFill>
                  <a:schemeClr val="bg1"/>
                </a:solidFill>
              </a:rPr>
              <a:t>и другие.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Грецизмы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Более поздние заимствования относятся главным образом к области </a:t>
            </a:r>
            <a:r>
              <a:rPr lang="ru-RU" u="sng" dirty="0" smtClean="0">
                <a:solidFill>
                  <a:schemeClr val="bg1"/>
                </a:solidFill>
              </a:rPr>
              <a:t>искусства и науки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хорей, комедия, мантия, стих, логика, аналогия </a:t>
            </a:r>
            <a:r>
              <a:rPr lang="ru-RU" dirty="0" smtClean="0">
                <a:solidFill>
                  <a:schemeClr val="bg1"/>
                </a:solidFill>
              </a:rPr>
              <a:t>и другие. Многие греческие слова, получившие статус интернациональных, попали в русский язык через западноевропейские языки.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Латинизмы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 XVII веку появились переводы с латинского языка на церковнославянский, в том числе </a:t>
            </a:r>
            <a:r>
              <a:rPr lang="ru-RU" dirty="0" err="1" smtClean="0">
                <a:solidFill>
                  <a:schemeClr val="bg1"/>
                </a:solidFill>
              </a:rPr>
              <a:t>Геннадиевская</a:t>
            </a:r>
            <a:r>
              <a:rPr lang="ru-RU" dirty="0" smtClean="0">
                <a:solidFill>
                  <a:schemeClr val="bg1"/>
                </a:solidFill>
              </a:rPr>
              <a:t> Библия. В русский язык с тех пор начинается проникновение </a:t>
            </a:r>
            <a:r>
              <a:rPr lang="ru-RU" u="sng" dirty="0" smtClean="0">
                <a:solidFill>
                  <a:schemeClr val="bg1"/>
                </a:solidFill>
              </a:rPr>
              <a:t>латинских</a:t>
            </a:r>
            <a:r>
              <a:rPr lang="ru-RU" dirty="0" smtClean="0">
                <a:solidFill>
                  <a:schemeClr val="bg1"/>
                </a:solidFill>
              </a:rPr>
              <a:t> слов. Многие из этих слов продолжают существовать в нашем языке и поныне (</a:t>
            </a:r>
            <a:r>
              <a:rPr lang="ru-RU" dirty="0" smtClean="0">
                <a:solidFill>
                  <a:srgbClr val="FFFF00"/>
                </a:solidFill>
              </a:rPr>
              <a:t>библия, доктор, медицина, лилия, роза </a:t>
            </a:r>
            <a:r>
              <a:rPr lang="ru-RU" dirty="0" smtClean="0">
                <a:solidFill>
                  <a:schemeClr val="bg1"/>
                </a:solidFill>
              </a:rPr>
              <a:t>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Заимствование есть развитие языка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причиной заимствования иноязычной лексики признается отсутствие соответствующего понятия в когнитивной базе языка-рецептора. Освоение иноязычной лексики обогащает словарный запас принимающего языка. Иноязычные слова в лексике современного русского литературного языка хотя и представляют довольно многочисленный пласт лексики, но, тем не менее,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превышают 10%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всего его словарного состава.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Заимствования петровской эпохи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Огромное влияние на язык того времени оказало проникновение целого ряда иностранных слов, преимущественно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военных и ремесленных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терминов, названия некоторых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бытовых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предметов, новых понятий в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науке и технике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морском деле, в администрации, в искусстве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т.д. С петровских времен существуют в русском языке такие заимствованные иностранные слова, как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алгебра, оптика, глобус, апоплексия, лак, компас, крейсер, порт, корпус, армия, дезертир, кавалерия, контора, акт, аренда, тариф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многие другие.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Голландские заимствования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Голландские</a:t>
            </a:r>
            <a:r>
              <a:rPr lang="ru-RU" dirty="0" smtClean="0">
                <a:solidFill>
                  <a:schemeClr val="bg1"/>
                </a:solidFill>
              </a:rPr>
              <a:t> слова появились в русском языке преимущественно в Петровские времена в связи с развитием </a:t>
            </a:r>
            <a:r>
              <a:rPr lang="ru-RU" u="sng" dirty="0" smtClean="0">
                <a:solidFill>
                  <a:schemeClr val="bg1"/>
                </a:solidFill>
              </a:rPr>
              <a:t>мореходства</a:t>
            </a:r>
            <a:r>
              <a:rPr lang="ru-RU" dirty="0" smtClean="0">
                <a:solidFill>
                  <a:schemeClr val="bg1"/>
                </a:solidFill>
              </a:rPr>
              <a:t>. К ним относятся </a:t>
            </a:r>
            <a:r>
              <a:rPr lang="ru-RU" dirty="0" smtClean="0">
                <a:solidFill>
                  <a:srgbClr val="FFFF00"/>
                </a:solidFill>
              </a:rPr>
              <a:t>балласт, буер, ватерпас, верфь, гавань, дрейф, лавировать, лоцман, матрос, рея, руль, флаг, флот, штурман </a:t>
            </a:r>
            <a:r>
              <a:rPr lang="ru-RU" dirty="0" smtClean="0">
                <a:solidFill>
                  <a:schemeClr val="bg1"/>
                </a:solidFill>
              </a:rPr>
              <a:t>и так далее.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Англицизмы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Из </a:t>
            </a:r>
            <a:r>
              <a:rPr lang="ru-RU" u="sng" dirty="0" smtClean="0">
                <a:solidFill>
                  <a:schemeClr val="bg1"/>
                </a:solidFill>
              </a:rPr>
              <a:t>английского</a:t>
            </a:r>
            <a:r>
              <a:rPr lang="ru-RU" dirty="0" smtClean="0">
                <a:solidFill>
                  <a:schemeClr val="bg1"/>
                </a:solidFill>
              </a:rPr>
              <a:t> языка в это же время были также заимствованы термины из области </a:t>
            </a:r>
            <a:r>
              <a:rPr lang="ru-RU" u="sng" dirty="0" smtClean="0">
                <a:solidFill>
                  <a:schemeClr val="bg1"/>
                </a:solidFill>
              </a:rPr>
              <a:t>морского дела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баржа, бот, бриг, вельбот, мичман, шхуна, катер </a:t>
            </a:r>
            <a:r>
              <a:rPr lang="ru-RU" dirty="0" smtClean="0">
                <a:solidFill>
                  <a:schemeClr val="bg1"/>
                </a:solidFill>
              </a:rPr>
              <a:t>и другие.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Галлицизмы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Заимствования этого времени -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наименования предметов быта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бюро, будуар, витраж, кушетка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одежды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ботинок, вуаль, гардероб, жилет, пальто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пищевых продуктов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бульон, винегрет, желе, мармелад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слова из области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искусства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актер, антрепренер, афиша, балет, жонглер, режиссер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термины из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военной области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батальон, гарнизон, пистолет, эскадра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общественно-политические термины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буржуа, деклассированный, деморализация, департамент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другие.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Итальянские заимствования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Итальянские</a:t>
            </a:r>
            <a:r>
              <a:rPr lang="ru-RU" dirty="0" smtClean="0">
                <a:solidFill>
                  <a:schemeClr val="bg1"/>
                </a:solidFill>
              </a:rPr>
              <a:t> заимствования связаны главным образом с областью </a:t>
            </a:r>
            <a:r>
              <a:rPr lang="ru-RU" u="sng" dirty="0" smtClean="0">
                <a:solidFill>
                  <a:schemeClr val="bg1"/>
                </a:solidFill>
              </a:rPr>
              <a:t>искусства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ария, аллегро, браво, виолончель, новелла, пианино, речитатив, тенор</a:t>
            </a:r>
            <a:r>
              <a:rPr lang="ru-RU" dirty="0" smtClean="0">
                <a:solidFill>
                  <a:schemeClr val="bg1"/>
                </a:solidFill>
              </a:rPr>
              <a:t>, а также с </a:t>
            </a:r>
            <a:r>
              <a:rPr lang="ru-RU" u="sng" dirty="0" smtClean="0">
                <a:solidFill>
                  <a:schemeClr val="bg1"/>
                </a:solidFill>
              </a:rPr>
              <a:t>бытовыми</a:t>
            </a:r>
            <a:r>
              <a:rPr lang="ru-RU" dirty="0" smtClean="0">
                <a:solidFill>
                  <a:schemeClr val="bg1"/>
                </a:solidFill>
              </a:rPr>
              <a:t> понятиями: </a:t>
            </a:r>
            <a:r>
              <a:rPr lang="ru-RU" dirty="0" smtClean="0">
                <a:solidFill>
                  <a:srgbClr val="FFFF00"/>
                </a:solidFill>
              </a:rPr>
              <a:t>валюта, вилла; вермишель, макароны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Испанские заимствования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Из </a:t>
            </a:r>
            <a:r>
              <a:rPr lang="ru-RU" u="sng" dirty="0" smtClean="0">
                <a:solidFill>
                  <a:schemeClr val="bg1"/>
                </a:solidFill>
              </a:rPr>
              <a:t>испанского</a:t>
            </a:r>
            <a:r>
              <a:rPr lang="ru-RU" dirty="0" smtClean="0">
                <a:solidFill>
                  <a:schemeClr val="bg1"/>
                </a:solidFill>
              </a:rPr>
              <a:t> языка пришли слова </a:t>
            </a:r>
            <a:r>
              <a:rPr lang="ru-RU" dirty="0" smtClean="0">
                <a:solidFill>
                  <a:srgbClr val="FFFF00"/>
                </a:solidFill>
              </a:rPr>
              <a:t>гитара, мантилья, кастаньеты, серенада.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Путь заимствований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Несмотря на то, что иноязычное слово передается средствами заимствующего языка и приобретает самостоятельное значение, в его облике нередко сохраняется "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иностранность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 - фонетические, морфологические признаки, не характерные для русского языка. Существуют такие черты звукового облика слов, которые принадлежат не к какой-то отдельной группе (немецкой, английской,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тюрской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и т.д.), а вообще характеризуют слово как иноязычное (или заимствованное).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Признаки заимствований: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u="sng" dirty="0" smtClean="0">
                <a:solidFill>
                  <a:schemeClr val="bg1"/>
                </a:solidFill>
              </a:rPr>
              <a:t>. Начальное «а» </a:t>
            </a:r>
            <a:r>
              <a:rPr lang="ru-RU" dirty="0" smtClean="0">
                <a:solidFill>
                  <a:schemeClr val="bg1"/>
                </a:solidFill>
              </a:rPr>
              <a:t>почти всегда свидетельствует о нерусском происхождении слова: </a:t>
            </a:r>
            <a:r>
              <a:rPr lang="ru-RU" dirty="0" smtClean="0">
                <a:solidFill>
                  <a:srgbClr val="FFFF00"/>
                </a:solidFill>
              </a:rPr>
              <a:t>абажур, алмаз, анкета, анкета, астра</a:t>
            </a:r>
            <a:r>
              <a:rPr lang="ru-RU" dirty="0" smtClean="0">
                <a:solidFill>
                  <a:schemeClr val="bg1"/>
                </a:solidFill>
              </a:rPr>
              <a:t> и др. Исконно русские слова с начальным «а» - редкость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2. Наличие в слове </a:t>
            </a:r>
            <a:r>
              <a:rPr lang="ru-RU" u="sng" dirty="0" smtClean="0">
                <a:solidFill>
                  <a:schemeClr val="bg1"/>
                </a:solidFill>
              </a:rPr>
              <a:t>буквы «</a:t>
            </a:r>
            <a:r>
              <a:rPr lang="ru-RU" u="sng" dirty="0" err="1" smtClean="0">
                <a:solidFill>
                  <a:schemeClr val="bg1"/>
                </a:solidFill>
              </a:rPr>
              <a:t>ф</a:t>
            </a:r>
            <a:r>
              <a:rPr lang="ru-RU" u="sng" dirty="0" smtClean="0">
                <a:solidFill>
                  <a:schemeClr val="bg1"/>
                </a:solidFill>
              </a:rPr>
              <a:t>»</a:t>
            </a:r>
            <a:r>
              <a:rPr lang="ru-RU" dirty="0" smtClean="0">
                <a:solidFill>
                  <a:schemeClr val="bg1"/>
                </a:solidFill>
              </a:rPr>
              <a:t> - яркая иноязычная черта.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Признаки заимствований: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3.Сочетание </a:t>
            </a:r>
            <a:r>
              <a:rPr lang="ru-RU" u="sng" dirty="0" smtClean="0">
                <a:solidFill>
                  <a:schemeClr val="bg1"/>
                </a:solidFill>
              </a:rPr>
              <a:t>«</a:t>
            </a:r>
            <a:r>
              <a:rPr lang="ru-RU" u="sng" dirty="0" err="1" smtClean="0">
                <a:solidFill>
                  <a:schemeClr val="bg1"/>
                </a:solidFill>
              </a:rPr>
              <a:t>ке</a:t>
            </a:r>
            <a:r>
              <a:rPr lang="ru-RU" u="sng" dirty="0" smtClean="0">
                <a:solidFill>
                  <a:schemeClr val="bg1"/>
                </a:solidFill>
              </a:rPr>
              <a:t>», «</a:t>
            </a:r>
            <a:r>
              <a:rPr lang="ru-RU" u="sng" dirty="0" err="1" smtClean="0">
                <a:solidFill>
                  <a:schemeClr val="bg1"/>
                </a:solidFill>
              </a:rPr>
              <a:t>ге</a:t>
            </a:r>
            <a:r>
              <a:rPr lang="ru-RU" u="sng" dirty="0" smtClean="0">
                <a:solidFill>
                  <a:schemeClr val="bg1"/>
                </a:solidFill>
              </a:rPr>
              <a:t>», «</a:t>
            </a:r>
            <a:r>
              <a:rPr lang="ru-RU" u="sng" dirty="0" err="1" smtClean="0">
                <a:solidFill>
                  <a:schemeClr val="bg1"/>
                </a:solidFill>
              </a:rPr>
              <a:t>хе</a:t>
            </a:r>
            <a:r>
              <a:rPr lang="ru-RU" u="sng" dirty="0" smtClean="0">
                <a:solidFill>
                  <a:schemeClr val="bg1"/>
                </a:solidFill>
              </a:rPr>
              <a:t>» 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rgbClr val="FFFF00"/>
                </a:solidFill>
              </a:rPr>
              <a:t>ракета, кедр, герб, герой, схема, </a:t>
            </a:r>
            <a:r>
              <a:rPr lang="ru-RU" dirty="0" smtClean="0">
                <a:solidFill>
                  <a:srgbClr val="FFFF00"/>
                </a:solidFill>
              </a:rPr>
              <a:t>трахея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</a:rPr>
              <a:t>4.Зияния </a:t>
            </a:r>
            <a:r>
              <a:rPr lang="ru-RU" u="sng" dirty="0" smtClean="0">
                <a:solidFill>
                  <a:schemeClr val="bg1"/>
                </a:solidFill>
              </a:rPr>
              <a:t>(соседство двух и более гласных) </a:t>
            </a:r>
            <a:r>
              <a:rPr lang="ru-RU" dirty="0" smtClean="0">
                <a:solidFill>
                  <a:schemeClr val="bg1"/>
                </a:solidFill>
              </a:rPr>
              <a:t>в корнях слов: </a:t>
            </a:r>
            <a:r>
              <a:rPr lang="ru-RU" dirty="0" smtClean="0">
                <a:solidFill>
                  <a:srgbClr val="FFFF00"/>
                </a:solidFill>
              </a:rPr>
              <a:t>поэт, дуэль, какао, аут, диета, баул, караул, ореол, театр </a:t>
            </a:r>
            <a:r>
              <a:rPr lang="ru-RU" dirty="0" smtClean="0">
                <a:solidFill>
                  <a:schemeClr val="bg1"/>
                </a:solidFill>
              </a:rPr>
              <a:t>и др.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 Некоторые </a:t>
            </a:r>
            <a:r>
              <a:rPr lang="ru-RU" u="sng" dirty="0" smtClean="0">
                <a:solidFill>
                  <a:schemeClr val="bg1"/>
                </a:solidFill>
              </a:rPr>
              <a:t>сочетания согласных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анекдот, экзамен, рюкзак, зигзаг</a:t>
            </a:r>
            <a:r>
              <a:rPr lang="ru-RU" dirty="0" smtClean="0">
                <a:solidFill>
                  <a:schemeClr val="bg1"/>
                </a:solidFill>
              </a:rPr>
              <a:t> и т.д.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Признаки заимствований: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«э»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встречается исключительно в заимствованных словах: 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эра, эпоха, этаж, эволюция, элемент, эхо, пэр, этика, алоэ, каноэ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Сочетания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кю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6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пю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6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6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вю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6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кю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«мю»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др.: 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пюре, купюра, бюро, бюрократ, бюст, дебют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Двойные согласные в корне слова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аббат, коллега, коррозия, тоннель, сумма, касс, диффузия, интермеццо.</a:t>
            </a:r>
          </a:p>
          <a:p>
            <a:pPr>
              <a:buNone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Несклоняемость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существительных: 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кофе, жюри, депо, колибри, кенгуру.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Классификация заимствований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  - </a:t>
            </a:r>
            <a:r>
              <a:rPr lang="ru-RU" dirty="0" smtClean="0">
                <a:solidFill>
                  <a:schemeClr val="bg1"/>
                </a:solidFill>
              </a:rPr>
              <a:t>«обрусевшие» слова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II</a:t>
            </a:r>
            <a:r>
              <a:rPr lang="ru-RU" dirty="0" smtClean="0">
                <a:solidFill>
                  <a:schemeClr val="bg1"/>
                </a:solidFill>
              </a:rPr>
              <a:t> – «узкие» группы заимствований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Славянизмы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Полногласие </a:t>
            </a:r>
            <a:r>
              <a:rPr lang="ru-RU" dirty="0" smtClean="0">
                <a:solidFill>
                  <a:schemeClr val="bg1"/>
                </a:solidFill>
              </a:rPr>
              <a:t>– наличие в словах восточнославянских языков сочетаний </a:t>
            </a:r>
            <a:r>
              <a:rPr lang="ru-RU" u="sng" dirty="0" smtClean="0">
                <a:solidFill>
                  <a:schemeClr val="bg1"/>
                </a:solidFill>
              </a:rPr>
              <a:t>«</a:t>
            </a:r>
            <a:r>
              <a:rPr lang="ru-RU" u="sng" dirty="0" err="1" smtClean="0">
                <a:solidFill>
                  <a:schemeClr val="bg1"/>
                </a:solidFill>
              </a:rPr>
              <a:t>оро</a:t>
            </a:r>
            <a:r>
              <a:rPr lang="ru-RU" u="sng" dirty="0" smtClean="0">
                <a:solidFill>
                  <a:schemeClr val="bg1"/>
                </a:solidFill>
              </a:rPr>
              <a:t>», «</a:t>
            </a:r>
            <a:r>
              <a:rPr lang="ru-RU" u="sng" dirty="0" err="1" smtClean="0">
                <a:solidFill>
                  <a:schemeClr val="bg1"/>
                </a:solidFill>
              </a:rPr>
              <a:t>опо</a:t>
            </a:r>
            <a:r>
              <a:rPr lang="ru-RU" u="sng" dirty="0" smtClean="0">
                <a:solidFill>
                  <a:schemeClr val="bg1"/>
                </a:solidFill>
              </a:rPr>
              <a:t>», «ере» </a:t>
            </a:r>
            <a:r>
              <a:rPr lang="ru-RU" dirty="0" smtClean="0">
                <a:solidFill>
                  <a:schemeClr val="bg1"/>
                </a:solidFill>
              </a:rPr>
              <a:t>между согласными, соответствующих старославянским </a:t>
            </a:r>
            <a:r>
              <a:rPr lang="ru-RU" u="sng" dirty="0" smtClean="0">
                <a:solidFill>
                  <a:schemeClr val="bg1"/>
                </a:solidFill>
              </a:rPr>
              <a:t>«</a:t>
            </a:r>
            <a:r>
              <a:rPr lang="ru-RU" u="sng" dirty="0" err="1" smtClean="0">
                <a:solidFill>
                  <a:schemeClr val="bg1"/>
                </a:solidFill>
              </a:rPr>
              <a:t>ра</a:t>
            </a:r>
            <a:r>
              <a:rPr lang="ru-RU" u="sng" dirty="0" smtClean="0">
                <a:solidFill>
                  <a:schemeClr val="bg1"/>
                </a:solidFill>
              </a:rPr>
              <a:t>», «</a:t>
            </a:r>
            <a:r>
              <a:rPr lang="ru-RU" u="sng" dirty="0" err="1" smtClean="0">
                <a:solidFill>
                  <a:schemeClr val="bg1"/>
                </a:solidFill>
              </a:rPr>
              <a:t>ла</a:t>
            </a:r>
            <a:r>
              <a:rPr lang="ru-RU" u="sng" dirty="0" smtClean="0">
                <a:solidFill>
                  <a:schemeClr val="bg1"/>
                </a:solidFill>
              </a:rPr>
              <a:t>», «ре», «</a:t>
            </a:r>
            <a:r>
              <a:rPr lang="ru-RU" u="sng" dirty="0" err="1" smtClean="0">
                <a:solidFill>
                  <a:schemeClr val="bg1"/>
                </a:solidFill>
              </a:rPr>
              <a:t>ле</a:t>
            </a:r>
            <a:r>
              <a:rPr lang="ru-RU" u="sng" dirty="0" smtClean="0">
                <a:solidFill>
                  <a:schemeClr val="bg1"/>
                </a:solidFill>
              </a:rPr>
              <a:t>»</a:t>
            </a:r>
            <a:r>
              <a:rPr lang="ru-RU" dirty="0" smtClean="0">
                <a:solidFill>
                  <a:schemeClr val="bg1"/>
                </a:solidFill>
              </a:rPr>
              <a:t>, например </a:t>
            </a:r>
            <a:r>
              <a:rPr lang="ru-RU" dirty="0" smtClean="0">
                <a:solidFill>
                  <a:srgbClr val="FFFF00"/>
                </a:solidFill>
              </a:rPr>
              <a:t>золото – злато, берег – брег, молоко – млеко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Тюркизмы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Яркая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фонетическая примета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тюркских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заимствований -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сингармонизм гласных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 русском языке даёт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повторение одной и той же гласной в слове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сарафан, башмак, алмаз, казна, батрак, </a:t>
            </a:r>
            <a:r>
              <a:rPr lang="ru-RU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сазан, карандаш, таракан, баклажан, балаган, шалаш, каланча, капкан, барабан, карман, лапша, амбар, аркан, башка, наждак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(повторяется а);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тулуп, сундук, урюк, утюг, чубук, чугун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(повторяется у). Для некоторых слов тюркского происхождения характерны </a:t>
            </a:r>
            <a:r>
              <a:rPr lang="ru-RU" sz="2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конечные - лык и </a:t>
            </a:r>
            <a:r>
              <a:rPr lang="ru-RU" sz="2800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башлык, ярлык, балык, шашлык, каланча, алыча, парча, саранча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Грецизмы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Кроме </a:t>
            </a:r>
            <a:r>
              <a:rPr lang="ru-RU" dirty="0" smtClean="0">
                <a:solidFill>
                  <a:schemeClr val="bg1"/>
                </a:solidFill>
              </a:rPr>
              <a:t>общих для многих заимствований начального а, э ;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u="sng" dirty="0" smtClean="0">
                <a:solidFill>
                  <a:schemeClr val="bg1"/>
                </a:solidFill>
              </a:rPr>
              <a:t>суффикс - ос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космос, термос, пафос, эпос, хаос.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Латинизмы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Приметы </a:t>
            </a:r>
            <a:r>
              <a:rPr lang="ru-RU" u="sng" dirty="0" smtClean="0">
                <a:solidFill>
                  <a:schemeClr val="bg1"/>
                </a:solidFill>
              </a:rPr>
              <a:t>латинских</a:t>
            </a:r>
            <a:r>
              <a:rPr lang="ru-RU" dirty="0" smtClean="0">
                <a:solidFill>
                  <a:schemeClr val="bg1"/>
                </a:solidFill>
              </a:rPr>
              <a:t> слов – это </a:t>
            </a:r>
            <a:r>
              <a:rPr lang="ru-RU" u="sng" dirty="0" smtClean="0">
                <a:solidFill>
                  <a:schemeClr val="bg1"/>
                </a:solidFill>
              </a:rPr>
              <a:t>окончание - ум, - ус, - </a:t>
            </a:r>
            <a:r>
              <a:rPr lang="ru-RU" u="sng" dirty="0" err="1" smtClean="0">
                <a:solidFill>
                  <a:schemeClr val="bg1"/>
                </a:solidFill>
              </a:rPr>
              <a:t>ция</a:t>
            </a:r>
            <a:r>
              <a:rPr lang="ru-RU" u="sng" dirty="0" smtClean="0">
                <a:solidFill>
                  <a:schemeClr val="bg1"/>
                </a:solidFill>
              </a:rPr>
              <a:t>, - тор, -</a:t>
            </a:r>
            <a:r>
              <a:rPr lang="ru-RU" u="sng" dirty="0" err="1" smtClean="0">
                <a:solidFill>
                  <a:schemeClr val="bg1"/>
                </a:solidFill>
              </a:rPr>
              <a:t>ент</a:t>
            </a:r>
            <a:r>
              <a:rPr lang="ru-RU" u="sng" dirty="0" smtClean="0">
                <a:solidFill>
                  <a:schemeClr val="bg1"/>
                </a:solidFill>
              </a:rPr>
              <a:t>, - ура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 err="1" smtClean="0">
                <a:solidFill>
                  <a:schemeClr val="bg1"/>
                </a:solidFill>
              </a:rPr>
              <a:t>др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аквариум, опиум, консилиум, форум, кворум, президиум; конус, корпус, радиус, градус, синус, статус, тонус; конституция, реакция, инкрустация, секция, кооперация, консультация; новатор, автор, реактор, экватор, диктор; ассистент, арматура, диктатура, цензура </a:t>
            </a:r>
            <a:r>
              <a:rPr lang="ru-RU" dirty="0" smtClean="0">
                <a:solidFill>
                  <a:schemeClr val="bg1"/>
                </a:solidFill>
              </a:rPr>
              <a:t>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Германизмы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</a:rPr>
              <a:t>сочетания начальных </a:t>
            </a:r>
            <a:r>
              <a:rPr lang="ru-RU" u="sng" dirty="0" err="1" smtClean="0">
                <a:solidFill>
                  <a:schemeClr val="bg1"/>
                </a:solidFill>
              </a:rPr>
              <a:t>шт</a:t>
            </a:r>
            <a:r>
              <a:rPr lang="ru-RU" u="sng" dirty="0" smtClean="0">
                <a:solidFill>
                  <a:schemeClr val="bg1"/>
                </a:solidFill>
              </a:rPr>
              <a:t> и </a:t>
            </a:r>
            <a:r>
              <a:rPr lang="ru-RU" u="sng" dirty="0" err="1" smtClean="0">
                <a:solidFill>
                  <a:schemeClr val="bg1"/>
                </a:solidFill>
              </a:rPr>
              <a:t>шп</a:t>
            </a:r>
            <a:r>
              <a:rPr lang="ru-RU" dirty="0" smtClean="0">
                <a:solidFill>
                  <a:srgbClr val="FFFF00"/>
                </a:solidFill>
              </a:rPr>
              <a:t>: штамп, штемпель, штык, штаб, штраф;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u="sng" dirty="0" smtClean="0">
                <a:solidFill>
                  <a:schemeClr val="bg1"/>
                </a:solidFill>
              </a:rPr>
              <a:t>окончание слов -</a:t>
            </a:r>
            <a:r>
              <a:rPr lang="ru-RU" u="sng" dirty="0" err="1" smtClean="0">
                <a:solidFill>
                  <a:schemeClr val="bg1"/>
                </a:solidFill>
              </a:rPr>
              <a:t>мейстер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гроссмейстер, капельмейстер, концертмейстер </a:t>
            </a:r>
            <a:r>
              <a:rPr lang="ru-RU" dirty="0" smtClean="0">
                <a:solidFill>
                  <a:schemeClr val="bg1"/>
                </a:solidFill>
              </a:rPr>
              <a:t>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Англицизмы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Для </a:t>
            </a:r>
            <a:r>
              <a:rPr lang="ru-RU" u="sng" dirty="0" smtClean="0">
                <a:solidFill>
                  <a:schemeClr val="bg1"/>
                </a:solidFill>
              </a:rPr>
              <a:t>английских</a:t>
            </a:r>
            <a:r>
              <a:rPr lang="ru-RU" dirty="0" smtClean="0">
                <a:solidFill>
                  <a:schemeClr val="bg1"/>
                </a:solidFill>
              </a:rPr>
              <a:t> заимствований характерно наличие </a:t>
            </a:r>
            <a:r>
              <a:rPr lang="ru-RU" u="sng" dirty="0" smtClean="0">
                <a:solidFill>
                  <a:schemeClr val="bg1"/>
                </a:solidFill>
              </a:rPr>
              <a:t>сочетаний </a:t>
            </a:r>
            <a:r>
              <a:rPr lang="ru-RU" u="sng" dirty="0" err="1" smtClean="0">
                <a:solidFill>
                  <a:schemeClr val="bg1"/>
                </a:solidFill>
              </a:rPr>
              <a:t>тч</a:t>
            </a:r>
            <a:r>
              <a:rPr lang="ru-RU" u="sng" dirty="0" smtClean="0">
                <a:solidFill>
                  <a:schemeClr val="bg1"/>
                </a:solidFill>
              </a:rPr>
              <a:t>, </a:t>
            </a:r>
            <a:r>
              <a:rPr lang="ru-RU" u="sng" dirty="0" err="1" smtClean="0">
                <a:solidFill>
                  <a:schemeClr val="bg1"/>
                </a:solidFill>
              </a:rPr>
              <a:t>дж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матч, скетч, менеджер, имидж, джаз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u="sng" dirty="0" smtClean="0">
                <a:solidFill>
                  <a:schemeClr val="bg1"/>
                </a:solidFill>
              </a:rPr>
              <a:t>-</a:t>
            </a:r>
            <a:r>
              <a:rPr lang="ru-RU" u="sng" dirty="0" err="1" smtClean="0">
                <a:solidFill>
                  <a:schemeClr val="bg1"/>
                </a:solidFill>
              </a:rPr>
              <a:t>ва</a:t>
            </a:r>
            <a:r>
              <a:rPr lang="ru-RU" u="sng" dirty="0" smtClean="0">
                <a:solidFill>
                  <a:schemeClr val="bg1"/>
                </a:solidFill>
              </a:rPr>
              <a:t>, -</a:t>
            </a:r>
            <a:r>
              <a:rPr lang="ru-RU" u="sng" dirty="0" err="1" smtClean="0">
                <a:solidFill>
                  <a:schemeClr val="bg1"/>
                </a:solidFill>
              </a:rPr>
              <a:t>ви</a:t>
            </a:r>
            <a:r>
              <a:rPr lang="ru-RU" u="sng" dirty="0" smtClean="0">
                <a:solidFill>
                  <a:schemeClr val="bg1"/>
                </a:solidFill>
              </a:rPr>
              <a:t>, -</a:t>
            </a:r>
            <a:r>
              <a:rPr lang="ru-RU" u="sng" dirty="0" err="1" smtClean="0">
                <a:solidFill>
                  <a:schemeClr val="bg1"/>
                </a:solidFill>
              </a:rPr>
              <a:t>ве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ватт, виски, вельбот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u="sng" dirty="0" smtClean="0">
                <a:solidFill>
                  <a:schemeClr val="bg1"/>
                </a:solidFill>
              </a:rPr>
              <a:t>конечных сочетаний - </a:t>
            </a:r>
            <a:r>
              <a:rPr lang="ru-RU" u="sng" dirty="0" err="1" smtClean="0">
                <a:solidFill>
                  <a:schemeClr val="bg1"/>
                </a:solidFill>
              </a:rPr>
              <a:t>инг</a:t>
            </a:r>
            <a:r>
              <a:rPr lang="ru-RU" dirty="0" smtClean="0">
                <a:solidFill>
                  <a:schemeClr val="bg1"/>
                </a:solidFill>
              </a:rPr>
              <a:t>, -</a:t>
            </a:r>
            <a:r>
              <a:rPr lang="ru-RU" u="sng" dirty="0" smtClean="0">
                <a:solidFill>
                  <a:schemeClr val="bg1"/>
                </a:solidFill>
              </a:rPr>
              <a:t>мен, -ер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rgbClr val="FFFF00"/>
                </a:solidFill>
              </a:rPr>
              <a:t>митинг, брифинг, рейтинг, бизнесмен, супермен, таймер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Ресурсы: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hlinkClick r:id="rId2"/>
              </a:rPr>
              <a:t>http://vasmer.slovaronline.com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/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(Этимологический словарь М.Фасмера)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slovari.yandex.ru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(Этимологический словарь  </a:t>
            </a:r>
            <a:r>
              <a:rPr lang="ru-RU" dirty="0" err="1" smtClean="0">
                <a:solidFill>
                  <a:schemeClr val="bg1"/>
                </a:solidFill>
              </a:rPr>
              <a:t>Н.Шанского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hlinkClick r:id="rId4"/>
              </a:rPr>
              <a:t>http://chernykh-etym.narod.ru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(Этимологический словарь П.Черных)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«Обрусевшие» заимствования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Слова, утратившие какие бы то ни было признаки нерусского происхождения (</a:t>
            </a:r>
            <a:r>
              <a:rPr lang="ru-RU" dirty="0" smtClean="0">
                <a:solidFill>
                  <a:srgbClr val="FFFF00"/>
                </a:solidFill>
              </a:rPr>
              <a:t>картина, кровать, стул, лампа, утюг, тетрадь, школа, огурец, вишня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«Обрусевшие» заимствования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Слова, сохраняющие некоторые внешние признаки иноязычного происхождения </a:t>
            </a: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свойственные русскому языку созвучия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вуаль, жюри, джаз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нерусские суффиксы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техникум, студент, директор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нерусские приставки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трансляция, антибиотики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 некоторые из этих слов </a:t>
            </a:r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склоняются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кино, пальто, кофе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«Обрусевшие» заимствования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Интернационализмы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слова, совпадающие по своей внешней форме с полно или частично совпадающим смыслом, выражающие понятия международного характера из области науки и техники, политики, культуры и функционирующие в разных, прежде всего неродственных языках.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«Обрусевшие» заимствования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Интернациональная лексика, особенно связанная по значению с политической тематикой, в русском языке очень активно закреплялась после 1917 года (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диктатура пролетариата, террор, комиссар, коммуна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Многие политические термины, осевшие в русском языке в первые годы революции, заимствованы из французского и восходят к эпохе Парижской коммуны. Научно-технический прогресс обусловил распространение таких интернациональных слов, как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телеграф, телефон, репродукция, иллюстрация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«Узкие» группы заимствований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Книжные слова, которые не получили всеобщего распространения (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аморальный, апологет, акцентировать, эпатировать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Аморальный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безнравственный;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апологет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защитник,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сторонник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акцентировать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выделять;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эпатировать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потрясти.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этим примерам можно добавить немало «свежих» заимствований: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шоу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спектакль, представление, зрелище;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стагнация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застой;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коррупция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продажность должностных лиц, взяточничество, подкуп;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бизнес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предпринимательство;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приватизация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разгосударствление;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конверсия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-- преобразование;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представление чего-то нового (книги, фильма);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инаугурация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торжественная процедура вступления в должность главы государства.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175</TotalTime>
  <Words>2586</Words>
  <Application>Microsoft Office PowerPoint</Application>
  <PresentationFormat>Экран (4:3)</PresentationFormat>
  <Paragraphs>107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Тема8</vt:lpstr>
      <vt:lpstr>Заимствованная лексика в русском языке</vt:lpstr>
      <vt:lpstr>Причины заимствований:</vt:lpstr>
      <vt:lpstr>Заимствование есть развитие языка</vt:lpstr>
      <vt:lpstr>Классификация заимствований</vt:lpstr>
      <vt:lpstr>«Обрусевшие» заимствования</vt:lpstr>
      <vt:lpstr>«Обрусевшие» заимствования</vt:lpstr>
      <vt:lpstr>«Обрусевшие» заимствования</vt:lpstr>
      <vt:lpstr>«Обрусевшие» заимствования</vt:lpstr>
      <vt:lpstr>«Узкие» группы заимствований</vt:lpstr>
      <vt:lpstr>«Узкие» группы заимствований</vt:lpstr>
      <vt:lpstr>«Узкие» группы заимствований</vt:lpstr>
      <vt:lpstr>«Узкие» группы заимствований</vt:lpstr>
      <vt:lpstr>Экзотизмы</vt:lpstr>
      <vt:lpstr>«Узкие» группы заимствований</vt:lpstr>
      <vt:lpstr>«Узкие» группы заимствований</vt:lpstr>
      <vt:lpstr>Варваризмы:</vt:lpstr>
      <vt:lpstr>Пласты заимствований</vt:lpstr>
      <vt:lpstr>Восточногерманский пласт</vt:lpstr>
      <vt:lpstr>Грецизмы</vt:lpstr>
      <vt:lpstr>Тюркизмы</vt:lpstr>
      <vt:lpstr>В XVI—XVII в</vt:lpstr>
      <vt:lpstr>В XVI—XVII в</vt:lpstr>
      <vt:lpstr>С XVIII в. </vt:lpstr>
      <vt:lpstr>Тюркизмы</vt:lpstr>
      <vt:lpstr>Церковнославянизмы</vt:lpstr>
      <vt:lpstr>Грецизмы</vt:lpstr>
      <vt:lpstr>Грецизмы</vt:lpstr>
      <vt:lpstr>Грецизмы</vt:lpstr>
      <vt:lpstr>Латинизмы</vt:lpstr>
      <vt:lpstr>Заимствования петровской эпохи</vt:lpstr>
      <vt:lpstr>Голландские заимствования</vt:lpstr>
      <vt:lpstr>Англицизмы</vt:lpstr>
      <vt:lpstr>Галлицизмы</vt:lpstr>
      <vt:lpstr>Итальянские заимствования</vt:lpstr>
      <vt:lpstr>Испанские заимствования</vt:lpstr>
      <vt:lpstr>Путь заимствований</vt:lpstr>
      <vt:lpstr>Признаки заимствований:</vt:lpstr>
      <vt:lpstr>Признаки заимствований:</vt:lpstr>
      <vt:lpstr>Признаки заимствований:</vt:lpstr>
      <vt:lpstr>Славянизмы</vt:lpstr>
      <vt:lpstr>Тюркизмы</vt:lpstr>
      <vt:lpstr>Грецизмы</vt:lpstr>
      <vt:lpstr>Латинизмы</vt:lpstr>
      <vt:lpstr>Германизмы</vt:lpstr>
      <vt:lpstr>Англицизмы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Заимствованная лексика в русском языке</dc:title>
  <cp:lastModifiedBy>СЕВ</cp:lastModifiedBy>
  <cp:revision>39</cp:revision>
  <dcterms:modified xsi:type="dcterms:W3CDTF">2013-01-28T20:05:54Z</dcterms:modified>
</cp:coreProperties>
</file>