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3" r:id="rId4"/>
    <p:sldId id="258" r:id="rId5"/>
    <p:sldId id="259" r:id="rId6"/>
    <p:sldId id="264" r:id="rId7"/>
    <p:sldId id="260" r:id="rId8"/>
    <p:sldId id="261" r:id="rId9"/>
    <p:sldId id="262" r:id="rId10"/>
    <p:sldId id="275" r:id="rId11"/>
    <p:sldId id="276" r:id="rId12"/>
    <p:sldId id="274" r:id="rId13"/>
    <p:sldId id="277" r:id="rId14"/>
    <p:sldId id="269" r:id="rId15"/>
    <p:sldId id="267" r:id="rId16"/>
    <p:sldId id="278" r:id="rId17"/>
    <p:sldId id="279" r:id="rId18"/>
    <p:sldId id="266" r:id="rId19"/>
    <p:sldId id="280" r:id="rId20"/>
    <p:sldId id="265" r:id="rId21"/>
    <p:sldId id="273" r:id="rId22"/>
    <p:sldId id="272" r:id="rId23"/>
    <p:sldId id="271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01464-710F-485C-B334-F1829BC34817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6CB90-0661-46DB-9194-A170B3A88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6CB90-0661-46DB-9194-A170B3A8835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9E82D-952D-4637-8247-80C5987A9728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0ADEE-A8B0-4564-A0DD-2C929EE83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2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2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winter-fram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1140543" y="-1145458"/>
            <a:ext cx="6862882" cy="91440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57422" y="1142984"/>
            <a:ext cx="4572000" cy="73866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spcBef>
                <a:spcPts val="0"/>
              </a:spcBef>
            </a:pPr>
            <a:r>
              <a:rPr lang="ru-RU" sz="14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 бюджетное  дошкольное  образовательное учреждение</a:t>
            </a:r>
          </a:p>
          <a:p>
            <a:pPr algn="ctr">
              <a:spcBef>
                <a:spcPts val="0"/>
              </a:spcBef>
            </a:pPr>
            <a:r>
              <a:rPr lang="ru-RU" sz="14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«ДЕТСКИЙ САД №62» </a:t>
            </a:r>
            <a:endParaRPr lang="ru-RU" sz="1400" b="1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3589" y="2455127"/>
            <a:ext cx="5696881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«Зимние фантазии»</a:t>
            </a:r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3214686"/>
            <a:ext cx="678661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spcBef>
                <a:spcPts val="0"/>
              </a:spcBef>
            </a:pPr>
            <a:r>
              <a:rPr lang="ru-RU" sz="16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sz="16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экспериментальный проект</a:t>
            </a:r>
          </a:p>
          <a:p>
            <a:pPr algn="ctr">
              <a:spcBef>
                <a:spcPts val="0"/>
              </a:spcBef>
            </a:pPr>
            <a:r>
              <a:rPr lang="ru-RU" sz="16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2-ой младшей группе «Василек»)</a:t>
            </a:r>
            <a:endParaRPr lang="ru-RU" sz="1600" b="1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4214818"/>
            <a:ext cx="457200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>
              <a:spcBef>
                <a:spcPts val="0"/>
              </a:spcBef>
            </a:pPr>
            <a:r>
              <a:rPr lang="ru-RU" sz="16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Воспитатели: Попова </a:t>
            </a:r>
            <a:r>
              <a:rPr lang="ru-RU" sz="1600" b="1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Л.В</a:t>
            </a:r>
            <a:r>
              <a:rPr lang="ru-RU" sz="1600" b="1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 smtClean="0">
              <a:ln w="11430"/>
              <a:solidFill>
                <a:schemeClr val="accent5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64385" y="5429264"/>
            <a:ext cx="2447593" cy="3077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  <a:sp3d extrusionH="57150">
              <a:bevelT w="38100" h="38100" prst="angle"/>
            </a:sp3d>
          </a:bodyPr>
          <a:lstStyle/>
          <a:p>
            <a:pPr algn="ctr">
              <a:spcBef>
                <a:spcPts val="0"/>
              </a:spcBef>
            </a:pPr>
            <a:r>
              <a:rPr lang="ru-RU" sz="1400" b="1" dirty="0" smtClean="0">
                <a:ln w="11430"/>
                <a:solidFill>
                  <a:srgbClr val="0066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Каменск-Уральский, 2016</a:t>
            </a:r>
            <a:endParaRPr lang="ru-RU" sz="1400" dirty="0">
              <a:solidFill>
                <a:srgbClr val="0066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2984" y="-1143018"/>
            <a:ext cx="6857998" cy="91440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642918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экспериментальной деятельности в группе и на прогулке </a:t>
            </a:r>
          </a:p>
        </p:txBody>
      </p:sp>
      <p:pic>
        <p:nvPicPr>
          <p:cNvPr id="7" name="Picture 8" descr="C:\фото для Люды\105NIKON\DSCN46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358478" y="1428736"/>
            <a:ext cx="2944807" cy="3926618"/>
          </a:xfrm>
          <a:prstGeom prst="rect">
            <a:avLst/>
          </a:prstGeom>
          <a:noFill/>
        </p:spPr>
      </p:pic>
      <p:pic>
        <p:nvPicPr>
          <p:cNvPr id="8" name="Picture 2" descr="C:\фото для Люды\105NIKON\DSCN45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3044811" y="1357298"/>
            <a:ext cx="3044811" cy="228348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85786" y="1357298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свойств снега. Узнали, что снег бывает разным: мягким и твердым, колючим, липким, сыпучим, холодным, чистым и грязным. Научились определять свойства снега опытным путем.</a:t>
            </a:r>
            <a:endParaRPr lang="ru-RU" dirty="0"/>
          </a:p>
        </p:txBody>
      </p:sp>
      <p:pic>
        <p:nvPicPr>
          <p:cNvPr id="10" name="Picture 3" descr="F:\моя новая работа\2 младшая группа\фото для Люды\105NIKON\DSCN401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28662" y="2500306"/>
            <a:ext cx="3000396" cy="2280590"/>
          </a:xfrm>
          <a:prstGeom prst="rect">
            <a:avLst/>
          </a:prstGeom>
          <a:noFill/>
        </p:spPr>
      </p:pic>
      <p:pic>
        <p:nvPicPr>
          <p:cNvPr id="11" name="Picture 2" descr="F:\моя новая работа\2 младшая группа\фото для Люды\105NIKON\DSCN401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57818" y="2500306"/>
            <a:ext cx="2901935" cy="2176335"/>
          </a:xfrm>
          <a:prstGeom prst="rect">
            <a:avLst/>
          </a:prstGeom>
          <a:noFill/>
        </p:spPr>
      </p:pic>
      <p:pic>
        <p:nvPicPr>
          <p:cNvPr id="12" name="Picture 5" descr="H:\моя новая работа\2 младшая группа\снежный городок\DSCN463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143240" y="4000504"/>
            <a:ext cx="2928958" cy="2196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pic>
        <p:nvPicPr>
          <p:cNvPr id="5124" name="Picture 4" descr="F:\моя новая работа\2 младшая группа\фото для Люды\105NIKON\DSCN40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3372" y="1750214"/>
            <a:ext cx="2857520" cy="2143024"/>
          </a:xfrm>
          <a:prstGeom prst="rect">
            <a:avLst/>
          </a:prstGeom>
          <a:noFill/>
        </p:spPr>
      </p:pic>
      <p:pic>
        <p:nvPicPr>
          <p:cNvPr id="5125" name="Picture 5" descr="F:\моя новая работа\2 младшая группа\фото для Люды\105NIKON\DSCN40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2000240"/>
            <a:ext cx="2762416" cy="2071702"/>
          </a:xfrm>
          <a:prstGeom prst="rect">
            <a:avLst/>
          </a:prstGeom>
          <a:noFill/>
        </p:spPr>
      </p:pic>
      <p:pic>
        <p:nvPicPr>
          <p:cNvPr id="2051" name="Picture 3" descr="C:\фото для Люды\105NIKON\DSCN460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-3929122" y="5857892"/>
            <a:ext cx="3687754" cy="2765668"/>
          </a:xfrm>
          <a:prstGeom prst="rect">
            <a:avLst/>
          </a:prstGeom>
          <a:noFill/>
        </p:spPr>
      </p:pic>
      <p:pic>
        <p:nvPicPr>
          <p:cNvPr id="2052" name="Picture 4" descr="C:\фото для Люды\105NIKON\DSCN460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-4044944" y="6500834"/>
            <a:ext cx="4044944" cy="3033546"/>
          </a:xfrm>
          <a:prstGeom prst="rect">
            <a:avLst/>
          </a:prstGeom>
          <a:noFill/>
        </p:spPr>
      </p:pic>
      <p:pic>
        <p:nvPicPr>
          <p:cNvPr id="2053" name="Picture 5" descr="C:\фото для Люды\105NIKON\DSCN462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-3544878" y="6215082"/>
            <a:ext cx="3544878" cy="2658517"/>
          </a:xfrm>
          <a:prstGeom prst="rect">
            <a:avLst/>
          </a:prstGeom>
          <a:noFill/>
        </p:spPr>
      </p:pic>
      <p:pic>
        <p:nvPicPr>
          <p:cNvPr id="2054" name="Picture 6" descr="C:\фото для Люды\105NIKON\DSCN462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3786246" y="6858000"/>
            <a:ext cx="3187688" cy="2390639"/>
          </a:xfrm>
          <a:prstGeom prst="rect">
            <a:avLst/>
          </a:prstGeom>
          <a:noFill/>
        </p:spPr>
      </p:pic>
      <p:pic>
        <p:nvPicPr>
          <p:cNvPr id="2055" name="Picture 7" descr="C:\фото для Люды\105NIKON\DSCN4624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3500494" y="4786322"/>
            <a:ext cx="3330564" cy="249779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85786" y="785794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Узнали, что если принести снег в теплое помещение, то он растает. Из липкого снега можно делать постройки и снежные колобки, а из сыпучего снега не лепиться. Если побрызгать на снег цветной водой, то он окрасится и станет твердым.</a:t>
            </a:r>
            <a:endParaRPr lang="ru-RU" dirty="0"/>
          </a:p>
        </p:txBody>
      </p:sp>
      <p:pic>
        <p:nvPicPr>
          <p:cNvPr id="15" name="Picture 2" descr="F:\моя новая работа\2 младшая группа\фото для Люды\102NIKON\DSCN4109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785918" y="4214818"/>
            <a:ext cx="2786082" cy="2089450"/>
          </a:xfrm>
          <a:prstGeom prst="rect">
            <a:avLst/>
          </a:prstGeom>
          <a:noFill/>
        </p:spPr>
      </p:pic>
      <p:pic>
        <p:nvPicPr>
          <p:cNvPr id="16" name="Picture 3" descr="F:\моя новая работа\2 младшая группа\фото для Люды\102NIKON\DSCN4115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310182" y="4000504"/>
            <a:ext cx="2952929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42910" y="785794"/>
            <a:ext cx="817614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Изучение свойств воды. Узнали, что вода бывает холодной, теплой и горячей,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она не имеет цвета, запаха и вкуса. Вода льется. Если в воду добавить краситель,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то она окрасится. На морозе вода превращается в лед. Научились определять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свойства  воды опытным путем.</a:t>
            </a:r>
            <a:endParaRPr lang="ru-RU" dirty="0"/>
          </a:p>
        </p:txBody>
      </p:sp>
      <p:pic>
        <p:nvPicPr>
          <p:cNvPr id="4098" name="Picture 2" descr="C:\фото для Люды\103NIKON\DSCN48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95172" y="2928934"/>
            <a:ext cx="3333952" cy="2500330"/>
          </a:xfrm>
          <a:prstGeom prst="rect">
            <a:avLst/>
          </a:prstGeom>
          <a:noFill/>
        </p:spPr>
      </p:pic>
      <p:pic>
        <p:nvPicPr>
          <p:cNvPr id="4099" name="Picture 3" descr="F:\моя новая работа\2 младшая группа\IMG_20151217_1114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2257760"/>
            <a:ext cx="3167041" cy="2528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8" y="-1143018"/>
            <a:ext cx="6857998" cy="91440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857232"/>
            <a:ext cx="78515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Изучение свойств льда. Узнали, что лед – это замерзшая вода. Он твердый,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прозрачный, в теплом помещении тает. Если в воду добавить краску и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заморозить, лед не будет прозрачным. Научились делать цветные льдинки.</a:t>
            </a:r>
            <a:endParaRPr lang="ru-RU" dirty="0"/>
          </a:p>
        </p:txBody>
      </p:sp>
      <p:pic>
        <p:nvPicPr>
          <p:cNvPr id="4" name="Picture 3" descr="C:\фото для Люды\105NIKON\DSCN45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00496" y="4071942"/>
            <a:ext cx="2830498" cy="2122760"/>
          </a:xfrm>
          <a:prstGeom prst="rect">
            <a:avLst/>
          </a:prstGeom>
          <a:noFill/>
        </p:spPr>
      </p:pic>
      <p:pic>
        <p:nvPicPr>
          <p:cNvPr id="5122" name="Picture 2" descr="F:\моя новая работа\2 младшая группа\102NIKON\DSCN428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1" y="1785926"/>
            <a:ext cx="2833717" cy="2125175"/>
          </a:xfrm>
          <a:prstGeom prst="rect">
            <a:avLst/>
          </a:prstGeom>
          <a:noFill/>
        </p:spPr>
      </p:pic>
      <p:pic>
        <p:nvPicPr>
          <p:cNvPr id="5123" name="Picture 3" descr="F:\моя новая работа\2 младшая группа\снежный городок\DSCN454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00100" y="2143116"/>
            <a:ext cx="2857520" cy="2324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pic>
        <p:nvPicPr>
          <p:cNvPr id="3" name="Picture 4" descr="C:\фото для Люды\103NIKON\104NIKON\DSCN48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2976" y="1357298"/>
            <a:ext cx="2997192" cy="2247774"/>
          </a:xfrm>
          <a:prstGeom prst="rect">
            <a:avLst/>
          </a:prstGeom>
          <a:noFill/>
        </p:spPr>
      </p:pic>
      <p:pic>
        <p:nvPicPr>
          <p:cNvPr id="4" name="Picture 3" descr="C:\фото для Люды\103NIKON\104NIKON\DSCN48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80" y="3786190"/>
            <a:ext cx="2973374" cy="2229912"/>
          </a:xfrm>
          <a:prstGeom prst="rect">
            <a:avLst/>
          </a:prstGeom>
          <a:noFill/>
        </p:spPr>
      </p:pic>
      <p:pic>
        <p:nvPicPr>
          <p:cNvPr id="5" name="Picture 2" descr="C:\фото для Люды\103NIKON\104NIKON\DSCN488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1357298"/>
            <a:ext cx="3000396" cy="22501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57224" y="785794"/>
            <a:ext cx="7155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«Я не волшебник, я только учусь…» Провели «волшебные» опыты.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929066"/>
            <a:ext cx="446372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«Зимние червячки»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вещества похожие на муку и сахар,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их нельзя есть. Если их смешать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получатся «зимние» полимерные червячки.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928670"/>
            <a:ext cx="371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«Волшебный кристалл»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сделать такую «льдинку», чтобы она в комнате не растаяла? Из воды и соли можно вырастить кристалл. Он твердый, как лед и    не тает.</a:t>
            </a:r>
            <a:endParaRPr lang="ru-RU" dirty="0"/>
          </a:p>
        </p:txBody>
      </p:sp>
      <p:pic>
        <p:nvPicPr>
          <p:cNvPr id="6146" name="Picture 2" descr="F:\моя новая работа\2 младшая группа\DSCN43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97239" y="857232"/>
            <a:ext cx="3333952" cy="25003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71934" y="4000504"/>
            <a:ext cx="4214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«Замороженный пузырь»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будет, если надувать мыльные пузыри зимой на улице?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 они замерзают и не лопаются</a:t>
            </a:r>
            <a:endParaRPr lang="ru-RU" dirty="0"/>
          </a:p>
        </p:txBody>
      </p:sp>
      <p:pic>
        <p:nvPicPr>
          <p:cNvPr id="6148" name="Picture 4" descr="http://cs7062.vk.me/c540102/v540102861/26743/V8LuF6y3kT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0" y="3298872"/>
            <a:ext cx="3071834" cy="2441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57224" y="857232"/>
            <a:ext cx="7420749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Определение силы ветра. Узнали, что ветер бывает сильный и слабый.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Учились определять силу ветра по следующим признакам: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если качаются снежинки и шишки – ветер сильный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(шишки тяжелее, чем снежинки и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слабый ветер их не может заставить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двигаться),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качаются только снежинки –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ветер слабый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(они легкие и качаются даже от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слабого ветра),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и шишки и снежинки висят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неподвижно, то ветра нет</a:t>
            </a:r>
            <a:endParaRPr lang="ru-RU" dirty="0"/>
          </a:p>
        </p:txBody>
      </p:sp>
      <p:pic>
        <p:nvPicPr>
          <p:cNvPr id="7170" name="Picture 2" descr="C:\фото для Люды\105NIKON\DSCN46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1857364"/>
            <a:ext cx="3339216" cy="4030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785794"/>
            <a:ext cx="57522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сезонными изменениями в природе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42873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иллюстраций о жизни животных и растений зимой</a:t>
            </a:r>
          </a:p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Наблюдения за живой и неживой природой во время прогулок</a:t>
            </a:r>
          </a:p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Чтение сказок и рассказов о зиме </a:t>
            </a:r>
          </a:p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Заучивание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«Как на горке снег и под горкой снег» и стихотворений к новому году</a:t>
            </a:r>
          </a:p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Отгадывание загадок</a:t>
            </a:r>
          </a:p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продуктивная деятельность</a:t>
            </a:r>
          </a:p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Сюжетно-ролевые и подвижные игры с элементами театрализации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pic>
        <p:nvPicPr>
          <p:cNvPr id="4099" name="Picture 3" descr="F:\моя новая работа\2 младшая группа\фото для Люды\105NIKON\DSCN40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857232"/>
            <a:ext cx="2428892" cy="27758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3643314"/>
            <a:ext cx="27146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«Кукла Катя на прогулку собиралась»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(сюжетно-ролевая игра)</a:t>
            </a:r>
            <a:endParaRPr lang="ru-RU" dirty="0"/>
          </a:p>
        </p:txBody>
      </p:sp>
      <p:pic>
        <p:nvPicPr>
          <p:cNvPr id="7" name="Picture 9" descr="H:\моя новая работа\2 младшая группа\театрализация\DSCN405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2" y="3929066"/>
            <a:ext cx="2786082" cy="208944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85786" y="5000636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«Маленькие птички: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воробьи, синички»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(подвижная  игра)</a:t>
            </a:r>
            <a:endParaRPr lang="ru-RU" dirty="0"/>
          </a:p>
        </p:txBody>
      </p:sp>
      <p:pic>
        <p:nvPicPr>
          <p:cNvPr id="23553" name="Picture 1" descr="C:\фото для Люды\105NIKON\DSCN401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857231"/>
            <a:ext cx="3571900" cy="267878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357950" y="3643314"/>
            <a:ext cx="25002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«Выпал снег»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(наблюдение)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pic>
        <p:nvPicPr>
          <p:cNvPr id="5" name="Picture 2" descr="F:\моя новая работа\2 младшая группа\фото для Люды\105NIKON\DSCN40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857232"/>
            <a:ext cx="2857520" cy="21430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3143248"/>
            <a:ext cx="371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иллюстраций о жизни животных зимой</a:t>
            </a:r>
            <a:endParaRPr lang="ru-RU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1" y="857232"/>
            <a:ext cx="3000396" cy="225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5072066" y="3000372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«Легкие снежинки»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(творческая продуктивная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в НОД)</a:t>
            </a:r>
            <a:endParaRPr lang="ru-RU" dirty="0"/>
          </a:p>
        </p:txBody>
      </p:sp>
      <p:pic>
        <p:nvPicPr>
          <p:cNvPr id="9" name="Picture 2" descr="C:\фото для Люды\105NIKON\DSCN457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57356" y="3857628"/>
            <a:ext cx="3071834" cy="230375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29124" y="45720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«Гирлянда на веранду»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(творческая продуктивная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совместной деятельности)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714356"/>
            <a:ext cx="7643866" cy="535531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проблемы: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 красиво зимой! Мягкий пушистый снежок, все деревья стоят в серебре, легкий морозец кусает за румяные щечки наших детей. Как же сделать зимнюю прогулку с ними приятной и полезной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 Зимних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забав и развлечений хоть отбавляй! Коньки, санки, лыжи, да и просто катание с горок, а игра в снежки - замечательны уже сами по себе, а если к этому еще добавить закаливающий эффект от бодрящего морозного воздуха, то положительный результат не заставит себя долго ждать. Подвижные игры и развлечения зимой на открытом воздухе доставляют детям огромную радость и приносят неоценимую пользу их здоровью.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еще, детки 4 года жизни очень любознательны и хотят все знать, но, в силу своего слишком маленького жизненного опыта, плохо  знают сезонные изменения в природе родного края. Поэтому мы решили проводить углубленную работу по ознакомлению детей с явлениями природы через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экспериментальную деятельность. Такая деятельность обогащает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прогулок и очень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увлекает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детей. Вместе с родителями мы решили украсить наш прогулочный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участок, создавая тем самым условия не только для формирования здорового образа жизни, но и для развития экспериментальной деятельности детей.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4202676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4497181"/>
            <a:ext cx="7904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68685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6286520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pic>
        <p:nvPicPr>
          <p:cNvPr id="3074" name="Picture 2" descr="F:\моя новая работа\2 младшая группа\всякое разное\DSCN44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729656" y="3913757"/>
            <a:ext cx="2571769" cy="1745129"/>
          </a:xfrm>
          <a:prstGeom prst="rect">
            <a:avLst/>
          </a:prstGeom>
          <a:noFill/>
        </p:spPr>
      </p:pic>
      <p:pic>
        <p:nvPicPr>
          <p:cNvPr id="3075" name="Picture 3" descr="F:\моя новая работа\2 младшая группа\всякое разное\DSCN44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277950" y="3865794"/>
            <a:ext cx="2557484" cy="1826772"/>
          </a:xfrm>
          <a:prstGeom prst="rect">
            <a:avLst/>
          </a:prstGeom>
          <a:noFill/>
        </p:spPr>
      </p:pic>
      <p:pic>
        <p:nvPicPr>
          <p:cNvPr id="3076" name="Picture 4" descr="F:\моя новая работа\2 младшая группа\всякое разное\DSCN444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5894721" y="3855581"/>
            <a:ext cx="2536977" cy="1753396"/>
          </a:xfrm>
          <a:prstGeom prst="rect">
            <a:avLst/>
          </a:prstGeom>
          <a:noFill/>
        </p:spPr>
      </p:pic>
      <p:pic>
        <p:nvPicPr>
          <p:cNvPr id="11" name="Picture 3" descr="F:\моя новая работа\2 младшая группа\DSCN434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575" y="1142985"/>
            <a:ext cx="2857673" cy="214313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857224" y="714356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продуктивная деятельность в совместной деятельности</a:t>
            </a:r>
            <a:endParaRPr lang="ru-RU" dirty="0"/>
          </a:p>
        </p:txBody>
      </p:sp>
      <p:pic>
        <p:nvPicPr>
          <p:cNvPr id="14" name="Picture 2" descr="H:\моя новая работа\2 младшая группа\102NIKON\DSCN430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857752" y="1142984"/>
            <a:ext cx="2878805" cy="2158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pic>
        <p:nvPicPr>
          <p:cNvPr id="2054" name="Picture 6" descr="H:\моя новая работа\2 младшая группа\всякое разное\DSCN44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42287" y="3480249"/>
            <a:ext cx="4415927" cy="2591957"/>
          </a:xfrm>
          <a:prstGeom prst="rect">
            <a:avLst/>
          </a:prstGeom>
          <a:noFill/>
        </p:spPr>
      </p:pic>
      <p:pic>
        <p:nvPicPr>
          <p:cNvPr id="2055" name="Picture 7" descr="H:\моя новая работа\2 младшая группа\всякое разное\DSCN44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0" y="3484589"/>
            <a:ext cx="2714644" cy="2587617"/>
          </a:xfrm>
          <a:prstGeom prst="rect">
            <a:avLst/>
          </a:prstGeom>
          <a:noFill/>
        </p:spPr>
      </p:pic>
      <p:pic>
        <p:nvPicPr>
          <p:cNvPr id="2056" name="Picture 8" descr="H:\моя новая работа\2 младшая группа\всякое разное\DSCN446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9256" y="714356"/>
            <a:ext cx="2357454" cy="2180445"/>
          </a:xfrm>
          <a:prstGeom prst="rect">
            <a:avLst/>
          </a:prstGeom>
          <a:noFill/>
        </p:spPr>
      </p:pic>
      <p:pic>
        <p:nvPicPr>
          <p:cNvPr id="10" name="Picture 5" descr="F:\моя новая работа\2 младшая группа\всякое разное\DSCN444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214414" y="714356"/>
            <a:ext cx="3214710" cy="214314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14480" y="2988230"/>
            <a:ext cx="6126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Творим дома вместе с мамой (конкурс новогодних поделок )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57224" y="714356"/>
            <a:ext cx="76438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двигательной активности детей на прогулке</a:t>
            </a:r>
          </a:p>
        </p:txBody>
      </p:sp>
      <p:pic>
        <p:nvPicPr>
          <p:cNvPr id="7" name="Picture 2" descr="H:\моя новая работа\2 младшая группа\снежный городок\DSCN43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1142984"/>
            <a:ext cx="2643205" cy="1982298"/>
          </a:xfrm>
          <a:prstGeom prst="rect">
            <a:avLst/>
          </a:prstGeom>
          <a:noFill/>
        </p:spPr>
      </p:pic>
      <p:pic>
        <p:nvPicPr>
          <p:cNvPr id="8" name="Picture 3" descr="H:\моя новая работа\2 младшая группа\снежный городок\DSCN44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0" y="1142984"/>
            <a:ext cx="2786082" cy="2089450"/>
          </a:xfrm>
          <a:prstGeom prst="rect">
            <a:avLst/>
          </a:prstGeom>
          <a:noFill/>
        </p:spPr>
      </p:pic>
      <p:pic>
        <p:nvPicPr>
          <p:cNvPr id="9" name="Picture 5" descr="H:\моя новая работа\2 младшая группа\всякое разное\DSCN444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48" y="4286245"/>
            <a:ext cx="2571920" cy="1928837"/>
          </a:xfrm>
          <a:prstGeom prst="rect">
            <a:avLst/>
          </a:prstGeom>
          <a:noFill/>
        </p:spPr>
      </p:pic>
      <p:pic>
        <p:nvPicPr>
          <p:cNvPr id="17409" name="Picture 1" descr="F:\моя новая работа\2 младшая группа\снежный городок\DSCN441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667235" y="3214686"/>
            <a:ext cx="2762417" cy="2071702"/>
          </a:xfrm>
          <a:prstGeom prst="rect">
            <a:avLst/>
          </a:prstGeom>
          <a:noFill/>
        </p:spPr>
      </p:pic>
      <p:pic>
        <p:nvPicPr>
          <p:cNvPr id="17410" name="Picture 2" descr="C:\фото для Люды\105NIKON\DSCN460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00430" y="4319002"/>
            <a:ext cx="2571768" cy="189608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14348" y="3143248"/>
            <a:ext cx="508184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организации двигательной активности  детей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зимний период родители, воспитатели и дети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оформили участок  для прогулок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избушка»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pic>
        <p:nvPicPr>
          <p:cNvPr id="4100" name="Picture 4" descr="H:\моя новая работа\2 младшая группа\снежный городок\DSCN46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3929066"/>
            <a:ext cx="2878805" cy="2158989"/>
          </a:xfrm>
          <a:prstGeom prst="rect">
            <a:avLst/>
          </a:prstGeom>
          <a:noFill/>
        </p:spPr>
      </p:pic>
      <p:pic>
        <p:nvPicPr>
          <p:cNvPr id="4102" name="Picture 6" descr="H:\моя новая работа\2 младшая группа\снежный городок\DSCN465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144000" y="4894776"/>
            <a:ext cx="2617771" cy="1963224"/>
          </a:xfrm>
          <a:prstGeom prst="rect">
            <a:avLst/>
          </a:prstGeom>
          <a:noFill/>
        </p:spPr>
      </p:pic>
      <p:pic>
        <p:nvPicPr>
          <p:cNvPr id="4103" name="Picture 7" descr="H:\моя новая работа\2 младшая группа\снежный городок\DSCN465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715536" y="3071810"/>
            <a:ext cx="2857672" cy="2143140"/>
          </a:xfrm>
          <a:prstGeom prst="rect">
            <a:avLst/>
          </a:prstGeom>
          <a:noFill/>
        </p:spPr>
      </p:pic>
      <p:pic>
        <p:nvPicPr>
          <p:cNvPr id="12" name="Picture 5" descr="C:\фото для Люды\105NIKON\DSCN461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57224" y="926256"/>
            <a:ext cx="2928958" cy="219660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71472" y="3214686"/>
            <a:ext cx="335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Элементы для метания в цель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«печка»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кольцеброс</a:t>
            </a:r>
            <a:endParaRPr lang="ru-RU" dirty="0"/>
          </a:p>
        </p:txBody>
      </p:sp>
      <p:pic>
        <p:nvPicPr>
          <p:cNvPr id="15361" name="Picture 1" descr="C:\фото для Люды\105NIKON\DSCN459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86248" y="928670"/>
            <a:ext cx="2857520" cy="2143026"/>
          </a:xfrm>
          <a:prstGeom prst="rect">
            <a:avLst/>
          </a:prstGeom>
          <a:noFill/>
        </p:spPr>
      </p:pic>
      <p:pic>
        <p:nvPicPr>
          <p:cNvPr id="15362" name="Picture 2" descr="C:\фото для Люды\105NIKON\DSCN460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786314" y="3214686"/>
            <a:ext cx="3187687" cy="239063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7000892" y="1496785"/>
            <a:ext cx="1571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Безопасная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горка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000496" y="57150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 для перешагивания «Лабиринт»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pic>
        <p:nvPicPr>
          <p:cNvPr id="4103" name="Picture 7" descr="H:\моя новая работа\2 младшая группа\снежный городок\DSCN46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2824" y="785794"/>
            <a:ext cx="2857672" cy="214314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928662" y="2928934"/>
            <a:ext cx="335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 для сюжетно-ролевой игры «Дом»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2988230"/>
            <a:ext cx="3286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игры-состязания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286280" y="58457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 для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подлезания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«Печка»</a:t>
            </a:r>
            <a:endParaRPr lang="ru-RU" dirty="0"/>
          </a:p>
        </p:txBody>
      </p:sp>
      <p:pic>
        <p:nvPicPr>
          <p:cNvPr id="13" name="Picture 8" descr="H:\моя новая работа\2 младшая группа\снежный городок\DSCN467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732207"/>
            <a:ext cx="3024381" cy="2268165"/>
          </a:xfrm>
          <a:prstGeom prst="rect">
            <a:avLst/>
          </a:prstGeom>
          <a:noFill/>
        </p:spPr>
      </p:pic>
      <p:pic>
        <p:nvPicPr>
          <p:cNvPr id="52226" name="Picture 2" descr="C:\фото для Люды\105NIKON\DSCN46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57225" y="3571876"/>
            <a:ext cx="2857520" cy="214302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714348" y="5643578"/>
            <a:ext cx="3238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 для самостоятельного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наблюдения «Колодец»</a:t>
            </a:r>
            <a:endParaRPr lang="ru-RU" dirty="0"/>
          </a:p>
        </p:txBody>
      </p:sp>
      <p:pic>
        <p:nvPicPr>
          <p:cNvPr id="52227" name="Picture 3" descr="F:\моя новая работа\2 младшая группа\снежный городок\DSCN466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143504" y="3585270"/>
            <a:ext cx="3018766" cy="22011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4348" y="928670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экспериментальный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357298"/>
            <a:ext cx="79040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 реализации проекта: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краткосрочный  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(декабрь 2015г. – февраль 2016г.)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071678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2-ой младшей группы «Василек», родители и воспитатели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786058"/>
            <a:ext cx="7786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предметно-развивающего пространства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Групповое помещение 2-ой младшей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группы и приемная;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зал;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Прогулочный участок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2-ой младшей группы </a:t>
            </a:r>
            <a:endParaRPr lang="ru-RU" dirty="0"/>
          </a:p>
        </p:txBody>
      </p:sp>
      <p:pic>
        <p:nvPicPr>
          <p:cNvPr id="1027" name="Picture 3" descr="H:\моя новая работа\2 младшая группа\снежный городок\DSCN45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3143248"/>
            <a:ext cx="3357586" cy="29492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862596"/>
            <a:ext cx="779187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Формирование у детей 3-4 лет представлений о сезонных изменениях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природе.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условий для обеспечения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достаточной двигательной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исследовательской деятельности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на прогулке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зимнее время.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96327"/>
            <a:ext cx="77867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детям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Расширять знания детей о зиме, её признаках и явлениях;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Познакомить детей со свойствами снега и льда;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Обогащать впечатления детей за счет различных форм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работы, развивать 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познавательные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творческие способности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Вызвать у детей желание помогать родителям и педагогу в оформлении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прогулочного участка;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 Формировать доброжелательное отношение друг к другу;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6) Воспитывать бережное отношение к постройкам из снега;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7)Развивать диалогическую форму речи, вовлекать детей в разговор во время рассматривания картин (слушать и понимать заданный вопрос, понятно отвечать на него);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8) Учить детей проводить самостоятельно элементарные опыты со снегом и водой.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14348" y="1142984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родителям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1)Установление партнерских  отношений   с семьей каждого воспитанника,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привлечение родителей к участию в создании условий для повышения 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двигательной активности и экспериментальной деятельности детей в  зимнее время года;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2) Создание атмосферы общности  интересов педагогов и родителей;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Оказание консультативной помощи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родителям по организации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экспериментирования в домашних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условиях.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785794"/>
            <a:ext cx="1042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357694"/>
            <a:ext cx="31548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коллегам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AutoNum type="arabicParenR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Обобщение опыта работы 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по теме проекта.</a:t>
            </a:r>
          </a:p>
        </p:txBody>
      </p:sp>
      <p:pic>
        <p:nvPicPr>
          <p:cNvPr id="1026" name="Picture 2" descr="F:\моя новая работа\2 младшая группа\снежный городок\DSCN43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125547"/>
            <a:ext cx="3929089" cy="2946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28926" y="630776"/>
            <a:ext cx="3410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над проектом с детьми: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857232"/>
            <a:ext cx="78581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наблюдения за объектами живой и неживой  природы (погодные явления, изменения в жизни растений и животных),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Экспериментирование «Свойства снега и льда»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-чтение художественной литературы,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-рассматривание картинок и иллюстраций.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деятельность: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 сюжетно-ролевые игры на прогулке,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 в группе.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цветных льдинок для украшения построек на участке,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коллективных работ из различных материалов на зимнюю тематику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гирлянды из бросового материала для украшения веранды,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помощь воспитателю в изготовлении снежных построек.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572140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обсуждение темы проекта</a:t>
            </a:r>
            <a:r>
              <a:rPr lang="ru-RU" dirty="0" smtClean="0"/>
              <a:t>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привлечение родителей к организации и реализации проекта.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5274246"/>
            <a:ext cx="3971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над проектом с родителями: 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71802" y="1071546"/>
            <a:ext cx="3137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643050"/>
            <a:ext cx="8001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У детей формируются представления о сезонных изменениях в живой и не живой природе.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Знакомятся со свойствами снега и льда.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Вовлечение каждого ребенка в творческую, трудовую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/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Привлечение большого количества родителей к оформлению зимнего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участка.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Все участники проекта (дети,  воспитатели, родители)  получат положи-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тельные эмоции от проделанной  работы  и полученных результатов.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4286256"/>
            <a:ext cx="2059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 проекта: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714884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Зимние постройки на прогулочном участке по мотивам русской народной сказки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избушка»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Участие в конкурсах детского сада «Лучшие новогодние каникулы – 2016» и «Зимние постройки на участке»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571480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проекта: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1 этап – подготовительный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(с 15 по 30 декабря 2015 г.):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1. Создание условий для реализации проекта «Зимние фантазии»;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2. Изучение методических пособий    и литературы по теме;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3.Обсуждение с родителями оформления прогулочного участка;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4. Составление плана  расположения  снежных построек на участке.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285992"/>
            <a:ext cx="77153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 этап – основной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 11 января по 20 февраля 2016 г.):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1.Наблюдения за объектами живой и неживой  природы (погодные явления, изменения в жизни растений и животных);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Рассматривание картин, иллюстраций;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Беседы;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Чтение художественной литературы (сказка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избушка», стихи и загадки о зиме);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Проведение элементарных экспериментов со свойствами снега и льда;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Изготовление снежных построек;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7.Подвижные  и сюжетно-ролевые игры  на участке;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Участие в конкурсах зимних участков детского сада.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357826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этап – заключительный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(с 20 февраля по 29 февраля 2016 г.):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1.Анализ и обобщение результатов, полученных в процессе реализации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проекта.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-fram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143016" y="-1143016"/>
            <a:ext cx="6857998" cy="91440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14546" y="64291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 проекта: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этап – подготовительный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428736"/>
            <a:ext cx="7786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Для организации работы над проектом «Зимние фантазии» подобрали художественную литературу: стихи и загадки о зиме, сказку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избушка». Методические разработки по организации наблюдений в природе и проведения элементарных опытов с детьми. Обсудили с родителями тему и участие в проекте  и распределили задания.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3000372"/>
            <a:ext cx="2098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этап – основной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571876"/>
            <a:ext cx="73581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ходе реализации проекта были определены основные направления:</a:t>
            </a:r>
          </a:p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-экспериментальной деятельности в группе и на прогулке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Знакомство с сезонными изменениями в природе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Организация двигательной активности детей на прогулке.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1563</Words>
  <Application>Microsoft Office PowerPoint</Application>
  <PresentationFormat>Экран (4:3)</PresentationFormat>
  <Paragraphs>190</Paragraphs>
  <Slides>24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Дом</cp:lastModifiedBy>
  <cp:revision>56</cp:revision>
  <dcterms:created xsi:type="dcterms:W3CDTF">2016-01-31T14:40:07Z</dcterms:created>
  <dcterms:modified xsi:type="dcterms:W3CDTF">2018-08-01T16:33:30Z</dcterms:modified>
</cp:coreProperties>
</file>