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sldIdLst>
    <p:sldId id="257" r:id="rId2"/>
    <p:sldId id="256" r:id="rId3"/>
    <p:sldId id="261" r:id="rId4"/>
    <p:sldId id="264" r:id="rId5"/>
    <p:sldId id="265" r:id="rId6"/>
    <p:sldId id="268" r:id="rId7"/>
    <p:sldId id="258" r:id="rId8"/>
    <p:sldId id="267" r:id="rId9"/>
    <p:sldId id="285" r:id="rId10"/>
    <p:sldId id="266" r:id="rId11"/>
    <p:sldId id="262" r:id="rId12"/>
    <p:sldId id="270" r:id="rId13"/>
    <p:sldId id="269" r:id="rId14"/>
    <p:sldId id="271" r:id="rId15"/>
    <p:sldId id="272" r:id="rId16"/>
    <p:sldId id="273" r:id="rId17"/>
    <p:sldId id="284" r:id="rId18"/>
    <p:sldId id="274" r:id="rId19"/>
    <p:sldId id="263" r:id="rId20"/>
    <p:sldId id="259" r:id="rId21"/>
    <p:sldId id="283" r:id="rId22"/>
    <p:sldId id="277" r:id="rId23"/>
    <p:sldId id="279" r:id="rId24"/>
    <p:sldId id="278" r:id="rId25"/>
    <p:sldId id="280" r:id="rId26"/>
    <p:sldId id="275" r:id="rId27"/>
    <p:sldId id="286" r:id="rId28"/>
    <p:sldId id="276" r:id="rId29"/>
    <p:sldId id="281" r:id="rId30"/>
    <p:sldId id="282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82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661D8F-D02A-4BEA-86DC-92E39599B2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bv100221.jpg"/>
          <p:cNvPicPr>
            <a:picLocks noChangeAspect="1"/>
          </p:cNvPicPr>
          <p:nvPr/>
        </p:nvPicPr>
        <p:blipFill>
          <a:blip r:embed="rId14">
            <a:lum bright="14000"/>
          </a:blip>
          <a:stretch>
            <a:fillRect/>
          </a:stretch>
        </p:blipFill>
        <p:spPr>
          <a:xfrm>
            <a:off x="0" y="0"/>
            <a:ext cx="9144000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071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8" grpId="0" build="p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 b="1" kern="1200">
          <a:ln w="19050">
            <a:solidFill>
              <a:schemeClr val="tx2">
                <a:tint val="1000"/>
              </a:schemeClr>
            </a:solidFill>
            <a:prstDash val="solid"/>
          </a:ln>
          <a:solidFill>
            <a:srgbClr val="0BD0D9"/>
          </a:solidFill>
          <a:effectLst>
            <a:outerShdw blurRad="50000" dist="50800" dir="7500000" algn="tl">
              <a:srgbClr val="000000">
                <a:shade val="5000"/>
                <a:alpha val="35000"/>
              </a:srgbClr>
            </a:outerShdw>
          </a:effectLst>
          <a:latin typeface="Constant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BD0D9"/>
          </a:solidFill>
          <a:latin typeface="Constant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BD0D9"/>
          </a:solidFill>
          <a:latin typeface="Constant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BD0D9"/>
          </a:solidFill>
          <a:latin typeface="Constant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BD0D9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BD0D9"/>
          </a:solidFill>
          <a:latin typeface="Constant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BD0D9"/>
          </a:solidFill>
          <a:latin typeface="Constant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BD0D9"/>
          </a:solidFill>
          <a:latin typeface="Constant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BD0D9"/>
          </a:solidFill>
          <a:latin typeface="Constant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rgbClr val="115964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rgbClr val="115964"/>
          </a:solidFill>
          <a:latin typeface="Constantia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rgbClr val="115964"/>
          </a:solidFill>
          <a:latin typeface="Constantia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rgbClr val="115964"/>
          </a:solidFill>
          <a:latin typeface="Constantia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rgbClr val="115964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&#1089;&#1086;&#1094;.%20&#1088;&#1086;&#1083;&#1080;&#1082;%20&#1086;%20&#1087;&#1100;&#1103;&#1085;&#1089;&#1090;&#1074;&#1077;.flv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&#1079;&#1072;&#1087;&#1088;&#1077;&#1090;&#1085;&#1099;&#1077;%20&#1080;&#1075;&#1088;&#1099;.flv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3.xml"/><Relationship Id="rId1" Type="http://schemas.openxmlformats.org/officeDocument/2006/relationships/video" Target="file:///G:\&#1086;&#1090;&#1082;&#1088;&#1099;&#1090;&#1099;&#1081;%20&#1082;&#1083;&#1072;&#1089;&#1089;&#1085;&#1099;&#1081;%20&#1095;&#1072;&#1089;\&#1044;&#1077;&#1081;&#1089;&#1090;&#1074;&#1080;&#1077;%20&#1072;&#1083;&#1082;&#1086;&#1075;&#1086;&#1083;&#1103;%20&#1080;%20&#1085;&#1080;&#1082;&#1086;&#1090;&#1080;&#1085;&#1072;%20&#1085;&#1072;%20&#1082;&#1088;&#1086;&#1074;&#1086;&#1090;&#1086;&#1082;.wmv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3.xml"/><Relationship Id="rId1" Type="http://schemas.openxmlformats.org/officeDocument/2006/relationships/video" Target="file:///G:\&#1086;&#1090;&#1082;&#1088;&#1099;&#1090;&#1099;&#1081;%20&#1082;&#1083;&#1072;&#1089;&#1089;&#1085;&#1099;&#1081;%20&#1095;&#1072;&#1089;\&#1057;&#1086;&#1094;&#1080;&#1072;&#1083;&#1100;&#1085;&#1099;&#1081;%20&#1072;&#1091;&#1076;&#1080;&#1086;&#1088;&#1086;&#1083;&#1080;&#1082;%20&#1086;%20&#1085;&#1072;&#1088;&#1082;&#1086;&#1084;&#1072;&#1085;&#1080;&#1080;.wmv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shkolazhizni.ru/img/content/i27/27835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hyperlink" Target="http://www.141600.ru/uploads/1205085733/gallery_960_28_16655.jpg" TargetMode="External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&#1074;&#1088;&#1077;&#1076;%20&#1082;&#1091;&#1088;&#1077;&#1085;&#1080;&#1103;.flv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soligorsk-city.com/resources/userdata/images/image/cigarette.jpg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video" Target="file:///G:\&#1086;&#1090;&#1082;&#1088;&#1099;&#1090;&#1099;&#1081;%20&#1082;&#1083;&#1072;&#1089;&#1089;&#1085;&#1099;&#1081;%20&#1095;&#1072;&#1089;\&#1084;&#1072;&#1090;&#1088;&#1077;&#1096;&#1082;&#1080;_WMV%20V9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214554"/>
            <a:ext cx="4786346" cy="1362075"/>
          </a:xfrm>
        </p:spPr>
        <p:txBody>
          <a:bodyPr>
            <a:noAutofit/>
          </a:bodyPr>
          <a:lstStyle/>
          <a:p>
            <a:r>
              <a:rPr lang="ru-RU" sz="88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Пролог</a:t>
            </a:r>
            <a:endParaRPr lang="ru-RU" sz="8800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10676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4982" y="583133"/>
            <a:ext cx="5367348" cy="563551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5271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5"/>
            <a:ext cx="8572560" cy="6161529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34" y="2000240"/>
            <a:ext cx="2715167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Курение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3500438"/>
            <a:ext cx="2977738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Алкоголь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472" y="2214554"/>
            <a:ext cx="792961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ea typeface="+mj-ea"/>
                <a:cs typeface="+mj-cs"/>
              </a:rPr>
              <a:t> «Пьянство – есть упражнение в безумии» - писал Пифагор.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571480"/>
            <a:ext cx="7772400" cy="13620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u="sng" cap="all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Алкоголизм —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62" y="4000504"/>
            <a:ext cx="7772400" cy="15001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j-ea"/>
                <a:cs typeface="+mj-cs"/>
              </a:rPr>
              <a:t>наркотическая зависимость, </a:t>
            </a: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j-ea"/>
                <a:cs typeface="+mj-cs"/>
              </a:rPr>
              <a:t>характеризующаяся болезненным пристрастием к употреблению алкогольных напитков (психическая и физическая зависимость) и алкогольным поражением внутренних органов. При алкоголизме происходит деградация человека как личности; потеря своего внутреннего «Я».</a:t>
            </a: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11268" name="Picture 11" descr="257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5385" y="142852"/>
            <a:ext cx="168861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00" y="3643314"/>
            <a:ext cx="3714776" cy="1500187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В пьющих семьях 38% детей оказываются недоразвитыми и больными. В 2 раза чаще дети рождаются мертвыми. Алкоголь укорачивает жизнь в среднем на 17 лет. Алкоголь не только ослабляет тело, но и разрушает личность.</a:t>
            </a:r>
          </a:p>
        </p:txBody>
      </p:sp>
      <p:pic>
        <p:nvPicPr>
          <p:cNvPr id="131078" name="Picture 6" descr="get_img[1]">
            <a:hlinkClick r:id="rId2" action="ppaction://hlinkfile"/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0" y="642918"/>
            <a:ext cx="4349750" cy="56165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6" name="Rectangle 6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8229600" cy="1071563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Сделайте свой выбор, скажите пьянству «Нет!»</a:t>
            </a:r>
          </a:p>
        </p:txBody>
      </p:sp>
      <p:pic>
        <p:nvPicPr>
          <p:cNvPr id="133125" name="Picture 5" descr="e3725576ae2bf8326cae3458f7ecc4c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601788"/>
            <a:ext cx="8207375" cy="51387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1223819186_alkogolizm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857231"/>
            <a:ext cx="6643734" cy="4814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Действие алкоголя и никотина на кровоток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00100" y="714356"/>
            <a:ext cx="7215238" cy="5411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4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1228477726_alcohol-fre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928670"/>
            <a:ext cx="4714908" cy="475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5271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5"/>
            <a:ext cx="8572560" cy="6161529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34" y="2000240"/>
            <a:ext cx="2715167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Курение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3500438"/>
            <a:ext cx="2977738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Алкоголь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5072074"/>
            <a:ext cx="3417475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Наркотики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Ступени ведущие вниз!</a:t>
            </a:r>
            <a:endParaRPr lang="ru-R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1857364"/>
            <a:ext cx="728667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ea typeface="+mj-ea"/>
                <a:cs typeface="+mj-cs"/>
              </a:rPr>
              <a:t>Наркомания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ea typeface="+mj-ea"/>
                <a:cs typeface="+mj-cs"/>
              </a:rPr>
              <a:t> – это название еще одной вредной привычки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24511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открытый классный час\влияние наркотиков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09" y="-642966"/>
            <a:ext cx="7572429" cy="7500966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42910" y="4286256"/>
            <a:ext cx="4357718" cy="1500187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>
                <a:solidFill>
                  <a:srgbClr val="008000"/>
                </a:solidFill>
              </a:rPr>
              <a:t>-</a:t>
            </a:r>
            <a:r>
              <a:rPr lang="ru-RU" sz="3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любопытство;</a:t>
            </a:r>
          </a:p>
          <a:p>
            <a:pPr>
              <a:buFontTx/>
              <a:buNone/>
            </a:pPr>
            <a:r>
              <a:rPr lang="ru-RU" sz="3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-влияние друзей и знакомых;</a:t>
            </a:r>
          </a:p>
          <a:p>
            <a:pPr>
              <a:buFontTx/>
              <a:buNone/>
            </a:pPr>
            <a:r>
              <a:rPr lang="ru-RU" sz="3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-приятные ощущения;</a:t>
            </a:r>
          </a:p>
          <a:p>
            <a:pPr>
              <a:buFontTx/>
              <a:buNone/>
            </a:pPr>
            <a:r>
              <a:rPr lang="ru-RU" sz="3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желание уйти от проблем.</a:t>
            </a:r>
          </a:p>
        </p:txBody>
      </p:sp>
      <p:pic>
        <p:nvPicPr>
          <p:cNvPr id="140295" name="Picture 7" descr="3-1264824579[1]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2143116"/>
            <a:ext cx="3767932" cy="3594106"/>
          </a:xfrm>
          <a:noFill/>
          <a:ln/>
        </p:spPr>
      </p:pic>
      <p:sp>
        <p:nvSpPr>
          <p:cNvPr id="7" name="Прямоугольник 6"/>
          <p:cNvSpPr/>
          <p:nvPr/>
        </p:nvSpPr>
        <p:spPr>
          <a:xfrm>
            <a:off x="1071538" y="785794"/>
            <a:ext cx="66437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3600" b="1" dirty="0" smtClean="0">
                <a:ln w="1905"/>
                <a:gradFill>
                  <a:gsLst>
                    <a:gs pos="0">
                      <a:srgbClr val="475A8D">
                        <a:shade val="20000"/>
                        <a:satMod val="200000"/>
                      </a:srgbClr>
                    </a:gs>
                    <a:gs pos="78000">
                      <a:srgbClr val="475A8D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475A8D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</a:rPr>
              <a:t>Основные причины употребления наркотиков:</a:t>
            </a:r>
            <a:endParaRPr lang="ru-RU" sz="3600" b="1" dirty="0">
              <a:ln w="1905"/>
              <a:gradFill>
                <a:gsLst>
                  <a:gs pos="0">
                    <a:srgbClr val="475A8D">
                      <a:shade val="20000"/>
                      <a:satMod val="200000"/>
                    </a:srgbClr>
                  </a:gs>
                  <a:gs pos="78000">
                    <a:srgbClr val="475A8D">
                      <a:tint val="90000"/>
                      <a:shade val="89000"/>
                      <a:satMod val="220000"/>
                    </a:srgbClr>
                  </a:gs>
                  <a:gs pos="100000">
                    <a:srgbClr val="475A8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428868"/>
            <a:ext cx="7772400" cy="1362075"/>
          </a:xfrm>
        </p:spPr>
        <p:txBody>
          <a:bodyPr/>
          <a:lstStyle/>
          <a:p>
            <a:pPr algn="ctr"/>
            <a:r>
              <a:rPr lang="ru-RU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Наркомания  - неизлечимая болезнь!     </a:t>
            </a:r>
            <a:endParaRPr lang="ru-RU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4" descr="24132_Fi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4000504"/>
            <a:ext cx="5357850" cy="200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00" y="4500570"/>
            <a:ext cx="7772400" cy="15001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Действие наркотиков навсегда "отпечатывается" не только в памяти, но и в организме. И если давно отказавшийся от них человек вновь решит " разок </a:t>
            </a:r>
            <a:r>
              <a:rPr lang="ru-RU" sz="280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покайфовать</a:t>
            </a: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", ему неизбежно снова придется пройти через все круги наркоманского ада. Поэтому наркологи стараются не говорить о " выздоровевших наркоманах", а предпочитают термин "неактивные наркоманы" ( т.е. не употребляющие наркотики в данный момент).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Признаки и симптомы употребления наркотиков</a:t>
            </a:r>
          </a:p>
        </p:txBody>
      </p:sp>
      <p:sp>
        <p:nvSpPr>
          <p:cNvPr id="15258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800" b="1" u="sng" dirty="0">
                <a:solidFill>
                  <a:srgbClr val="002060"/>
                </a:solidFill>
              </a:rPr>
              <a:t>Физиологические признаки:</a:t>
            </a:r>
            <a:endParaRPr lang="ru-RU" sz="18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1800" dirty="0">
                <a:solidFill>
                  <a:srgbClr val="002060"/>
                </a:solidFill>
              </a:rPr>
              <a:t>—  бледность кожи;</a:t>
            </a:r>
          </a:p>
          <a:p>
            <a:pPr>
              <a:lnSpc>
                <a:spcPct val="80000"/>
              </a:lnSpc>
            </a:pPr>
            <a:r>
              <a:rPr lang="ru-RU" sz="1800" dirty="0">
                <a:solidFill>
                  <a:srgbClr val="002060"/>
                </a:solidFill>
              </a:rPr>
              <a:t>—  расширенные или суженные зрачки;</a:t>
            </a:r>
          </a:p>
          <a:p>
            <a:pPr>
              <a:lnSpc>
                <a:spcPct val="80000"/>
              </a:lnSpc>
            </a:pPr>
            <a:r>
              <a:rPr lang="ru-RU" sz="1800" dirty="0">
                <a:solidFill>
                  <a:srgbClr val="002060"/>
                </a:solidFill>
              </a:rPr>
              <a:t>—   покрасневшие или мутные глаза;</a:t>
            </a:r>
          </a:p>
          <a:p>
            <a:pPr>
              <a:lnSpc>
                <a:spcPct val="80000"/>
              </a:lnSpc>
            </a:pPr>
            <a:r>
              <a:rPr lang="ru-RU" sz="1800" dirty="0">
                <a:solidFill>
                  <a:srgbClr val="002060"/>
                </a:solidFill>
              </a:rPr>
              <a:t>—  замедленная несвязная речь;</a:t>
            </a:r>
          </a:p>
          <a:p>
            <a:pPr>
              <a:lnSpc>
                <a:spcPct val="80000"/>
              </a:lnSpc>
            </a:pPr>
            <a:r>
              <a:rPr lang="ru-RU" sz="1800" dirty="0">
                <a:solidFill>
                  <a:srgbClr val="002060"/>
                </a:solidFill>
              </a:rPr>
              <a:t>—   потеря аппетита, похудение или чрезмерное употребление </a:t>
            </a:r>
            <a:r>
              <a:rPr lang="ru-RU" sz="1800" b="1" dirty="0">
                <a:solidFill>
                  <a:srgbClr val="002060"/>
                </a:solidFill>
              </a:rPr>
              <a:t>пищи;</a:t>
            </a:r>
            <a:endParaRPr lang="ru-RU" sz="18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1800" dirty="0">
                <a:solidFill>
                  <a:srgbClr val="002060"/>
                </a:solidFill>
              </a:rPr>
              <a:t>—  хронический кашель;</a:t>
            </a:r>
          </a:p>
          <a:p>
            <a:pPr>
              <a:lnSpc>
                <a:spcPct val="80000"/>
              </a:lnSpc>
            </a:pPr>
            <a:r>
              <a:rPr lang="ru-RU" sz="1800" dirty="0">
                <a:solidFill>
                  <a:srgbClr val="002060"/>
                </a:solidFill>
              </a:rPr>
              <a:t>—   плохая   координация  движений   (пошатыва­ние или спотыкание).</a:t>
            </a:r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200" b="1" u="sng" dirty="0"/>
              <a:t>         </a:t>
            </a:r>
            <a:r>
              <a:rPr lang="ru-RU" sz="1400" b="1" u="sng" dirty="0">
                <a:solidFill>
                  <a:srgbClr val="002060"/>
                </a:solidFill>
              </a:rPr>
              <a:t>Изменения в поведении:</a:t>
            </a:r>
            <a:endParaRPr lang="ru-RU" sz="14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rgbClr val="002060"/>
                </a:solidFill>
              </a:rPr>
              <a:t>—   нарастающее безразличие ко всему;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rgbClr val="002060"/>
                </a:solidFill>
              </a:rPr>
              <a:t>—   уход из дома и прогулы в школе по непо­нятным причинам;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rgbClr val="002060"/>
                </a:solidFill>
              </a:rPr>
              <a:t>—  ухудшение памяти;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rgbClr val="002060"/>
                </a:solidFill>
              </a:rPr>
              <a:t>—  трудности в концентрации внимания;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rgbClr val="002060"/>
                </a:solidFill>
              </a:rPr>
              <a:t>—   бессонница;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rgbClr val="002060"/>
                </a:solidFill>
              </a:rPr>
              <a:t>болезненная реакция на критику;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rgbClr val="002060"/>
                </a:solidFill>
              </a:rPr>
              <a:t>—   частая и резкая смена настроения;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rgbClr val="002060"/>
                </a:solidFill>
              </a:rPr>
              <a:t>—   повышенная утомляемость, сменяемая повы­шенной энергичностью;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rgbClr val="002060"/>
                </a:solidFill>
              </a:rPr>
              <a:t>—   избегание общения с людьми, с которыми раньше был близок;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rgbClr val="002060"/>
                </a:solidFill>
              </a:rPr>
              <a:t>—  снижение успеваемости в школе;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rgbClr val="002060"/>
                </a:solidFill>
              </a:rPr>
              <a:t>—   постоянные просьбы дать денег;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rgbClr val="002060"/>
                </a:solidFill>
              </a:rPr>
              <a:t>—   пропажа из дома ценностей, книг, одежды;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rgbClr val="002060"/>
                </a:solidFill>
              </a:rPr>
              <a:t>—   частые телефонные звонки;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rgbClr val="002060"/>
                </a:solidFill>
              </a:rPr>
              <a:t>—   самоизоляция, уход от участия в семейных делах;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rgbClr val="002060"/>
                </a:solidFill>
              </a:rPr>
              <a:t>—   непривычная лживость.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6f1f1a9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721523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циальный аудиоролик о наркомании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76221" y="357166"/>
            <a:ext cx="8167745" cy="61258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43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Картинка 36 из 9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985225"/>
            <a:ext cx="6388598" cy="465835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8" descr="Картинка 38 из 4114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4429132"/>
            <a:ext cx="2857520" cy="19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Запомни!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Наркотики, курение и алкоголизм  - это стоп-кран для жизни.</a:t>
            </a:r>
          </a:p>
        </p:txBody>
      </p:sp>
      <p:pic>
        <p:nvPicPr>
          <p:cNvPr id="21509" name="Picture 4" descr="0329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928802"/>
            <a:ext cx="2928926" cy="2318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Картинка 11 из 5948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2438400"/>
            <a:ext cx="30670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5271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5"/>
            <a:ext cx="8572560" cy="6161529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71472" y="2000240"/>
            <a:ext cx="2715167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Курение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>
            <a:noAutofit/>
          </a:bodyPr>
          <a:lstStyle/>
          <a:p>
            <a:r>
              <a:rPr lang="ru-RU" sz="4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 говорим:</a:t>
            </a:r>
          </a:p>
        </p:txBody>
      </p:sp>
      <p:pic>
        <p:nvPicPr>
          <p:cNvPr id="156679" name="Picture 7" descr="441813023217-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282" y="1587299"/>
            <a:ext cx="4076730" cy="5270701"/>
          </a:xfrm>
          <a:prstGeom prst="roundRect">
            <a:avLst/>
          </a:prstGeom>
          <a:noFill/>
          <a:ln/>
        </p:spPr>
      </p:pic>
      <p:pic>
        <p:nvPicPr>
          <p:cNvPr id="156680" name="Picture 8" descr="pot-2009-2kv-3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14876" y="1428736"/>
            <a:ext cx="4032250" cy="5184775"/>
          </a:xfrm>
          <a:prstGeom prst="roundRect">
            <a:avLst/>
          </a:prstGeom>
          <a:noFill/>
          <a:ln/>
        </p:spPr>
      </p:pic>
      <p:sp>
        <p:nvSpPr>
          <p:cNvPr id="156681" name="Text Box 9"/>
          <p:cNvSpPr txBox="1">
            <a:spLocks noChangeArrowheads="1"/>
          </p:cNvSpPr>
          <p:nvPr/>
        </p:nvSpPr>
        <p:spPr bwMode="auto">
          <a:xfrm>
            <a:off x="1214414" y="1714488"/>
            <a:ext cx="18002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dirty="0" smtClean="0">
                <a:solidFill>
                  <a:srgbClr val="FF3300"/>
                </a:solidFill>
              </a:rPr>
              <a:t>ДА !</a:t>
            </a:r>
            <a:endParaRPr lang="ru-RU" sz="4400" b="1" dirty="0">
              <a:solidFill>
                <a:srgbClr val="FF3300"/>
              </a:solidFill>
            </a:endParaRPr>
          </a:p>
        </p:txBody>
      </p:sp>
      <p:sp>
        <p:nvSpPr>
          <p:cNvPr id="156682" name="Text Box 10"/>
          <p:cNvSpPr txBox="1">
            <a:spLocks noChangeArrowheads="1"/>
          </p:cNvSpPr>
          <p:nvPr/>
        </p:nvSpPr>
        <p:spPr bwMode="auto">
          <a:xfrm>
            <a:off x="539750" y="5157788"/>
            <a:ext cx="38877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  </a:t>
            </a:r>
            <a:r>
              <a:rPr lang="ru-RU" sz="3200" b="1">
                <a:solidFill>
                  <a:srgbClr val="FF3300"/>
                </a:solidFill>
              </a:rPr>
              <a:t>Здоровому  образу жизни</a:t>
            </a:r>
          </a:p>
        </p:txBody>
      </p:sp>
      <p:sp>
        <p:nvSpPr>
          <p:cNvPr id="156683" name="Text Box 11"/>
          <p:cNvSpPr txBox="1">
            <a:spLocks noChangeArrowheads="1"/>
          </p:cNvSpPr>
          <p:nvPr/>
        </p:nvSpPr>
        <p:spPr bwMode="auto">
          <a:xfrm>
            <a:off x="6948488" y="1484313"/>
            <a:ext cx="21955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/>
              <a:t>НЕТ !</a:t>
            </a:r>
            <a:endParaRPr lang="ru-RU" sz="3600" b="1" dirty="0"/>
          </a:p>
        </p:txBody>
      </p:sp>
      <p:sp>
        <p:nvSpPr>
          <p:cNvPr id="156684" name="Text Box 12"/>
          <p:cNvSpPr txBox="1">
            <a:spLocks noChangeArrowheads="1"/>
          </p:cNvSpPr>
          <p:nvPr/>
        </p:nvSpPr>
        <p:spPr bwMode="auto">
          <a:xfrm>
            <a:off x="4643438" y="5516563"/>
            <a:ext cx="39608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   Вредным            привычкам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56bc8ff11ad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28596" y="357166"/>
            <a:ext cx="8501122" cy="6163083"/>
          </a:xfrm>
          <a:prstGeom prst="round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4" name="Rectangle 8"/>
          <p:cNvSpPr>
            <a:spLocks noGrp="1" noChangeArrowheads="1"/>
          </p:cNvSpPr>
          <p:nvPr>
            <p:ph type="title"/>
          </p:nvPr>
        </p:nvSpPr>
        <p:spPr>
          <a:xfrm>
            <a:off x="1071538" y="500042"/>
            <a:ext cx="7772400" cy="1362075"/>
          </a:xfrm>
        </p:spPr>
        <p:txBody>
          <a:bodyPr>
            <a:noAutofit/>
          </a:bodyPr>
          <a:lstStyle/>
          <a:p>
            <a:r>
              <a:rPr lang="ru-RU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Заболевания, которым способствует курение:</a:t>
            </a:r>
          </a:p>
        </p:txBody>
      </p:sp>
      <p:sp>
        <p:nvSpPr>
          <p:cNvPr id="11674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1000100" y="4857760"/>
            <a:ext cx="4071966" cy="1500187"/>
          </a:xfrm>
        </p:spPr>
        <p:txBody>
          <a:bodyPr/>
          <a:lstStyle/>
          <a:p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Бронхит, </a:t>
            </a:r>
            <a:r>
              <a:rPr lang="ru-RU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эмфизит</a:t>
            </a:r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;</a:t>
            </a:r>
          </a:p>
          <a:p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Болезни сердца, инфаркты;</a:t>
            </a:r>
          </a:p>
          <a:p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Рак легких и другие раковые заболевания</a:t>
            </a:r>
          </a:p>
          <a:p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Болезни желудка и 12-перстной кишки.</a:t>
            </a:r>
          </a:p>
          <a:p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85% всех умерших от рака легких были курящими людьми, 25%всех умерших от инфаркта миокарда были курящими людьми. Инфаркт в 40 лет ждет прежде всего курящего человека.</a:t>
            </a:r>
          </a:p>
          <a:p>
            <a:endParaRPr lang="ru-R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6747" name="Picture 11" descr="picture-390h[1]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429250" y="1714500"/>
            <a:ext cx="3714750" cy="4143375"/>
          </a:xfrm>
          <a:prstGeom prst="round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14480" y="642918"/>
            <a:ext cx="7772400" cy="78581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Курение – это болезнь!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571612"/>
            <a:ext cx="7772400" cy="4214842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sz="2400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Курение, вид бытовой наркомании, наиболее распространенная форма которой — никотинизм. </a:t>
            </a:r>
          </a:p>
          <a:p>
            <a:pPr>
              <a:lnSpc>
                <a:spcPct val="80000"/>
              </a:lnSpc>
              <a:defRPr/>
            </a:pPr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Тысячи курильщиков в России ежегодно умирают от различных болезней. Многие мечтают избавиться от табакозависимости, но привычка оказывается сильнее. </a:t>
            </a:r>
          </a:p>
          <a:p>
            <a:pPr>
              <a:lnSpc>
                <a:spcPct val="80000"/>
              </a:lnSpc>
              <a:defRPr/>
            </a:pPr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Основная причина большой</a:t>
            </a:r>
          </a:p>
          <a:p>
            <a:pPr>
              <a:lnSpc>
                <a:spcPct val="80000"/>
              </a:lnSpc>
              <a:defRPr/>
            </a:pPr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распространенности курения – </a:t>
            </a:r>
          </a:p>
          <a:p>
            <a:pPr>
              <a:lnSpc>
                <a:spcPct val="80000"/>
              </a:lnSpc>
              <a:defRPr/>
            </a:pPr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это на определенное время </a:t>
            </a:r>
          </a:p>
          <a:p>
            <a:pPr>
              <a:lnSpc>
                <a:spcPct val="80000"/>
              </a:lnSpc>
              <a:defRPr/>
            </a:pPr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скрытое  разрушительное действие </a:t>
            </a:r>
          </a:p>
          <a:p>
            <a:pPr>
              <a:lnSpc>
                <a:spcPct val="80000"/>
              </a:lnSpc>
              <a:defRPr/>
            </a:pPr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курения, создающее впечатление </a:t>
            </a:r>
          </a:p>
          <a:p>
            <a:pPr>
              <a:lnSpc>
                <a:spcPct val="80000"/>
              </a:lnSpc>
              <a:defRPr/>
            </a:pPr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 его внешней безобидности.</a:t>
            </a:r>
          </a:p>
        </p:txBody>
      </p:sp>
      <p:pic>
        <p:nvPicPr>
          <p:cNvPr id="5122" name="Picture 5" descr="Картинка 23 из 4114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571876"/>
            <a:ext cx="2357454" cy="1987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28596" y="2143116"/>
            <a:ext cx="8229600" cy="207170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«Лучше знаться с </a:t>
            </a:r>
            <a:r>
              <a:rPr kumimoji="0" lang="ru-RU" sz="4400" b="1" i="0" u="none" strike="noStrike" kern="1200" normalizeH="0" baseline="0" noProof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дураком</a:t>
            </a:r>
            <a:r>
              <a:rPr kumimoji="0" lang="ru-RU" sz="44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, чем с табаком»-  так говорили на Руси.</a:t>
            </a:r>
            <a:endParaRPr kumimoji="0" lang="ru-RU" sz="44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786" y="1357298"/>
            <a:ext cx="7772400" cy="1500187"/>
          </a:xfr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j-ea"/>
                <a:cs typeface="+mj-cs"/>
              </a:rPr>
              <a:t> Основанные на объективных научных данных расчеты показывают, что из 150 миллионов ныне живущих россиян около 20 миллионов будут убиты табаком, с потерей в среднем 20 лет жизни.</a:t>
            </a:r>
          </a:p>
        </p:txBody>
      </p:sp>
      <p:pic>
        <p:nvPicPr>
          <p:cNvPr id="6147" name="Picture 5" descr="Картинка 11 из 411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928934"/>
            <a:ext cx="507682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матрешки_WMV V9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28596" y="428604"/>
            <a:ext cx="8358245" cy="6000793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87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22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zeleni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leni 2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1103C5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529</Words>
  <PresentationFormat>Экран (4:3)</PresentationFormat>
  <Paragraphs>70</Paragraphs>
  <Slides>30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Тема22</vt:lpstr>
      <vt:lpstr>Пролог</vt:lpstr>
      <vt:lpstr>Ступени ведущие вниз!</vt:lpstr>
      <vt:lpstr>Слайд 3</vt:lpstr>
      <vt:lpstr>Слайд 4</vt:lpstr>
      <vt:lpstr>Заболевания, которым способствует курение:</vt:lpstr>
      <vt:lpstr>Курение – это болезнь!</vt:lpstr>
      <vt:lpstr>Слайд 7</vt:lpstr>
      <vt:lpstr>Слайд 8</vt:lpstr>
      <vt:lpstr>Слайд 9</vt:lpstr>
      <vt:lpstr>Слайд 10</vt:lpstr>
      <vt:lpstr>Слайд 11</vt:lpstr>
      <vt:lpstr>Слайд 12</vt:lpstr>
      <vt:lpstr>Алкоголизм —</vt:lpstr>
      <vt:lpstr>Слайд 14</vt:lpstr>
      <vt:lpstr>Сделайте свой выбор, скажите пьянству «Нет!»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Наркомания  - неизлечимая болезнь!     </vt:lpstr>
      <vt:lpstr>Слайд 24</vt:lpstr>
      <vt:lpstr>Признаки и симптомы употребления наркотиков</vt:lpstr>
      <vt:lpstr>Слайд 26</vt:lpstr>
      <vt:lpstr>Слайд 27</vt:lpstr>
      <vt:lpstr>Слайд 28</vt:lpstr>
      <vt:lpstr> Запомни!</vt:lpstr>
      <vt:lpstr>Мы говорим: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Ступени ведущие вниз!</dc:title>
  <dc:creator>Елена</dc:creator>
  <cp:lastModifiedBy>Елена</cp:lastModifiedBy>
  <cp:revision>16</cp:revision>
  <dcterms:modified xsi:type="dcterms:W3CDTF">2013-12-05T08:18:01Z</dcterms:modified>
</cp:coreProperties>
</file>