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000109"/>
            <a:ext cx="8458200" cy="3357585"/>
          </a:xfrm>
          <a:blipFill>
            <a:blip r:embed="rId2"/>
            <a:tile tx="0" ty="0" sx="100000" sy="100000" flip="none" algn="tl"/>
          </a:blipFill>
          <a:ln w="19050"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6700" b="1" dirty="0" smtClean="0">
                <a:latin typeface="Arial Black" pitchFamily="34" charset="0"/>
              </a:rPr>
              <a:t>ФОТОРЕПОРТАЖ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800" b="1" dirty="0" smtClean="0"/>
              <a:t>«</a:t>
            </a:r>
            <a:r>
              <a:rPr lang="en-US" sz="3800" b="1" dirty="0" smtClean="0"/>
              <a:t>Tempus fugit</a:t>
            </a:r>
            <a:r>
              <a:rPr lang="ru-RU" sz="3800" b="1" dirty="0" smtClean="0"/>
              <a:t>, </a:t>
            </a:r>
            <a:r>
              <a:rPr lang="en-US" sz="3800" b="1" dirty="0" smtClean="0"/>
              <a:t>aeternitas manet</a:t>
            </a:r>
            <a:r>
              <a:rPr lang="ru-RU" sz="3800" b="1" dirty="0" smtClean="0"/>
              <a:t> </a:t>
            </a:r>
            <a:br>
              <a:rPr lang="ru-RU" sz="3800" b="1" dirty="0" smtClean="0"/>
            </a:br>
            <a:r>
              <a:rPr lang="ru-RU" sz="3800" b="1" dirty="0" smtClean="0"/>
              <a:t>(время течет, вечность - неизменна)»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214818"/>
            <a:ext cx="8458200" cy="1071570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/>
              <a:t>Автор: Никопорович В.Р.</a:t>
            </a:r>
          </a:p>
          <a:p>
            <a:pPr algn="r"/>
            <a:r>
              <a:rPr lang="ru-RU" b="1" dirty="0" smtClean="0"/>
              <a:t> (преподаватель, ГБПОУ СПО ТК№34)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00232" y="285728"/>
            <a:ext cx="4838184" cy="646331"/>
          </a:xfrm>
          <a:prstGeom prst="rect">
            <a:avLst/>
          </a:prstGeom>
          <a:solidFill>
            <a:schemeClr val="bg1"/>
          </a:solidFill>
          <a:ln>
            <a:solidFill>
              <a:srgbClr val="DDDDDD">
                <a:alpha val="60000"/>
              </a:srgb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  <a:latin typeface="Arial Black" pitchFamily="34" charset="0"/>
              </a:rPr>
              <a:t>Алтарь Отечества</a:t>
            </a:r>
            <a:endParaRPr lang="ru-RU" sz="3600" b="1" dirty="0">
              <a:solidFill>
                <a:srgbClr val="00B0F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77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642910" y="285728"/>
            <a:ext cx="7929618" cy="4872102"/>
          </a:xfrm>
          <a:prstGeom prst="rect">
            <a:avLst/>
          </a:prstGeom>
          <a:ln>
            <a:solidFill>
              <a:srgbClr val="00B0F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42910" y="5715016"/>
            <a:ext cx="7949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Заповедная зона у Белого колодца. Вблизи Зарайска</a:t>
            </a:r>
            <a:endParaRPr lang="ru-RU" sz="2000" b="1" dirty="0"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8848756" cy="866796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none" dirty="0" smtClean="0"/>
              <a:t>Тема</a:t>
            </a:r>
            <a:r>
              <a:rPr lang="ru-RU" dirty="0" smtClean="0"/>
              <a:t>: </a:t>
            </a:r>
            <a:r>
              <a:rPr lang="ru-RU" b="1" dirty="0" smtClean="0">
                <a:latin typeface="Gungsuh" pitchFamily="18" charset="-127"/>
                <a:ea typeface="Gungsuh" pitchFamily="18" charset="-127"/>
                <a:cs typeface="Arial Unicode MS" pitchFamily="34" charset="-128"/>
              </a:rPr>
              <a:t>«</a:t>
            </a:r>
            <a:r>
              <a:rPr lang="ru-RU" sz="3100" b="1" dirty="0" smtClean="0">
                <a:latin typeface="Gungsuh" pitchFamily="18" charset="-127"/>
                <a:ea typeface="Gungsuh" pitchFamily="18" charset="-127"/>
                <a:cs typeface="Arial Unicode MS" pitchFamily="34" charset="-128"/>
              </a:rPr>
              <a:t>Семейные праздники и ценности</a:t>
            </a:r>
            <a:r>
              <a:rPr lang="ru-RU" b="1" dirty="0" smtClean="0">
                <a:latin typeface="Gungsuh" pitchFamily="18" charset="-127"/>
                <a:ea typeface="Gungsuh" pitchFamily="18" charset="-127"/>
                <a:cs typeface="Arial Unicode MS" pitchFamily="34" charset="-128"/>
              </a:rPr>
              <a:t>»</a:t>
            </a:r>
            <a:endParaRPr lang="ru-RU" dirty="0"/>
          </a:p>
        </p:txBody>
      </p:sp>
      <p:pic>
        <p:nvPicPr>
          <p:cNvPr id="4" name="Содержимое 3" descr="роддом 059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285852" y="1142983"/>
            <a:ext cx="6536003" cy="5040000"/>
          </a:xfrm>
          <a:prstGeom prst="heart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6" name="TextBox 5"/>
          <p:cNvSpPr txBox="1"/>
          <p:nvPr/>
        </p:nvSpPr>
        <p:spPr>
          <a:xfrm>
            <a:off x="642910" y="6150114"/>
            <a:ext cx="75472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Тема посвящается важному событию в моей семье –</a:t>
            </a:r>
          </a:p>
          <a:p>
            <a:pPr algn="ctr"/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 рождению дочери Машеньки!</a:t>
            </a:r>
            <a:endParaRPr lang="ru-RU" sz="2000" b="1" dirty="0"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оддом 1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1928802"/>
            <a:ext cx="3079348" cy="46363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Содержимое 3" descr="роддом 059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3500430" y="214290"/>
            <a:ext cx="5402687" cy="38255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3714744" y="4071942"/>
            <a:ext cx="520366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ungsuh" pitchFamily="18" charset="-127"/>
                <a:ea typeface="Gungsuh" pitchFamily="18" charset="-127"/>
              </a:rPr>
              <a:t>24 февраля 2013 года – </a:t>
            </a:r>
          </a:p>
          <a:p>
            <a:r>
              <a:rPr lang="ru-RU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ungsuh" pitchFamily="18" charset="-127"/>
                <a:ea typeface="Gungsuh" pitchFamily="18" charset="-127"/>
              </a:rPr>
              <a:t>Праздничное событие в </a:t>
            </a:r>
          </a:p>
          <a:p>
            <a:r>
              <a:rPr lang="ru-RU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ungsuh" pitchFamily="18" charset="-127"/>
                <a:ea typeface="Gungsuh" pitchFamily="18" charset="-127"/>
              </a:rPr>
              <a:t>нашей семье, </a:t>
            </a:r>
          </a:p>
          <a:p>
            <a:r>
              <a:rPr lang="ru-RU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ungsuh" pitchFamily="18" charset="-127"/>
                <a:ea typeface="Gungsuh" pitchFamily="18" charset="-127"/>
              </a:rPr>
              <a:t>появление на Свет Божий </a:t>
            </a:r>
          </a:p>
          <a:p>
            <a:r>
              <a:rPr lang="ru-RU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ungsuh" pitchFamily="18" charset="-127"/>
                <a:ea typeface="Gungsuh" pitchFamily="18" charset="-127"/>
              </a:rPr>
              <a:t>нового человечка! </a:t>
            </a:r>
          </a:p>
          <a:p>
            <a:r>
              <a:rPr lang="ru-RU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ungsuh" pitchFamily="18" charset="-127"/>
                <a:ea typeface="Gungsuh" pitchFamily="18" charset="-127"/>
              </a:rPr>
              <a:t>Родилась Мария Валерьевна </a:t>
            </a:r>
          </a:p>
          <a:p>
            <a:r>
              <a:rPr lang="ru-RU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ungsuh" pitchFamily="18" charset="-127"/>
                <a:ea typeface="Gungsuh" pitchFamily="18" charset="-127"/>
              </a:rPr>
              <a:t>Никопорович!</a:t>
            </a:r>
            <a:endParaRPr lang="ru-RU" sz="2400" b="1" dirty="0">
              <a:ln w="18000">
                <a:solidFill>
                  <a:srgbClr val="FF00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gJTBeYfGRw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857752" y="285728"/>
            <a:ext cx="3964706" cy="2714644"/>
          </a:xfrm>
          <a:prstGeom prst="star32">
            <a:avLst/>
          </a:prstGeom>
        </p:spPr>
      </p:pic>
      <p:pic>
        <p:nvPicPr>
          <p:cNvPr id="5" name="Рисунок 4" descr="msX88RrUQIQ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214686"/>
            <a:ext cx="4445366" cy="295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UlumwS-10KU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72000" y="3214685"/>
            <a:ext cx="4445365" cy="295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0" y="928670"/>
            <a:ext cx="519405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В августе 2013 года – очередное </a:t>
            </a:r>
          </a:p>
          <a:p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праздничное событие – </a:t>
            </a:r>
          </a:p>
          <a:p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крещение Марии в Ново-Афонском </a:t>
            </a:r>
          </a:p>
          <a:p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Симоно-Кананитском </a:t>
            </a:r>
          </a:p>
          <a:p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  монастыре</a:t>
            </a:r>
            <a:endParaRPr lang="ru-RU" sz="2000" b="1" dirty="0"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68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929322" y="1071546"/>
            <a:ext cx="2857520" cy="4572032"/>
          </a:xfrm>
          <a:prstGeom prst="trapezoid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7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1071546"/>
            <a:ext cx="5700592" cy="3786214"/>
          </a:xfrm>
          <a:prstGeom prst="star12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14282" y="5357826"/>
            <a:ext cx="80201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Празднование первого дня рождения </a:t>
            </a:r>
          </a:p>
          <a:p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и первые шаги – это настоящие семейные праздники!!!</a:t>
            </a:r>
            <a:endParaRPr lang="ru-RU" sz="2000" b="1" dirty="0"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cap="none" dirty="0" smtClean="0"/>
              <a:t>Тема</a:t>
            </a:r>
            <a:r>
              <a:rPr lang="ru-RU" dirty="0" smtClean="0"/>
              <a:t>: </a:t>
            </a:r>
            <a:r>
              <a:rPr lang="ru-RU" b="1" dirty="0" smtClean="0">
                <a:latin typeface="Gungsuh" pitchFamily="18" charset="-127"/>
                <a:ea typeface="Gungsuh" pitchFamily="18" charset="-127"/>
                <a:cs typeface="Arial Unicode MS" pitchFamily="34" charset="-128"/>
              </a:rPr>
              <a:t>«ИЗ СЕМЕЙНОГО АЛЬБОМА»</a:t>
            </a:r>
            <a:endParaRPr lang="ru-RU" dirty="0"/>
          </a:p>
        </p:txBody>
      </p:sp>
      <p:pic>
        <p:nvPicPr>
          <p:cNvPr id="4" name="Содержимое 3" descr="087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85720" y="1214422"/>
            <a:ext cx="3706331" cy="2176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42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44" y="3429000"/>
            <a:ext cx="4922066" cy="3269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1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429124" y="1142984"/>
            <a:ext cx="4429156" cy="2941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143504" y="4572008"/>
            <a:ext cx="38509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нашей семье семейный альбом – </a:t>
            </a:r>
          </a:p>
          <a:p>
            <a:r>
              <a:rPr lang="ru-RU" dirty="0" smtClean="0"/>
              <a:t>Словно географический атлас, по</a:t>
            </a:r>
          </a:p>
          <a:p>
            <a:r>
              <a:rPr lang="ru-RU" dirty="0" smtClean="0"/>
              <a:t>которому дочке будет легко изучать</a:t>
            </a:r>
          </a:p>
          <a:p>
            <a:r>
              <a:rPr lang="ru-RU" dirty="0" smtClean="0"/>
              <a:t>географию родных и чужих краев!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5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14282" y="3500438"/>
            <a:ext cx="4173574" cy="2772000"/>
          </a:xfrm>
          <a:prstGeom prst="plaqu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4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3438" y="285728"/>
            <a:ext cx="4173575" cy="2772000"/>
          </a:xfrm>
          <a:prstGeom prst="plaqu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013 11 20 Палермо (195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4282" y="285728"/>
            <a:ext cx="4173576" cy="2772000"/>
          </a:xfrm>
          <a:prstGeom prst="plaqu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36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714876" y="3500438"/>
            <a:ext cx="4173573" cy="2772000"/>
          </a:xfrm>
          <a:prstGeom prst="plaqu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76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572000" y="3643314"/>
            <a:ext cx="4336175" cy="2880000"/>
          </a:xfrm>
          <a:prstGeom prst="plaqu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44" y="3571876"/>
            <a:ext cx="4336179" cy="2880000"/>
          </a:xfrm>
          <a:prstGeom prst="plaqu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42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00562" y="642918"/>
            <a:ext cx="4336179" cy="2880000"/>
          </a:xfrm>
          <a:prstGeom prst="plaqu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9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42844" y="571480"/>
            <a:ext cx="4336178" cy="2880000"/>
          </a:xfrm>
          <a:prstGeom prst="plaqu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7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4173573" cy="27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35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70430" y="0"/>
            <a:ext cx="4173570" cy="27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5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970427" y="4086000"/>
            <a:ext cx="4173573" cy="27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46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4086000"/>
            <a:ext cx="4173570" cy="27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469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071802" y="1000108"/>
            <a:ext cx="2749701" cy="4140000"/>
          </a:xfrm>
          <a:prstGeom prst="plaqu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3" descr="01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000760" y="142852"/>
            <a:ext cx="3006049" cy="4525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Gungsuh" pitchFamily="18" charset="-127"/>
                <a:ea typeface="Gungsuh" pitchFamily="18" charset="-127"/>
              </a:rPr>
              <a:t>ТЕМА: Братья - Славяне</a:t>
            </a:r>
            <a:endParaRPr lang="ru-RU" dirty="0"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6" name="Рисунок 5" descr="16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15582" y="4286256"/>
            <a:ext cx="3549425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6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44" y="1142984"/>
            <a:ext cx="2579899" cy="3884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6357950" y="4714884"/>
            <a:ext cx="292099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«Трудом своим все </a:t>
            </a:r>
          </a:p>
          <a:p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приобретете» -</a:t>
            </a:r>
          </a:p>
          <a:p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 памятник</a:t>
            </a:r>
          </a:p>
          <a:p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 Святому Савве </a:t>
            </a:r>
          </a:p>
          <a:p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в Белграде</a:t>
            </a:r>
            <a:endParaRPr lang="ru-RU" sz="2000" b="1" dirty="0"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5214950"/>
            <a:ext cx="270619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Памятник Сергию</a:t>
            </a:r>
          </a:p>
          <a:p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Радонежскому в </a:t>
            </a:r>
          </a:p>
          <a:p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сербском городе</a:t>
            </a:r>
          </a:p>
          <a:p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Нови-Сад</a:t>
            </a:r>
            <a:endParaRPr lang="ru-RU" sz="2000" b="1" dirty="0"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43174" y="3714752"/>
            <a:ext cx="34804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Детские развлечения в </a:t>
            </a:r>
          </a:p>
          <a:p>
            <a:pPr algn="ctr"/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сегодняшней мирной Сербии</a:t>
            </a:r>
            <a:endParaRPr lang="ru-RU" sz="1600" b="1" dirty="0"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cap="none" dirty="0" smtClean="0"/>
              <a:t>Тема</a:t>
            </a:r>
            <a:r>
              <a:rPr lang="ru-RU" dirty="0" smtClean="0"/>
              <a:t>: </a:t>
            </a:r>
            <a:r>
              <a:rPr lang="ru-RU" sz="4800" b="1" dirty="0" smtClean="0">
                <a:latin typeface="Gungsuh" pitchFamily="18" charset="-127"/>
                <a:ea typeface="Gungsuh" pitchFamily="18" charset="-127"/>
                <a:cs typeface="Arial Unicode MS" pitchFamily="34" charset="-128"/>
              </a:rPr>
              <a:t>«ХРАМ У МОЕГО ДОМА»</a:t>
            </a:r>
            <a:endParaRPr lang="ru-RU" sz="4800" b="1" dirty="0">
              <a:latin typeface="Gungsuh" pitchFamily="18" charset="-127"/>
              <a:ea typeface="Gungsuh" pitchFamily="18" charset="-127"/>
              <a:cs typeface="Arial Unicode MS" pitchFamily="34" charset="-128"/>
            </a:endParaRPr>
          </a:p>
        </p:txBody>
      </p:sp>
      <p:pic>
        <p:nvPicPr>
          <p:cNvPr id="4" name="Содержимое 3" descr="02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14414" y="1500174"/>
            <a:ext cx="6698094" cy="435771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928662" y="6072206"/>
            <a:ext cx="743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Храм в честь ГРЕБНЕВСКОЙ ИКОНЫ БОЖИЕЙ МАТЕРИ (Город Одинцово)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-20180331-WA001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142852"/>
            <a:ext cx="7929586" cy="3655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04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3786190"/>
            <a:ext cx="4293372" cy="30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Изображение 261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4214810" y="3584135"/>
            <a:ext cx="4929190" cy="3273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308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143240" y="2571744"/>
            <a:ext cx="1750231" cy="1500198"/>
          </a:xfrm>
          <a:prstGeom prst="plaqu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24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1142984"/>
            <a:ext cx="8890096" cy="5628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Gungsuh" pitchFamily="18" charset="-127"/>
                <a:ea typeface="Gungsuh" pitchFamily="18" charset="-127"/>
              </a:rPr>
              <a:t>ТЕМА: АЛТАРЬ ОТЕЧЕСТВА </a:t>
            </a:r>
            <a:r>
              <a:rPr lang="ru-RU" sz="2800" b="1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ru-RU" sz="2800" b="1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b="1" dirty="0" smtClean="0">
                <a:latin typeface="Gungsuh" pitchFamily="18" charset="-127"/>
                <a:ea typeface="Gungsuh" pitchFamily="18" charset="-127"/>
              </a:rPr>
              <a:t>фоторепортаж с Бородинского поля</a:t>
            </a:r>
            <a:endParaRPr lang="ru-RU" sz="2800" b="1" dirty="0"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7" name="Рисунок 6" descr="12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429256" y="1142985"/>
            <a:ext cx="3603684" cy="23934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Содержимое 3" descr="116.JPG"/>
          <p:cNvPicPr>
            <a:picLocks noGrp="1" noChangeAspect="1"/>
          </p:cNvPicPr>
          <p:nvPr>
            <p:ph idx="1"/>
          </p:nvPr>
        </p:nvPicPr>
        <p:blipFill>
          <a:blip r:embed="rId5" cstate="email"/>
          <a:stretch>
            <a:fillRect/>
          </a:stretch>
        </p:blipFill>
        <p:spPr>
          <a:xfrm>
            <a:off x="285720" y="1285860"/>
            <a:ext cx="2040248" cy="30718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0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628" y="3857628"/>
            <a:ext cx="3794156" cy="2520000"/>
          </a:xfrm>
          <a:prstGeom prst="plaqu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3" descr="08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428604"/>
            <a:ext cx="3794156" cy="2520000"/>
          </a:xfrm>
          <a:prstGeom prst="plaqu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1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85720" y="3857628"/>
            <a:ext cx="3794156" cy="2520000"/>
          </a:xfrm>
          <a:prstGeom prst="plaqu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17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929190" y="428604"/>
            <a:ext cx="3794157" cy="2520000"/>
          </a:xfrm>
          <a:prstGeom prst="plaqu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latin typeface="Gungsuh" pitchFamily="18" charset="-127"/>
                <a:ea typeface="Gungsuh" pitchFamily="18" charset="-127"/>
              </a:rPr>
              <a:t>ТЕМА: Портрет Учителя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>
                <a:latin typeface="Franklin Gothic Heavy" pitchFamily="34" charset="0"/>
              </a:rPr>
              <a:t>Памяти Молчановой Оксаны Владимировны</a:t>
            </a:r>
            <a:endParaRPr lang="ru-RU" sz="2000" b="1" dirty="0">
              <a:latin typeface="Franklin Gothic Heavy" pitchFamily="34" charset="0"/>
            </a:endParaRPr>
          </a:p>
        </p:txBody>
      </p:sp>
      <p:pic>
        <p:nvPicPr>
          <p:cNvPr id="7" name="Рисунок 6" descr="24 04 34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488" y="1571612"/>
            <a:ext cx="3321334" cy="500066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TextBox 9"/>
          <p:cNvSpPr txBox="1"/>
          <p:nvPr/>
        </p:nvSpPr>
        <p:spPr>
          <a:xfrm>
            <a:off x="6429388" y="3000372"/>
            <a:ext cx="282251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Солнечная, </a:t>
            </a:r>
          </a:p>
          <a:p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жизнерадостная</a:t>
            </a:r>
          </a:p>
          <a:p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преподавательница </a:t>
            </a:r>
          </a:p>
          <a:p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физкультуры ушла </a:t>
            </a:r>
          </a:p>
          <a:p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в самом расцвете сил.</a:t>
            </a:r>
          </a:p>
          <a:p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Оксана Владимировна</a:t>
            </a:r>
          </a:p>
          <a:p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была радостью и </a:t>
            </a:r>
          </a:p>
          <a:p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гордостью </a:t>
            </a:r>
          </a:p>
          <a:p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учительского</a:t>
            </a:r>
          </a:p>
          <a:p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коллектива ТК№34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3 04 ММ (67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28992" y="1071546"/>
            <a:ext cx="5314183" cy="3529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3" descr="23 04 ММ (38)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42844" y="4572008"/>
            <a:ext cx="3960280" cy="2130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108583" y="4643446"/>
            <a:ext cx="4678259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Молодые мастера производственного </a:t>
            </a:r>
          </a:p>
          <a:p>
            <a:pPr algn="ctr"/>
            <a:r>
              <a:rPr lang="ru-RU" dirty="0" smtClean="0"/>
              <a:t>обучения – пример профессионального подхода к своему творческому делу!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4 04 906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28596" y="2786058"/>
            <a:ext cx="4643438" cy="36534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23 04 ММ (426)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357818" y="142851"/>
            <a:ext cx="3647309" cy="440874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142844" y="1142984"/>
            <a:ext cx="51812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Молодым педагогам есть, на кого</a:t>
            </a:r>
          </a:p>
          <a:p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ровняться! Опыт и огромный багаж знаний</a:t>
            </a:r>
          </a:p>
          <a:p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 помогают мастерам добиваться </a:t>
            </a:r>
          </a:p>
          <a:p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высоких и заслуженных результатов!!!</a:t>
            </a:r>
            <a:endParaRPr lang="ru-RU" sz="1600" b="1" dirty="0"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8" name="Стрелка вверх 7"/>
          <p:cNvSpPr/>
          <p:nvPr/>
        </p:nvSpPr>
        <p:spPr>
          <a:xfrm>
            <a:off x="5572132" y="4572008"/>
            <a:ext cx="3429024" cy="1214446"/>
          </a:xfrm>
          <a:prstGeom prst="upArrow">
            <a:avLst>
              <a:gd name="adj1" fmla="val 6723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Вараксина</a:t>
            </a:r>
          </a:p>
          <a:p>
            <a:pPr algn="ctr"/>
            <a:r>
              <a:rPr lang="ru-RU" sz="1400" b="1" dirty="0" smtClean="0"/>
              <a:t> Людмила Николаевна и Калиничева </a:t>
            </a:r>
          </a:p>
          <a:p>
            <a:pPr algn="ctr"/>
            <a:r>
              <a:rPr lang="ru-RU" sz="1400" b="1" dirty="0" smtClean="0"/>
              <a:t>Валентина Григорьевна</a:t>
            </a:r>
            <a:endParaRPr lang="ru-RU" sz="1400" b="1" dirty="0"/>
          </a:p>
        </p:txBody>
      </p:sp>
      <p:sp>
        <p:nvSpPr>
          <p:cNvPr id="9" name="Стрелка влево 8"/>
          <p:cNvSpPr/>
          <p:nvPr/>
        </p:nvSpPr>
        <p:spPr>
          <a:xfrm>
            <a:off x="5357818" y="5658988"/>
            <a:ext cx="3071834" cy="119901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Муравьева Светлана Анатольевна со  своим подопечным, победителем конкурса «Город мастеров»</a:t>
            </a:r>
            <a:endParaRPr lang="ru-RU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142984"/>
            <a:ext cx="4143404" cy="5615006"/>
          </a:xfrm>
          <a:effectLst/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Gungsuh" pitchFamily="18" charset="-127"/>
                <a:ea typeface="Gungsuh" pitchFamily="18" charset="-127"/>
              </a:rPr>
              <a:t>На старой Смоленской дороге в небольшом селе ОДИНЦОВО в 1673 - 1679 годах на средства владельца села Одинцово, боярина Артемона Сергеевича Матвеева, одного из самых состоятельных людей своего времени, была построена первая деревянная церковь во имя его небесного покровителя – священномученика </a:t>
            </a:r>
            <a:r>
              <a:rPr lang="en-US" sz="1800" b="1" dirty="0" smtClean="0">
                <a:solidFill>
                  <a:schemeClr val="tx1"/>
                </a:solidFill>
                <a:latin typeface="Gungsuh" pitchFamily="18" charset="-127"/>
                <a:ea typeface="Gungsuh" pitchFamily="18" charset="-127"/>
              </a:rPr>
              <a:t>III </a:t>
            </a:r>
            <a:r>
              <a:rPr lang="ru-RU" sz="1800" b="1" dirty="0" smtClean="0">
                <a:solidFill>
                  <a:schemeClr val="tx1"/>
                </a:solidFill>
                <a:latin typeface="Gungsuh" pitchFamily="18" charset="-127"/>
                <a:ea typeface="Gungsuh" pitchFamily="18" charset="-127"/>
              </a:rPr>
              <a:t>века н.э. артемона из лаодакии (Сирия). </a:t>
            </a:r>
            <a:br>
              <a:rPr lang="ru-RU" sz="1800" b="1" dirty="0" smtClean="0">
                <a:solidFill>
                  <a:schemeClr val="tx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1800" b="1" dirty="0" smtClean="0">
                <a:solidFill>
                  <a:schemeClr val="tx1"/>
                </a:solidFill>
                <a:latin typeface="Gungsuh" pitchFamily="18" charset="-127"/>
                <a:ea typeface="Gungsuh" pitchFamily="18" charset="-127"/>
              </a:rPr>
              <a:t>   Во второй половине 1790-х годов село переходит в руки графини Елизаветы Васильевны Зубовой (матери фаворитов императрицы Екатерины великой), которая решает построить новую каменную церковь во имя Гребневской иконы Божией Матери.</a:t>
            </a:r>
            <a:r>
              <a:rPr lang="ru-RU" sz="1400" b="1" dirty="0" smtClean="0">
                <a:latin typeface="Arial Narrow" pitchFamily="34" charset="0"/>
              </a:rPr>
              <a:t/>
            </a:r>
            <a:br>
              <a:rPr lang="ru-RU" sz="1400" b="1" dirty="0" smtClean="0">
                <a:latin typeface="Arial Narrow" pitchFamily="34" charset="0"/>
              </a:rPr>
            </a:br>
            <a:endParaRPr lang="ru-RU" sz="1400" b="1" dirty="0">
              <a:latin typeface="Arial Narrow" pitchFamily="34" charset="0"/>
            </a:endParaRPr>
          </a:p>
        </p:txBody>
      </p:sp>
      <p:pic>
        <p:nvPicPr>
          <p:cNvPr id="4" name="Содержимое 3" descr="00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0" y="1142984"/>
            <a:ext cx="3571899" cy="5377916"/>
          </a:xfr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071546"/>
            <a:ext cx="4000528" cy="5615006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к осени 1801 года был построен каменный храм в стиле классицизма. Новая церковь была освящена во имя гребневской иконы божией матери, и в неё была перенесена утварь</a:t>
            </a:r>
            <a:br>
              <a:rPr lang="ru-RU" sz="2000" b="1" dirty="0" smtClean="0">
                <a:latin typeface="Gungsuh" pitchFamily="18" charset="-127"/>
                <a:ea typeface="Gungsuh" pitchFamily="18" charset="-127"/>
              </a:rPr>
            </a:br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 со старой. </a:t>
            </a:r>
            <a:br>
              <a:rPr lang="ru-RU" sz="2000" b="1" dirty="0" smtClean="0">
                <a:latin typeface="Gungsuh" pitchFamily="18" charset="-127"/>
                <a:ea typeface="Gungsuh" pitchFamily="18" charset="-127"/>
              </a:rPr>
            </a:br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В 1812 году храм был осквернён французами, </a:t>
            </a:r>
            <a:br>
              <a:rPr lang="ru-RU" sz="2000" b="1" dirty="0" smtClean="0">
                <a:latin typeface="Gungsuh" pitchFamily="18" charset="-127"/>
                <a:ea typeface="Gungsuh" pitchFamily="18" charset="-127"/>
              </a:rPr>
            </a:br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но на следующий год освящён заново. В 1898 году были пристроены трёхъярусная колокольня, трапезная и два придела: во Имя святителя Николая и преподобных Сергия Радонежского и Саввы сторожевского. </a:t>
            </a:r>
            <a:r>
              <a:rPr lang="ru-RU" sz="1800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ru-RU" sz="1800" dirty="0" smtClean="0">
                <a:latin typeface="Gungsuh" pitchFamily="18" charset="-127"/>
                <a:ea typeface="Gungsuh" pitchFamily="18" charset="-127"/>
              </a:rPr>
            </a:br>
            <a:endParaRPr lang="ru-RU" sz="1800" dirty="0"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4" name="Содержимое 3" descr="02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643306" y="1500174"/>
            <a:ext cx="2616670" cy="3929090"/>
          </a:xfrm>
          <a:prstGeom prst="flowChartConnector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1030" name="Picture 6" descr="C:\Users\Валера\Desktop\ТК№34\Алтарь Отечества 2018\Храм\0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36" y="1000108"/>
            <a:ext cx="2755639" cy="5543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1500150"/>
            <a:ext cx="5276856" cy="535785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Gungsuh" pitchFamily="18" charset="-127"/>
                <a:ea typeface="Gungsuh" pitchFamily="18" charset="-127"/>
              </a:rPr>
              <a:t>После революции 1917 года в Гребневской церкви по-прежнему продолжалось совершение обрядов. Содержание и ремонт церкви были возложены исключительно на церковную общину. </a:t>
            </a:r>
            <a:br>
              <a:rPr lang="ru-RU" sz="2200" b="1" dirty="0" smtClean="0">
                <a:latin typeface="Gungsuh" pitchFamily="18" charset="-127"/>
                <a:ea typeface="Gungsuh" pitchFamily="18" charset="-127"/>
              </a:rPr>
            </a:br>
            <a:r>
              <a:rPr lang="ru-RU" sz="2200" b="1" dirty="0" smtClean="0">
                <a:latin typeface="Gungsuh" pitchFamily="18" charset="-127"/>
                <a:ea typeface="Gungsuh" pitchFamily="18" charset="-127"/>
              </a:rPr>
              <a:t>   В конце 1930-х гг. Гребневская церковь была закрыта, а некоторые её священники позже погибли в лагерях.</a:t>
            </a:r>
            <a:br>
              <a:rPr lang="ru-RU" sz="2200" b="1" dirty="0" smtClean="0">
                <a:latin typeface="Gungsuh" pitchFamily="18" charset="-127"/>
                <a:ea typeface="Gungsuh" pitchFamily="18" charset="-127"/>
              </a:rPr>
            </a:br>
            <a:r>
              <a:rPr lang="ru-RU" sz="2200" b="1" dirty="0" smtClean="0">
                <a:latin typeface="Gungsuh" pitchFamily="18" charset="-127"/>
                <a:ea typeface="Gungsuh" pitchFamily="18" charset="-127"/>
              </a:rPr>
              <a:t> Возобновились богослужения лишь в марте 1991 года. Сегодня при храме действует воскресная школа и Православный молодёжный центр. </a:t>
            </a:r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ru-RU" sz="2000" b="1" dirty="0" smtClean="0">
                <a:latin typeface="Gungsuh" pitchFamily="18" charset="-127"/>
                <a:ea typeface="Gungsuh" pitchFamily="18" charset="-127"/>
              </a:rPr>
            </a:br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00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1285860"/>
            <a:ext cx="2571768" cy="5303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4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71670" y="928670"/>
            <a:ext cx="1780085" cy="2680129"/>
          </a:xfrm>
          <a:prstGeom prst="verticalScroll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7884" y="457200"/>
            <a:ext cx="3133716" cy="232885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Престольный праздник</a:t>
            </a:r>
            <a:r>
              <a:rPr lang="ru-RU" sz="2800" b="1" dirty="0" smtClean="0">
                <a:latin typeface="Gungsuh" pitchFamily="18" charset="-127"/>
                <a:ea typeface="Gungsuh" pitchFamily="18" charset="-127"/>
              </a:rPr>
              <a:t> — </a:t>
            </a:r>
            <a:br>
              <a:rPr lang="ru-RU" sz="2800" b="1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b="1" dirty="0" smtClean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Иконы Божией Матери Гребневская (10 августа)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02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75491" y="3286124"/>
            <a:ext cx="6142521" cy="342902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Содержимое 3" descr="014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14282" y="142852"/>
            <a:ext cx="5429288" cy="342902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cap="none" dirty="0" smtClean="0"/>
              <a:t>Тема</a:t>
            </a:r>
            <a:r>
              <a:rPr lang="ru-RU" dirty="0" smtClean="0"/>
              <a:t>: </a:t>
            </a:r>
            <a:r>
              <a:rPr lang="ru-RU" b="1" dirty="0" smtClean="0">
                <a:latin typeface="Gungsuh" pitchFamily="18" charset="-127"/>
                <a:ea typeface="Gungsuh" pitchFamily="18" charset="-127"/>
                <a:cs typeface="Arial Unicode MS" pitchFamily="34" charset="-128"/>
              </a:rPr>
              <a:t>«тихая моя родина»</a:t>
            </a:r>
            <a:endParaRPr lang="ru-RU" dirty="0"/>
          </a:p>
        </p:txBody>
      </p:sp>
      <p:pic>
        <p:nvPicPr>
          <p:cNvPr id="4" name="Содержимое 3" descr="07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241015" y="1554163"/>
            <a:ext cx="6814370" cy="4525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rgbClr val="00B0F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357158" y="6286520"/>
            <a:ext cx="8555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Gungsuh" pitchFamily="18" charset="-127"/>
                <a:ea typeface="Gungsuh" pitchFamily="18" charset="-127"/>
              </a:rPr>
              <a:t>Живописные и умиротворенные места окрест Звенигорода</a:t>
            </a:r>
            <a:endParaRPr lang="ru-RU" sz="2000" b="1" dirty="0"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6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786314" y="428604"/>
            <a:ext cx="4069465" cy="55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08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428604"/>
            <a:ext cx="4063462" cy="55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28596" y="6143644"/>
            <a:ext cx="84673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Gungsuh" pitchFamily="18" charset="-127"/>
                <a:ea typeface="Gungsuh" pitchFamily="18" charset="-127"/>
              </a:rPr>
              <a:t>Лесной массив. Одинцовский район</a:t>
            </a:r>
            <a:endParaRPr lang="ru-RU" sz="3200" b="1" dirty="0"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3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57158" y="571480"/>
            <a:ext cx="8293916" cy="5508645"/>
          </a:xfrm>
          <a:prstGeom prst="rect">
            <a:avLst/>
          </a:prstGeom>
          <a:ln w="5715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000100" y="6215082"/>
            <a:ext cx="71833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>Сосновый бор. Одинцовский район</a:t>
            </a:r>
            <a:endParaRPr lang="ru-RU" sz="2800" dirty="0"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445</TotalTime>
  <Words>395</Words>
  <PresentationFormat>Экран (4:3)</PresentationFormat>
  <Paragraphs>71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ФОТОРЕПОРТАЖ  «Tempus fugit, aeternitas manet  (время течет, вечность - неизменна)»      </vt:lpstr>
      <vt:lpstr> Тема: «ХРАМ У МОЕГО ДОМА»</vt:lpstr>
      <vt:lpstr>На старой Смоленской дороге в небольшом селе ОДИНЦОВО в 1673 - 1679 годах на средства владельца села Одинцово, боярина Артемона Сергеевича Матвеева, одного из самых состоятельных людей своего времени, была построена первая деревянная церковь во имя его небесного покровителя – священномученика III века н.э. артемона из лаодакии (Сирия).     Во второй половине 1790-х годов село переходит в руки графини Елизаветы Васильевны Зубовой (матери фаворитов императрицы Екатерины великой), которая решает построить новую каменную церковь во имя Гребневской иконы Божией Матери. </vt:lpstr>
      <vt:lpstr>к осени 1801 года был построен каменный храм в стиле классицизма. Новая церковь была освящена во имя гребневской иконы божией матери, и в неё была перенесена утварь  со старой.  В 1812 году храм был осквернён французами,  но на следующий год освящён заново. В 1898 году были пристроены трёхъярусная колокольня, трапезная и два придела: во Имя святителя Николая и преподобных Сергия Радонежского и Саввы сторожевского.  </vt:lpstr>
      <vt:lpstr>После революции 1917 года в Гребневской церкви по-прежнему продолжалось совершение обрядов. Содержание и ремонт церкви были возложены исключительно на церковную общину.     В конце 1930-х гг. Гребневская церковь была закрыта, а некоторые её священники позже погибли в лагерях.  Возобновились богослужения лишь в марте 1991 года. Сегодня при храме действует воскресная школа и Православный молодёжный центр.      </vt:lpstr>
      <vt:lpstr>Престольный праздник —  Иконы Божией Матери Гребневская (10 августа)</vt:lpstr>
      <vt:lpstr>Тема: «тихая моя родина»</vt:lpstr>
      <vt:lpstr>Слайд 8</vt:lpstr>
      <vt:lpstr>Слайд 9</vt:lpstr>
      <vt:lpstr>Слайд 10</vt:lpstr>
      <vt:lpstr>Тема: «Семейные праздники и ценности»</vt:lpstr>
      <vt:lpstr>Слайд 12</vt:lpstr>
      <vt:lpstr>Слайд 13</vt:lpstr>
      <vt:lpstr>Слайд 14</vt:lpstr>
      <vt:lpstr>Тема: «ИЗ СЕМЕЙНОГО АЛЬБОМА»</vt:lpstr>
      <vt:lpstr>Слайд 16</vt:lpstr>
      <vt:lpstr>Слайд 17</vt:lpstr>
      <vt:lpstr>Слайд 18</vt:lpstr>
      <vt:lpstr>ТЕМА: Братья - Славяне</vt:lpstr>
      <vt:lpstr>Слайд 20</vt:lpstr>
      <vt:lpstr>ТЕМА: АЛТАРЬ ОТЕЧЕСТВА  фоторепортаж с Бородинского поля</vt:lpstr>
      <vt:lpstr>Слайд 22</vt:lpstr>
      <vt:lpstr>ТЕМА: Портрет Учителя Памяти Молчановой Оксаны Владимировны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ФОТОРЕПОРТАЖ  «Tempus fugit, aeternitas manet  (время течет, вечность - неизменна)»      </dc:title>
  <dc:creator>Валера</dc:creator>
  <cp:lastModifiedBy>Валера</cp:lastModifiedBy>
  <cp:revision>54</cp:revision>
  <dcterms:created xsi:type="dcterms:W3CDTF">2018-03-30T17:53:09Z</dcterms:created>
  <dcterms:modified xsi:type="dcterms:W3CDTF">2018-08-02T09:46:57Z</dcterms:modified>
</cp:coreProperties>
</file>