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94" r:id="rId3"/>
    <p:sldId id="292" r:id="rId4"/>
    <p:sldId id="293" r:id="rId5"/>
    <p:sldId id="274" r:id="rId6"/>
    <p:sldId id="280" r:id="rId7"/>
    <p:sldId id="296" r:id="rId8"/>
    <p:sldId id="278" r:id="rId9"/>
    <p:sldId id="281" r:id="rId10"/>
    <p:sldId id="282" r:id="rId11"/>
    <p:sldId id="283" r:id="rId12"/>
    <p:sldId id="284" r:id="rId13"/>
    <p:sldId id="258" r:id="rId14"/>
    <p:sldId id="287" r:id="rId15"/>
    <p:sldId id="289" r:id="rId16"/>
    <p:sldId id="288" r:id="rId17"/>
    <p:sldId id="286" r:id="rId18"/>
    <p:sldId id="295" r:id="rId19"/>
    <p:sldId id="290" r:id="rId20"/>
    <p:sldId id="277" r:id="rId21"/>
    <p:sldId id="2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66FF33"/>
    <a:srgbClr val="FF3399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1" autoAdjust="0"/>
    <p:restoredTop sz="99024" autoAdjust="0"/>
  </p:normalViewPr>
  <p:slideViewPr>
    <p:cSldViewPr>
      <p:cViewPr>
        <p:scale>
          <a:sx n="82" d="100"/>
          <a:sy n="82" d="100"/>
        </p:scale>
        <p:origin x="-1026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072849-B879-4CC8-ACBE-C126FFEB3E58}" type="presOf" srcId="{D831D0E8-FC2F-417C-8A50-B7132907CF42}" destId="{7639CDC6-C8AB-48DF-84F2-A06C8023F0E7}" srcOrd="0" destOrd="0" presId="urn:microsoft.com/office/officeart/2005/8/layout/venn3"/>
    <dgm:cxn modelId="{8F53D267-6B4F-47FA-B6F0-E264C03BEC15}" type="presOf" srcId="{66612BEF-459C-4E4F-BD0C-352D325DEF40}" destId="{446CA65D-CB69-46F3-B3D9-11BB3C3F4571}" srcOrd="0" destOrd="0" presId="urn:microsoft.com/office/officeart/2005/8/layout/venn3"/>
    <dgm:cxn modelId="{0D06FD6E-2671-4F96-8A29-383D72AE485A}" type="presOf" srcId="{8FDD254B-A7A3-4B97-9FBB-6289B1A1C2D8}" destId="{F714F26A-66E6-47A5-BA72-4D05BE71D5ED}" srcOrd="0" destOrd="0" presId="urn:microsoft.com/office/officeart/2005/8/layout/venn3"/>
    <dgm:cxn modelId="{0FE66656-2843-47AB-B33D-D0A9E2D9CF4C}" type="presOf" srcId="{EF3DA76C-D868-4446-A08E-A80CAB3A147C}" destId="{71C6594F-E037-4259-BCD1-AAD3B842C68C}" srcOrd="0" destOrd="0" presId="urn:microsoft.com/office/officeart/2005/8/layout/venn3"/>
    <dgm:cxn modelId="{D5DD336B-6B3A-4824-969B-7B5998490921}" type="presOf" srcId="{9E53B189-0707-4064-9012-2711E3FFAF51}" destId="{5E98A81F-6172-48FF-A315-DC20E1D6D860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BCE75504-E8E2-4DBE-8A06-57FCBCA1AC70}" type="presParOf" srcId="{446CA65D-CB69-46F3-B3D9-11BB3C3F4571}" destId="{5E98A81F-6172-48FF-A315-DC20E1D6D860}" srcOrd="0" destOrd="0" presId="urn:microsoft.com/office/officeart/2005/8/layout/venn3"/>
    <dgm:cxn modelId="{721A5421-57E3-43A9-9E7E-1DB6E8CAE242}" type="presParOf" srcId="{446CA65D-CB69-46F3-B3D9-11BB3C3F4571}" destId="{233A0F06-B176-4222-B794-F8A2ACEF7896}" srcOrd="1" destOrd="0" presId="urn:microsoft.com/office/officeart/2005/8/layout/venn3"/>
    <dgm:cxn modelId="{435DF3C6-2BBD-48D9-97AF-4678E105CA8D}" type="presParOf" srcId="{446CA65D-CB69-46F3-B3D9-11BB3C3F4571}" destId="{F714F26A-66E6-47A5-BA72-4D05BE71D5ED}" srcOrd="2" destOrd="0" presId="urn:microsoft.com/office/officeart/2005/8/layout/venn3"/>
    <dgm:cxn modelId="{0EFA3FF1-DA1E-4992-B6AF-CEEC634A353F}" type="presParOf" srcId="{446CA65D-CB69-46F3-B3D9-11BB3C3F4571}" destId="{C1BB16E1-7DA5-48EB-B3D7-8BC424EC9F8B}" srcOrd="3" destOrd="0" presId="urn:microsoft.com/office/officeart/2005/8/layout/venn3"/>
    <dgm:cxn modelId="{32E3E964-F5E7-44FD-B936-CB89D78CE850}" type="presParOf" srcId="{446CA65D-CB69-46F3-B3D9-11BB3C3F4571}" destId="{71C6594F-E037-4259-BCD1-AAD3B842C68C}" srcOrd="4" destOrd="0" presId="urn:microsoft.com/office/officeart/2005/8/layout/venn3"/>
    <dgm:cxn modelId="{4B3DDD7D-7C48-47A7-A1ED-9F8934180A47}" type="presParOf" srcId="{446CA65D-CB69-46F3-B3D9-11BB3C3F4571}" destId="{DEE0814D-27E9-4EA5-92C4-69241B91B41B}" srcOrd="5" destOrd="0" presId="urn:microsoft.com/office/officeart/2005/8/layout/venn3"/>
    <dgm:cxn modelId="{0B3F3DC7-B382-45AE-B7CB-5646A97136F5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3B81A0-E577-4E13-A0CB-D62FE6711EF5}" type="presOf" srcId="{3C3D1718-21F3-40E3-8073-40B31DB53FAD}" destId="{F9C5F6B0-4D31-493A-9460-1EC566C3BB84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ADDA7373-558C-451C-A140-4B7BCE53BE4F}" type="presOf" srcId="{CD68ACB4-957B-40B2-9AB7-BA3A4F59C6F2}" destId="{6EF1AF08-9334-480F-9092-2F9E329DD69C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00C4E9D9-267F-4D1E-8826-8E2C72331376}" type="presOf" srcId="{EAE1088C-D00C-4178-B118-09F4A6B86C1F}" destId="{F0D1C6A0-6AE3-4478-BCA0-1963AF8130D5}" srcOrd="0" destOrd="0" presId="urn:microsoft.com/office/officeart/2005/8/layout/venn3"/>
    <dgm:cxn modelId="{F26F3885-9C2F-47AB-B262-94716C819E1F}" type="presOf" srcId="{55503469-2CDB-46B9-B6CD-6814AE157330}" destId="{6FC185DC-2AFF-4C48-ABA6-A267AA6D91B6}" srcOrd="0" destOrd="0" presId="urn:microsoft.com/office/officeart/2005/8/layout/venn3"/>
    <dgm:cxn modelId="{92628820-625A-411B-9DBB-4D9CF7617B43}" type="presOf" srcId="{9B28D258-7D84-4D3E-A4D6-4DC2CAD20B9A}" destId="{218F0263-153A-4B8C-B3FB-8AB83B00CF86}" srcOrd="0" destOrd="0" presId="urn:microsoft.com/office/officeart/2005/8/layout/venn3"/>
    <dgm:cxn modelId="{D884DFD9-3B74-427F-B8D6-BCFFEEF6BB2C}" type="presParOf" srcId="{F0D1C6A0-6AE3-4478-BCA0-1963AF8130D5}" destId="{F9C5F6B0-4D31-493A-9460-1EC566C3BB84}" srcOrd="0" destOrd="0" presId="urn:microsoft.com/office/officeart/2005/8/layout/venn3"/>
    <dgm:cxn modelId="{000EB954-86D9-40D5-8248-105D3018798C}" type="presParOf" srcId="{F0D1C6A0-6AE3-4478-BCA0-1963AF8130D5}" destId="{B842DF3E-E78D-462F-A5CC-E16C67B01821}" srcOrd="1" destOrd="0" presId="urn:microsoft.com/office/officeart/2005/8/layout/venn3"/>
    <dgm:cxn modelId="{43A6A3D0-6CD1-44B7-9B4A-9BB97973CC05}" type="presParOf" srcId="{F0D1C6A0-6AE3-4478-BCA0-1963AF8130D5}" destId="{6EF1AF08-9334-480F-9092-2F9E329DD69C}" srcOrd="2" destOrd="0" presId="urn:microsoft.com/office/officeart/2005/8/layout/venn3"/>
    <dgm:cxn modelId="{F12FDD3B-F811-439B-954A-96B25F0E4AF7}" type="presParOf" srcId="{F0D1C6A0-6AE3-4478-BCA0-1963AF8130D5}" destId="{B4C4B1EE-0694-4A8B-ADE2-6079FF95B405}" srcOrd="3" destOrd="0" presId="urn:microsoft.com/office/officeart/2005/8/layout/venn3"/>
    <dgm:cxn modelId="{4E4D714B-A818-4807-9D98-B6BF3752116F}" type="presParOf" srcId="{F0D1C6A0-6AE3-4478-BCA0-1963AF8130D5}" destId="{6FC185DC-2AFF-4C48-ABA6-A267AA6D91B6}" srcOrd="4" destOrd="0" presId="urn:microsoft.com/office/officeart/2005/8/layout/venn3"/>
    <dgm:cxn modelId="{FB8EF661-A4D0-4F5A-ADAB-E2D263D2E9B4}" type="presParOf" srcId="{F0D1C6A0-6AE3-4478-BCA0-1963AF8130D5}" destId="{8F737D8B-7FC9-4805-BF3E-0815E46E311C}" srcOrd="5" destOrd="0" presId="urn:microsoft.com/office/officeart/2005/8/layout/venn3"/>
    <dgm:cxn modelId="{4F945883-8AE8-4FD4-A542-E603C82B9B4B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813646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813646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813646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813646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FC8A91-4770-4F00-B4B5-C523CCE48F3F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658031-3213-417A-BE50-384B34AE0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75238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44522-B016-4241-996D-D67A04F3117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44522-B016-4241-996D-D67A04F3117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44522-B016-4241-996D-D67A04F3117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44522-B016-4241-996D-D67A04F3117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08566-FD23-46E7-8104-6A562EB0E1B6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E9C0A-52D5-4415-8154-8233AA7C4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06EA-48B8-446B-8BE8-672918609B42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8E080-DFBF-4E0E-9A52-9EFBF21FC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A126C-BA32-49B7-B7E7-409B8A3C73CA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5CBC6-4132-420C-96FA-9A0A92489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BF046-A392-4C03-8699-A5884C8192E1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D8A5-409C-49F2-B1A1-FBE460F6B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43A72-051D-4B49-95F8-A7E16C7D15A0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9FC70-E327-473D-8EB5-D5DFC96F4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1104-C943-4CAB-88CA-E9F4DF8EAF69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5A22-00D3-4651-BF09-F78142E18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42AF1-83F6-49DE-AC37-9C0488A7B1BC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54B5-06FD-47DB-B1B3-0D223E4C8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D1815-7E83-49E5-AD39-397DBA518E5B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B4CF2-A6FA-498C-B939-FC4684586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F911D-86E5-4177-8C98-31889C1F2D7E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50A01-D165-41E1-9598-3477C12FB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B5CE5-CA23-4644-AB1E-617F5687EFF5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0F9E0-5334-45D8-81EF-229C2DB8C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84F5C-BC65-4E86-BC64-170932CBFB0B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5336B-9980-486C-9515-10B37B5B2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13AA6C-9030-45D0-AB75-763C52F98B2F}" type="datetimeFigureOut">
              <a:rPr lang="ru-RU"/>
              <a:pPr>
                <a:defRPr/>
              </a:pPr>
              <a:t>02.08.2018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7C5311-94CA-4D34-A4FD-2829FEC80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ransition>
    <p:randomBa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5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foto.rambler.ru/public/d/a/darbi2006/15/Sol_sistem/Sol_sistem-web.jpg" TargetMode="External"/><Relationship Id="rId13" Type="http://schemas.openxmlformats.org/officeDocument/2006/relationships/hyperlink" Target="http://eko-tur.ru/d/50094/d/image_85.jpg" TargetMode="External"/><Relationship Id="rId3" Type="http://schemas.openxmlformats.org/officeDocument/2006/relationships/hyperlink" Target="http://pravdapskov.ru/upload/news/small/2010-01-21_16-46-55_599676755.png" TargetMode="External"/><Relationship Id="rId7" Type="http://schemas.openxmlformats.org/officeDocument/2006/relationships/hyperlink" Target="http://news.nationalgeographic.com/news/bigphotos/images/090414-3-d-solar-storms_big.jpg" TargetMode="External"/><Relationship Id="rId12" Type="http://schemas.openxmlformats.org/officeDocument/2006/relationships/hyperlink" Target="http://images02.olx.ru/ui/2/34/00/18333400_1.jpg" TargetMode="External"/><Relationship Id="rId17" Type="http://schemas.openxmlformats.org/officeDocument/2006/relationships/hyperlink" Target="http://vl-it.ru/uploads/posts/2009-08/1250573328_contactusnew.jpg" TargetMode="External"/><Relationship Id="rId2" Type="http://schemas.openxmlformats.org/officeDocument/2006/relationships/hyperlink" Target="http://agecon.centers.ufl.edu/images/FAQ_image.gif" TargetMode="External"/><Relationship Id="rId16" Type="http://schemas.openxmlformats.org/officeDocument/2006/relationships/hyperlink" Target="http://xyl.narod.ru/anim/an18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antastika.ya1.ru/uploads/posts/2009-05/1242097020_1191938366_space_23.jpg" TargetMode="External"/><Relationship Id="rId11" Type="http://schemas.openxmlformats.org/officeDocument/2006/relationships/hyperlink" Target="http://www.uni-giessen.de/anglistik-ects-e/images/Globe.jpg" TargetMode="External"/><Relationship Id="rId5" Type="http://schemas.openxmlformats.org/officeDocument/2006/relationships/hyperlink" Target="http://urfm.narod.ru/v_fu_small.JPG" TargetMode="External"/><Relationship Id="rId15" Type="http://schemas.openxmlformats.org/officeDocument/2006/relationships/hyperlink" Target="http://inpath.ru/files/Photos/notes/37.jpg" TargetMode="External"/><Relationship Id="rId10" Type="http://schemas.openxmlformats.org/officeDocument/2006/relationships/hyperlink" Target="http://www.hent.org/world/twogbl.gif" TargetMode="External"/><Relationship Id="rId4" Type="http://schemas.openxmlformats.org/officeDocument/2006/relationships/hyperlink" Target="http://miranimashek.ucoz.ru/_ph/100/1/304693249.jpg" TargetMode="External"/><Relationship Id="rId9" Type="http://schemas.openxmlformats.org/officeDocument/2006/relationships/hyperlink" Target="http://www.svadbaok.ru/articles/obryadi/17_kogdaigratsvadbu/images/01.jpg" TargetMode="External"/><Relationship Id="rId14" Type="http://schemas.openxmlformats.org/officeDocument/2006/relationships/hyperlink" Target="http://www.adcet.edu.au/Admin/UploadedFiles/Images/Photos/question%20book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1052736"/>
            <a:ext cx="5148064" cy="1828800"/>
          </a:xfrm>
          <a:prstGeom prst="rect">
            <a:avLst/>
          </a:prstGeo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Окружающий мир</a:t>
            </a:r>
          </a:p>
          <a:p>
            <a:pPr algn="ctr" eaLnBrk="0" hangingPunct="0"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 класс</a:t>
            </a:r>
          </a:p>
          <a:p>
            <a:pPr algn="ctr" eaLnBrk="0" hangingPunct="0">
              <a:defRPr/>
            </a:pPr>
            <a:endParaRPr lang="ru-RU" sz="5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4221088"/>
            <a:ext cx="9144000" cy="1628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273050" indent="-273050" algn="ctr"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7200" b="1" spc="600" dirty="0" smtClean="0">
                <a:ln w="38100"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</a:rPr>
              <a:t>Наш адрес                     в мире</a:t>
            </a:r>
            <a:endParaRPr lang="ru-RU" sz="7200" b="1" spc="600" dirty="0">
              <a:ln w="38100"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opaCyr" pitchFamily="50" charset="-52"/>
            </a:endParaRPr>
          </a:p>
        </p:txBody>
      </p:sp>
      <p:pic>
        <p:nvPicPr>
          <p:cNvPr id="5" name="Picture 2" descr="Картинка 60 из 8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980728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69 из 10816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5857892"/>
            <a:ext cx="5143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Звёзды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огромные, раскалённые небесные тела, излучающие свет.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а 264 из 10523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6248" y="142852"/>
            <a:ext cx="4714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Самая близкая к Земле звезда -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Солнце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а 500 из 250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5857892"/>
            <a:ext cx="7500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Вокруг Солнца вращаются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планеты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холодные небесные тела, не излучающие собственного света.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земля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214686"/>
            <a:ext cx="431800" cy="431800"/>
          </a:xfrm>
          <a:prstGeom prst="rect">
            <a:avLst/>
          </a:prstGeom>
          <a:noFill/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786710" y="2500306"/>
            <a:ext cx="11614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+mj-lt"/>
              </a:rPr>
              <a:t>Земля</a:t>
            </a: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214282" y="2643182"/>
            <a:ext cx="1368425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1785918" y="3429000"/>
            <a:ext cx="626427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2285984" y="3643314"/>
            <a:ext cx="53292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chemeClr val="bg1"/>
                </a:solidFill>
                <a:latin typeface="+mj-lt"/>
              </a:rPr>
              <a:t>150 000 000 км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14282" y="2000240"/>
            <a:ext cx="13265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bg1"/>
                </a:solidFill>
                <a:latin typeface="+mj-lt"/>
              </a:rPr>
              <a:t>Солнце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71538" y="5857892"/>
            <a:ext cx="79296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Нашу планету часто называют «космическим кораблём», на котором мы, люди, путешествуем по Вселенной.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071546"/>
            <a:ext cx="43577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соседи по этажу.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Каждый вечер на них я гляжу.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соседи в доме моём: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 дворе мы всех узнаём.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на улицах шум и говор: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 полный соседей город.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за городом вся страна: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Вся соседями населена.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Никому не кажется странным,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соседи – и люди, и страны.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Земля окликает Марс: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Эй, сосед, как дела у вас?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А.Кондратьев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9154" name="Picture 2" descr="Картинка 1 из 250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857232"/>
            <a:ext cx="4235300" cy="581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357158" y="1000108"/>
            <a:ext cx="7358114" cy="1643074"/>
          </a:xfrm>
          <a:prstGeom prst="wedgeRoundRectCallout">
            <a:avLst>
              <a:gd name="adj1" fmla="val -38534"/>
              <a:gd name="adj2" fmla="val 15628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Земле более 200 стран, в которых живут разные народы. Наша страна – самая большая страна мира, родной дом для многих народов.                                  Вспомните, как она называется?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4" descr="Картинка 161 из 129439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786058"/>
            <a:ext cx="6858048" cy="392405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00496" y="4929198"/>
            <a:ext cx="2860362" cy="294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РОССИЯ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1214422"/>
            <a:ext cx="1428760" cy="1071570"/>
          </a:xfrm>
          <a:prstGeom prst="rect">
            <a:avLst/>
          </a:prstGeom>
          <a:noFill/>
        </p:spPr>
      </p:pic>
      <p:pic>
        <p:nvPicPr>
          <p:cNvPr id="6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63345" flipH="1">
            <a:off x="337642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ртинка 200 из 1580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714356"/>
            <a:ext cx="5101369" cy="4010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14282" y="5000636"/>
            <a:ext cx="8715436" cy="1643074"/>
          </a:xfrm>
          <a:prstGeom prst="wedgeRoundRectCallout">
            <a:avLst>
              <a:gd name="adj1" fmla="val 49617"/>
              <a:gd name="adj2" fmla="val -6883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Найдите Россию на глобусе. Наша страна далеко протянулась с запада на восток и с севера на юг, занимает огромную территорию . Когда в одних городах утро и люди идут на работу, в других уже ночь и все ложатся спать.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8132" name="Picture 4" descr="Картинка 216 из 1580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1357298"/>
            <a:ext cx="2798941" cy="255611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214282" y="5000636"/>
            <a:ext cx="8715436" cy="1643074"/>
          </a:xfrm>
          <a:prstGeom prst="wedgeRoundRectCallout">
            <a:avLst>
              <a:gd name="adj1" fmla="val -49860"/>
              <a:gd name="adj2" fmla="val -64028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России множество замечательных городов и сёл. Среди них город или село, где ты живёшь. Твой город, село, родной край – это твоя малая родина, близкая сердцу частица нашего общего Отечества.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0178" name="Picture 2" descr="Картинка 78 из 3543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4500594" cy="3377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0" name="Picture 4" descr="Картинка 108 из 6277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357298"/>
            <a:ext cx="4547922" cy="341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357298"/>
            <a:ext cx="4000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Есть одна планета-сад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этом космосе холодном.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Только здесь леса шумят,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Птиц скликая перелётных.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Лишь на ней одной цветут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Ландыши в траве зелёной,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стрекозы только тут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речку смотрят удивлённо.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Береги свою планету –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Ведь другой, похожей, нету.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Я.Аким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6" name="Picture 4" descr="Картинка 263 из 248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928670"/>
            <a:ext cx="4319600" cy="5671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3 - МЕДИА\1 - Презентации\2 - Окружающий мир\1 класс\ГЕРО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19439" flipH="1">
            <a:off x="6643702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57158" y="1000108"/>
            <a:ext cx="7358114" cy="1428760"/>
          </a:xfrm>
          <a:prstGeom prst="wedgeRoundRectCallout">
            <a:avLst>
              <a:gd name="adj1" fmla="val 38010"/>
              <a:gd name="adj2" fmla="val 211623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живём в необъятной Вселенной на планете Земля, в стране, которая носит имя Россия.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2" descr="Картинка 16 из 12313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CEAFF"/>
              </a:clrFrom>
              <a:clrTo>
                <a:srgbClr val="ECEA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214686"/>
            <a:ext cx="6072231" cy="35078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86380" y="6143644"/>
            <a:ext cx="1285884" cy="50006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Картинка 233 из 396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084" y="1214422"/>
            <a:ext cx="1285916" cy="96681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3 - МЕДИА\1 - Презентации\2 - Окружающий мир\2 класс\ГЕРО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2643182"/>
            <a:ext cx="1408113" cy="2139950"/>
          </a:xfrm>
          <a:prstGeom prst="rect">
            <a:avLst/>
          </a:prstGeom>
          <a:noFill/>
        </p:spPr>
      </p:pic>
      <p:pic>
        <p:nvPicPr>
          <p:cNvPr id="3" name="Picture 2" descr="F:\3 - МЕДИА\1 - Презентации\2 - Окружающий мир\1 класс\ГЕРО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19439" flipH="1">
            <a:off x="6643702" y="4572008"/>
            <a:ext cx="2286000" cy="2047875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571604" y="857232"/>
            <a:ext cx="7358114" cy="1428760"/>
          </a:xfrm>
          <a:prstGeom prst="wedgeRoundRectCallout">
            <a:avLst>
              <a:gd name="adj1" fmla="val -50594"/>
              <a:gd name="adj2" fmla="val 107726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Здравствуйте, ребята! Надеемся, что вы нас узнали. Мы продолжаем путешествие в мир,                                который нас окружает.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14282" y="5214950"/>
            <a:ext cx="6286544" cy="1428760"/>
          </a:xfrm>
          <a:prstGeom prst="wedgeRoundRectCallout">
            <a:avLst>
              <a:gd name="adj1" fmla="val 56643"/>
              <a:gd name="adj2" fmla="val -8011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многие вопросы мы будем находить ответы в нашем учебнике. А помогать нам будет одна симпатичная семья.                          Давайте познакомимся…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6" descr="Картинка 49 из 1180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500306"/>
            <a:ext cx="3428992" cy="257174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66" name="Picture 2" descr="Картинка 22 из 211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00496" y="4929198"/>
            <a:ext cx="1485904" cy="153234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71540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2"/>
              </a:rPr>
              <a:t>http://agecon.centers.ufl.edu/images/FAQ_image.gif</a:t>
            </a: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3"/>
              </a:rPr>
              <a:t>http://pravdapskov.ru/upload/news/small/2010-01-21_16-46-55_599676755.png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4"/>
              </a:rPr>
              <a:t>http://miranimashek.ucoz.ru/_ph/100/1/304693249.jpg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5"/>
              </a:rPr>
              <a:t>http://urfm.narod.ru/v_fu_small.JPG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6"/>
              </a:rPr>
              <a:t>http://fantastika.ya1.ru/uploads/posts/2009-05/1242097020_1191938366_space_23.jpg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7"/>
              </a:rPr>
              <a:t>http://news.nationalgeographic.com/news/bigphotos/images/090414-3-d-solar-storms_big.jpg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8"/>
              </a:rPr>
              <a:t>http://foto.rambler.ru/public/d/a/darbi2006/15/Sol_sistem/Sol_sistem-web.jpg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9"/>
              </a:rPr>
              <a:t>http://www.svadbaok.ru/articles/obryadi/17_kogdaigratsvadbu/images/01.jpg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10"/>
              </a:rPr>
              <a:t>http://www.hent.org/world/twogbl.gif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11"/>
              </a:rPr>
              <a:t>http://www.uni-giessen.de/anglistik-ects-e/images/Globe.jpg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12"/>
              </a:rPr>
              <a:t>http://images02.olx.ru/ui/2/34/00/18333400_1.jpg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13"/>
              </a:rPr>
              <a:t>http://eko-tur.ru/d/50094/d/image_85.jpg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14"/>
              </a:rPr>
              <a:t>http://www.adcet.edu.au/Admin/UploadedFiles/Images/Photos/question%20book.jpg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15"/>
              </a:rPr>
              <a:t>http://inpath.ru/files/Photos/notes/37.jpg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16"/>
              </a:rPr>
              <a:t>http://xyl.narod.ru/anim/an18.gif</a:t>
            </a:r>
            <a:endParaRPr lang="en-US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17"/>
              </a:rPr>
              <a:t>http://vl-it.ru/uploads/posts/2009-08/1250573328_contactusnew.jpg http://vl-it.ru/uploads/posts/2009-08/1250573328_contactusnew.jpg</a:t>
            </a:r>
            <a:endParaRPr lang="ru-RU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n-US" sz="1400" dirty="0" smtClean="0"/>
          </a:p>
          <a:p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1600" dirty="0">
              <a:hlinkClick r:id="rId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25144"/>
            <a:ext cx="8072438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111111"/>
                </a:solidFill>
                <a:latin typeface="+mj-lt"/>
              </a:rPr>
              <a:t>Автор презентации – Котова </a:t>
            </a:r>
            <a:r>
              <a:rPr lang="ru-RU" sz="2400" b="1" i="1" dirty="0" smtClean="0">
                <a:solidFill>
                  <a:srgbClr val="111111"/>
                </a:solidFill>
                <a:latin typeface="+mj-lt"/>
              </a:rPr>
              <a:t>Ирина Александровна</a:t>
            </a:r>
            <a:r>
              <a:rPr lang="ru-RU" sz="2400" b="1" i="1" dirty="0">
                <a:solidFill>
                  <a:srgbClr val="111111"/>
                </a:solidFill>
                <a:latin typeface="+mj-lt"/>
              </a:rPr>
              <a:t/>
            </a:r>
            <a:br>
              <a:rPr lang="ru-RU" sz="2400" b="1" i="1" dirty="0">
                <a:solidFill>
                  <a:srgbClr val="111111"/>
                </a:solidFill>
                <a:latin typeface="+mj-lt"/>
              </a:rPr>
            </a:br>
            <a:r>
              <a:rPr lang="ru-RU" sz="2400" b="1" i="1" dirty="0">
                <a:solidFill>
                  <a:srgbClr val="111111"/>
                </a:solidFill>
                <a:latin typeface="+mj-lt"/>
              </a:rPr>
              <a:t/>
            </a:r>
            <a:br>
              <a:rPr lang="ru-RU" sz="2400" b="1" i="1" dirty="0">
                <a:solidFill>
                  <a:srgbClr val="111111"/>
                </a:solidFill>
                <a:latin typeface="+mj-lt"/>
              </a:rPr>
            </a:br>
            <a:r>
              <a:rPr lang="en-US" sz="2400" b="1" i="1" dirty="0">
                <a:solidFill>
                  <a:srgbClr val="111111"/>
                </a:solidFill>
                <a:latin typeface="+mj-lt"/>
              </a:rPr>
              <a:t>kotrish@yandex.ru</a:t>
            </a:r>
            <a:endParaRPr lang="ru-RU" sz="2400" dirty="0">
              <a:solidFill>
                <a:srgbClr val="11111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111111"/>
                </a:solidFill>
                <a:latin typeface="+mj-lt"/>
              </a:rPr>
              <a:t/>
            </a:r>
            <a:br>
              <a:rPr lang="ru-RU" sz="2400" dirty="0">
                <a:solidFill>
                  <a:srgbClr val="111111"/>
                </a:solidFill>
                <a:latin typeface="+mj-lt"/>
              </a:rPr>
            </a:br>
            <a:endParaRPr lang="ru-RU" i="1" dirty="0">
              <a:solidFill>
                <a:srgbClr val="111111"/>
              </a:solidFill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500042"/>
            <a:ext cx="6215074" cy="5942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Заголовок 6"/>
          <p:cNvSpPr txBox="1">
            <a:spLocks/>
          </p:cNvSpPr>
          <p:nvPr/>
        </p:nvSpPr>
        <p:spPr>
          <a:xfrm>
            <a:off x="214282" y="1071546"/>
            <a:ext cx="278605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Это герои книги: папа и мама, Серёжа и Надя, попугай Илья                       и пёс Рыжик.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143116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24320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571604" y="857232"/>
            <a:ext cx="7358114" cy="1428760"/>
          </a:xfrm>
          <a:prstGeom prst="wedgeRoundRectCallout">
            <a:avLst>
              <a:gd name="adj1" fmla="val -56726"/>
              <a:gd name="adj2" fmla="val 66998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Здравствуйте, ребята!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Нам очень приятно с вами познакомиться!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14282" y="5143512"/>
            <a:ext cx="7072362" cy="1500198"/>
          </a:xfrm>
          <a:prstGeom prst="wedgeRoundRectCallout">
            <a:avLst>
              <a:gd name="adj1" fmla="val 56643"/>
              <a:gd name="adj2" fmla="val -8011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этом году на уроках мы познакомимся с природой России, с поверхностями и водоёмами нашего края, попутешествуем по родной стране и побываем в некоторых странах планеты.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4" descr="Картинка 161 из 129439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428868"/>
            <a:ext cx="4071966" cy="23299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3 - МЕДИА\1 - Презентации\2 - Окружающий мир\2 класс\ГЕРО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00570"/>
            <a:ext cx="1408113" cy="2139950"/>
          </a:xfrm>
          <a:prstGeom prst="rect">
            <a:avLst/>
          </a:prstGeom>
          <a:noFill/>
        </p:spPr>
      </p:pic>
      <p:pic>
        <p:nvPicPr>
          <p:cNvPr id="1032" name="Picture 8" descr="Картинка 215 из 118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2643182"/>
            <a:ext cx="3214710" cy="4039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Скругленная прямоугольная выноска 21"/>
          <p:cNvSpPr/>
          <p:nvPr/>
        </p:nvSpPr>
        <p:spPr>
          <a:xfrm>
            <a:off x="357158" y="1000108"/>
            <a:ext cx="7358114" cy="1428760"/>
          </a:xfrm>
          <a:prstGeom prst="wedgeRoundRectCallout">
            <a:avLst>
              <a:gd name="adj1" fmla="val -32518"/>
              <a:gd name="adj2" fmla="val 224089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Вспомните, что вы знаете о звёздах, Солнце, Земле.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такое глобус?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называется наша страна?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286512" y="4572008"/>
            <a:ext cx="857256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ая прямоугольная выноска 1"/>
          <p:cNvSpPr/>
          <p:nvPr/>
        </p:nvSpPr>
        <p:spPr>
          <a:xfrm>
            <a:off x="285720" y="1000108"/>
            <a:ext cx="8643998" cy="642942"/>
          </a:xfrm>
          <a:prstGeom prst="wedgeRoundRectCallout">
            <a:avLst>
              <a:gd name="adj1" fmla="val 49341"/>
              <a:gd name="adj2" fmla="val 130903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Используя выделенные слова, определите свой «адрес» в мире.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00438"/>
            <a:ext cx="8305800" cy="1143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Вселенная. Планета - … . Страна - … . Город (село) - … . Улица - … . Дом - … . Квартира - … .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Картинка 158 из 58640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3631794"/>
            <a:ext cx="5572132" cy="322620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052736"/>
            <a:ext cx="55446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Был, говорят, где-то случай такой.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Ехали люди с работы домой.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Только доехали, вдруг – чудеса: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 позабыли свои адреса.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Ищут, волнуются, смотрят кругом,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эта улица? Где этот дом?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Ищут водители: «Где наш гараж?»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Мечутся жители: «Где наш этаж?»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 перепуталось, всё заблудилось!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рассказала про это нарочно, 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Чтобы проверить, знаешь ли точно, 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ты живёшь?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построен твой дом?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хорошо ли ты с домом знаком?</a:t>
            </a:r>
            <a:endParaRPr lang="ru-RU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7410" name="Picture 2" descr="Картинка 18 из 6400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88489">
            <a:off x="4662555" y="2520850"/>
            <a:ext cx="5076825" cy="2847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ая прямоугольная выноска 8"/>
          <p:cNvSpPr/>
          <p:nvPr/>
        </p:nvSpPr>
        <p:spPr>
          <a:xfrm>
            <a:off x="357158" y="1000108"/>
            <a:ext cx="7358114" cy="1000132"/>
          </a:xfrm>
          <a:prstGeom prst="wedgeRoundRectCallout">
            <a:avLst>
              <a:gd name="adj1" fmla="val -40754"/>
              <a:gd name="adj2" fmla="val 295225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часто слышим, что Земля – наш общий дом.                 Где расположен этот огромный дом?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" name="Picture 2" descr="Картинка 60 из 8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357430"/>
            <a:ext cx="4357718" cy="4214842"/>
          </a:xfrm>
          <a:prstGeom prst="rect">
            <a:avLst/>
          </a:prstGeom>
          <a:noFill/>
        </p:spPr>
      </p:pic>
      <p:pic>
        <p:nvPicPr>
          <p:cNvPr id="4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1" y="1000108"/>
            <a:ext cx="1428760" cy="1071570"/>
          </a:xfrm>
          <a:prstGeom prst="rect">
            <a:avLst/>
          </a:prstGeom>
          <a:noFill/>
        </p:spPr>
      </p:pic>
      <p:pic>
        <p:nvPicPr>
          <p:cNvPr id="5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143380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357158" y="1000108"/>
            <a:ext cx="8429684" cy="1285884"/>
          </a:xfrm>
          <a:prstGeom prst="wedgeRoundRectCallout">
            <a:avLst>
              <a:gd name="adj1" fmla="val -49953"/>
              <a:gd name="adj2" fmla="val 113557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 разнообразие окружающей нас жизни – это стечение обстоятельств, которое произошло в одном из уголков Вселенной – в Солнечной системе.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170" name="Picture 2" descr="Картинка 233 из 396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3997693" cy="30056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3929058" y="3500438"/>
            <a:ext cx="5010184" cy="2705120"/>
          </a:xfrm>
          <a:prstGeom prst="wedgeRoundRectCallout">
            <a:avLst>
              <a:gd name="adj1" fmla="val 49495"/>
              <a:gd name="adj2" fmla="val 60583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Вселенная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или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космос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- это весь необъятный мир. Вселенная состоит из небесных, или космических, тел. К ним относятся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звёзды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и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планеты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</TotalTime>
  <Words>717</Words>
  <Application>Microsoft Office PowerPoint</Application>
  <PresentationFormat>Экран (4:3)</PresentationFormat>
  <Paragraphs>104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Слайд 3</vt:lpstr>
      <vt:lpstr>Слайд 4</vt:lpstr>
      <vt:lpstr>Слайд 5</vt:lpstr>
      <vt:lpstr>Вселенная. Планета - … . Страна - … . Город (село) - … . Улица - … . Дом - … . Квартира - … 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Котова Ирина Александровна</cp:lastModifiedBy>
  <cp:revision>130</cp:revision>
  <dcterms:modified xsi:type="dcterms:W3CDTF">2018-08-01T23:14:23Z</dcterms:modified>
</cp:coreProperties>
</file>