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1" r:id="rId16"/>
    <p:sldId id="272" r:id="rId17"/>
    <p:sldId id="273" r:id="rId18"/>
    <p:sldId id="274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02.08.2018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02.08.2018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02.08.2018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02.08.2018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02.08.2018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02.08.2018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02.08.2018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02.08.2018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02.08.2018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02.08.2018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02.08.2018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02.08.2018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" name="Picture 10" descr="https://im1-tub-ru.yandex.net/i?id=02cd5d29af805670a541bc7fba32650e-l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2555776" y="3429000"/>
            <a:ext cx="5616624" cy="1143000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11867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393711" y="991638"/>
            <a:ext cx="424943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b="1" dirty="0" smtClean="0"/>
              <a:t>Алгоритм действий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26309" y="2204864"/>
            <a:ext cx="7984237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Font typeface="Arial" pitchFamily="34" charset="0"/>
              <a:buChar char="•"/>
            </a:pPr>
            <a:r>
              <a:rPr lang="ru-RU" sz="3200" dirty="0"/>
              <a:t>Выдели в слове приставку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ru-RU" sz="3200" dirty="0" smtClean="0"/>
              <a:t>Посмотри </a:t>
            </a:r>
            <a:r>
              <a:rPr lang="ru-RU" sz="3200" dirty="0"/>
              <a:t>на букву согласного звука после приставки на З-С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ru-RU" sz="3200" dirty="0"/>
              <a:t>Если оканчивается на глухой согласный, то пишем  - С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ru-RU" sz="3200" dirty="0" smtClean="0"/>
              <a:t>Если </a:t>
            </a:r>
            <a:r>
              <a:rPr lang="ru-RU" sz="3200" dirty="0"/>
              <a:t>оканчивается на </a:t>
            </a:r>
            <a:r>
              <a:rPr lang="ru-RU" sz="3200" dirty="0" smtClean="0"/>
              <a:t>звонкий </a:t>
            </a:r>
            <a:r>
              <a:rPr lang="ru-RU" sz="3200" dirty="0"/>
              <a:t>согласный, то пишем  - З</a:t>
            </a:r>
          </a:p>
        </p:txBody>
      </p:sp>
    </p:spTree>
    <p:extLst>
      <p:ext uri="{BB962C8B-B14F-4D97-AF65-F5344CB8AC3E}">
        <p14:creationId xmlns:p14="http://schemas.microsoft.com/office/powerpoint/2010/main" val="3057601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59100" y="836712"/>
            <a:ext cx="371864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b="1" dirty="0" smtClean="0"/>
              <a:t>Приставки на З-С</a:t>
            </a:r>
            <a:endParaRPr lang="ru-RU" sz="3200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3301485"/>
              </p:ext>
            </p:extLst>
          </p:nvPr>
        </p:nvGraphicFramePr>
        <p:xfrm>
          <a:off x="1619672" y="1421487"/>
          <a:ext cx="6096000" cy="5212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528059"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З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С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</a:tr>
              <a:tr h="528059"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без-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бес-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528059">
                <a:tc>
                  <a:txBody>
                    <a:bodyPr/>
                    <a:lstStyle/>
                    <a:p>
                      <a:r>
                        <a:rPr lang="ru-RU" sz="3200" dirty="0" err="1" smtClean="0">
                          <a:solidFill>
                            <a:schemeClr val="tx1"/>
                          </a:solidFill>
                        </a:rPr>
                        <a:t>вз</a:t>
                      </a:r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err="1" smtClean="0">
                          <a:solidFill>
                            <a:schemeClr val="tx1"/>
                          </a:solidFill>
                        </a:rPr>
                        <a:t>вс</a:t>
                      </a:r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528059"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воз-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err="1" smtClean="0">
                          <a:solidFill>
                            <a:schemeClr val="tx1"/>
                          </a:solidFill>
                        </a:rPr>
                        <a:t>вос</a:t>
                      </a:r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528059"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из-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err="1" smtClean="0">
                          <a:solidFill>
                            <a:schemeClr val="tx1"/>
                          </a:solidFill>
                        </a:rPr>
                        <a:t>ис</a:t>
                      </a:r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528059"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низ-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err="1" smtClean="0">
                          <a:solidFill>
                            <a:schemeClr val="tx1"/>
                          </a:solidFill>
                        </a:rPr>
                        <a:t>нис</a:t>
                      </a:r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528059"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раз-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рас-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528059"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роз-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рос-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528059"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через(чрез)-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err="1" smtClean="0">
                          <a:solidFill>
                            <a:schemeClr val="tx1"/>
                          </a:solidFill>
                        </a:rPr>
                        <a:t>черес</a:t>
                      </a:r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ru-RU" sz="3200" dirty="0" err="1" smtClean="0">
                          <a:solidFill>
                            <a:schemeClr val="tx1"/>
                          </a:solidFill>
                        </a:rPr>
                        <a:t>чрес</a:t>
                      </a:r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)-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0816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932950" y="2204864"/>
            <a:ext cx="748883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dirty="0"/>
              <a:t>Друзья, мы бездумно пользуемся богатством земли - лесом. Вам бесконечно долго жить на этой прекрасной земле. Защищайте зеленого друга!</a:t>
            </a:r>
          </a:p>
        </p:txBody>
      </p:sp>
    </p:spTree>
    <p:extLst>
      <p:ext uri="{BB962C8B-B14F-4D97-AF65-F5344CB8AC3E}">
        <p14:creationId xmlns:p14="http://schemas.microsoft.com/office/powerpoint/2010/main" val="2546511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03334" y="991638"/>
            <a:ext cx="583018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b="1" dirty="0"/>
              <a:t>«не съешьте вторую букву!» </a:t>
            </a:r>
            <a:endParaRPr lang="ru-RU" sz="3200" b="1" dirty="0" smtClean="0"/>
          </a:p>
        </p:txBody>
      </p:sp>
      <p:sp>
        <p:nvSpPr>
          <p:cNvPr id="3" name="Прямоугольник 2"/>
          <p:cNvSpPr/>
          <p:nvPr/>
        </p:nvSpPr>
        <p:spPr>
          <a:xfrm>
            <a:off x="1603334" y="1579152"/>
            <a:ext cx="5830187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Без </a:t>
            </a:r>
            <a:r>
              <a:rPr lang="ru-RU" sz="3200" dirty="0"/>
              <a:t>заботы-беззаботный</a:t>
            </a:r>
          </a:p>
          <a:p>
            <a:r>
              <a:rPr lang="ru-RU" sz="3200" dirty="0"/>
              <a:t> </a:t>
            </a:r>
          </a:p>
          <a:p>
            <a:r>
              <a:rPr lang="ru-RU" sz="3200" dirty="0"/>
              <a:t>Без совести -</a:t>
            </a:r>
          </a:p>
          <a:p>
            <a:r>
              <a:rPr lang="ru-RU" sz="3200" dirty="0"/>
              <a:t> </a:t>
            </a:r>
          </a:p>
          <a:p>
            <a:r>
              <a:rPr lang="ru-RU" sz="3200" dirty="0"/>
              <a:t>Без края -</a:t>
            </a:r>
          </a:p>
          <a:p>
            <a:r>
              <a:rPr lang="ru-RU" sz="3200" dirty="0"/>
              <a:t> </a:t>
            </a:r>
          </a:p>
          <a:p>
            <a:r>
              <a:rPr lang="ru-RU" sz="3200" dirty="0"/>
              <a:t>Без цели -</a:t>
            </a:r>
          </a:p>
          <a:p>
            <a:r>
              <a:rPr lang="ru-RU" sz="3200" dirty="0"/>
              <a:t> </a:t>
            </a:r>
          </a:p>
          <a:p>
            <a:r>
              <a:rPr lang="ru-RU" sz="3200" dirty="0"/>
              <a:t>Без сердца -</a:t>
            </a:r>
          </a:p>
        </p:txBody>
      </p:sp>
    </p:spTree>
    <p:extLst>
      <p:ext uri="{BB962C8B-B14F-4D97-AF65-F5344CB8AC3E}">
        <p14:creationId xmlns:p14="http://schemas.microsoft.com/office/powerpoint/2010/main" val="1162387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915816" y="2204862"/>
            <a:ext cx="338437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неисчерпаемый</a:t>
            </a:r>
          </a:p>
          <a:p>
            <a:r>
              <a:rPr lang="ru-RU" sz="3200" dirty="0" smtClean="0"/>
              <a:t> </a:t>
            </a:r>
          </a:p>
          <a:p>
            <a:r>
              <a:rPr lang="ru-RU" sz="3200" dirty="0"/>
              <a:t>п</a:t>
            </a:r>
            <a:r>
              <a:rPr lang="ru-RU" sz="3200" dirty="0" smtClean="0"/>
              <a:t>роисшествие</a:t>
            </a:r>
          </a:p>
          <a:p>
            <a:endParaRPr lang="ru-RU" sz="3200" dirty="0" smtClean="0"/>
          </a:p>
          <a:p>
            <a:r>
              <a:rPr lang="ru-RU" sz="3200" dirty="0" smtClean="0"/>
              <a:t>водоразборный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734335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77993" y="908720"/>
            <a:ext cx="8424936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dirty="0"/>
              <a:t>Помогите, мы попали в </a:t>
            </a:r>
            <a:r>
              <a:rPr lang="ru-RU" sz="3200" b="1" i="1" dirty="0" err="1"/>
              <a:t>чре</a:t>
            </a:r>
            <a:r>
              <a:rPr lang="ru-RU" sz="3200" b="1" i="1" dirty="0"/>
              <a:t>..</a:t>
            </a:r>
            <a:r>
              <a:rPr lang="ru-RU" sz="3200" b="1" i="1" dirty="0" err="1"/>
              <a:t>вычайное</a:t>
            </a:r>
            <a:r>
              <a:rPr lang="ru-RU" sz="3200" b="1" i="1" dirty="0"/>
              <a:t> </a:t>
            </a:r>
            <a:r>
              <a:rPr lang="ru-RU" sz="3200" b="1" i="1" dirty="0" err="1"/>
              <a:t>прои</a:t>
            </a:r>
            <a:r>
              <a:rPr lang="ru-RU" sz="3200" b="1" i="1" dirty="0"/>
              <a:t>..шествие</a:t>
            </a:r>
            <a:r>
              <a:rPr lang="ru-RU" sz="3200" dirty="0"/>
              <a:t>, не смогли </a:t>
            </a:r>
            <a:r>
              <a:rPr lang="ru-RU" sz="3200" b="1" i="1" dirty="0" err="1"/>
              <a:t>и..бежать</a:t>
            </a:r>
            <a:r>
              <a:rPr lang="ru-RU" sz="3200" dirty="0"/>
              <a:t> столкновения с рифом и потерпели крушение. Наше судно </a:t>
            </a:r>
            <a:r>
              <a:rPr lang="ru-RU" sz="3200" b="1" i="1" dirty="0" err="1"/>
              <a:t>ра</a:t>
            </a:r>
            <a:r>
              <a:rPr lang="ru-RU" sz="3200" b="1" i="1" dirty="0"/>
              <a:t>..билось</a:t>
            </a:r>
            <a:r>
              <a:rPr lang="ru-RU" sz="3200" dirty="0"/>
              <a:t> в 41°46´северной широты, 56°14´западной долготы. Мы </a:t>
            </a:r>
            <a:r>
              <a:rPr lang="ru-RU" sz="3200" b="1" i="1" dirty="0" err="1"/>
              <a:t>ра</a:t>
            </a:r>
            <a:r>
              <a:rPr lang="ru-RU" sz="3200" b="1" i="1" dirty="0"/>
              <a:t>..положились</a:t>
            </a:r>
            <a:r>
              <a:rPr lang="ru-RU" sz="3200" dirty="0"/>
              <a:t> на </a:t>
            </a:r>
            <a:r>
              <a:rPr lang="ru-RU" sz="3200" b="1" i="1" dirty="0" err="1"/>
              <a:t>бли</a:t>
            </a:r>
            <a:r>
              <a:rPr lang="ru-RU" sz="3200" b="1" i="1" dirty="0"/>
              <a:t>..лежащем</a:t>
            </a:r>
            <a:r>
              <a:rPr lang="ru-RU" sz="3200" dirty="0"/>
              <a:t> острове, </a:t>
            </a:r>
            <a:r>
              <a:rPr lang="ru-RU" sz="3200" b="1" i="1" dirty="0" err="1"/>
              <a:t>ра</a:t>
            </a:r>
            <a:r>
              <a:rPr lang="ru-RU" sz="3200" b="1" i="1" dirty="0"/>
              <a:t>..били</a:t>
            </a:r>
            <a:r>
              <a:rPr lang="ru-RU" sz="3200" dirty="0"/>
              <a:t> лагерь и </a:t>
            </a:r>
            <a:r>
              <a:rPr lang="ru-RU" sz="3200" b="1" i="1" dirty="0" err="1"/>
              <a:t>ра</a:t>
            </a:r>
            <a:r>
              <a:rPr lang="ru-RU" sz="3200" b="1" i="1" dirty="0"/>
              <a:t>..считываем</a:t>
            </a:r>
            <a:r>
              <a:rPr lang="ru-RU" sz="3200" dirty="0"/>
              <a:t> на помощь. Хотя женщины и дети </a:t>
            </a:r>
            <a:r>
              <a:rPr lang="ru-RU" sz="3200" b="1" i="1" dirty="0" err="1"/>
              <a:t>и..пуганы</a:t>
            </a:r>
            <a:r>
              <a:rPr lang="ru-RU" sz="3200" dirty="0"/>
              <a:t>, но не </a:t>
            </a:r>
            <a:r>
              <a:rPr lang="ru-RU" sz="3200" b="1" i="1" dirty="0"/>
              <a:t>..даются</a:t>
            </a:r>
            <a:r>
              <a:rPr lang="ru-RU" sz="3200" dirty="0"/>
              <a:t> и проявляют </a:t>
            </a:r>
            <a:r>
              <a:rPr lang="ru-RU" sz="3200" b="1" i="1" dirty="0" err="1"/>
              <a:t>чре</a:t>
            </a:r>
            <a:r>
              <a:rPr lang="ru-RU" sz="3200" b="1" i="1" dirty="0"/>
              <a:t>..мерную</a:t>
            </a:r>
            <a:r>
              <a:rPr lang="ru-RU" sz="3200" dirty="0"/>
              <a:t> выдержку. Ждем помощи! Экипаж судна  «Грамотей». </a:t>
            </a:r>
          </a:p>
        </p:txBody>
      </p:sp>
    </p:spTree>
    <p:extLst>
      <p:ext uri="{BB962C8B-B14F-4D97-AF65-F5344CB8AC3E}">
        <p14:creationId xmlns:p14="http://schemas.microsoft.com/office/powerpoint/2010/main" val="3205567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77993" y="908720"/>
            <a:ext cx="8424936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dirty="0"/>
              <a:t>Помогите, мы попали в </a:t>
            </a:r>
            <a:r>
              <a:rPr lang="ru-RU" sz="3200" b="1" i="1" dirty="0" smtClean="0"/>
              <a:t>чре</a:t>
            </a:r>
            <a:r>
              <a:rPr lang="ru-RU" sz="3200" b="1" i="1" dirty="0" smtClean="0">
                <a:solidFill>
                  <a:srgbClr val="FF0000"/>
                </a:solidFill>
              </a:rPr>
              <a:t>з</a:t>
            </a:r>
            <a:r>
              <a:rPr lang="ru-RU" sz="3200" b="1" i="1" dirty="0" smtClean="0"/>
              <a:t>вычайное прои</a:t>
            </a:r>
            <a:r>
              <a:rPr lang="ru-RU" sz="3200" b="1" i="1" dirty="0" smtClean="0">
                <a:solidFill>
                  <a:srgbClr val="FF0000"/>
                </a:solidFill>
              </a:rPr>
              <a:t>с</a:t>
            </a:r>
            <a:r>
              <a:rPr lang="ru-RU" sz="3200" b="1" i="1" dirty="0" smtClean="0"/>
              <a:t>шествие</a:t>
            </a:r>
            <a:r>
              <a:rPr lang="ru-RU" sz="3200" dirty="0"/>
              <a:t>, не смогли </a:t>
            </a:r>
            <a:r>
              <a:rPr lang="ru-RU" sz="3200" b="1" i="1" dirty="0" smtClean="0"/>
              <a:t>и</a:t>
            </a:r>
            <a:r>
              <a:rPr lang="ru-RU" sz="3200" b="1" i="1" dirty="0" smtClean="0">
                <a:solidFill>
                  <a:srgbClr val="FF0000"/>
                </a:solidFill>
              </a:rPr>
              <a:t>з</a:t>
            </a:r>
            <a:r>
              <a:rPr lang="ru-RU" sz="3200" b="1" i="1" dirty="0" smtClean="0"/>
              <a:t>бежать</a:t>
            </a:r>
            <a:r>
              <a:rPr lang="ru-RU" sz="3200" dirty="0" smtClean="0"/>
              <a:t> </a:t>
            </a:r>
            <a:r>
              <a:rPr lang="ru-RU" sz="3200" dirty="0"/>
              <a:t>столкновения с рифом и потерпели крушение. Наше судно </a:t>
            </a:r>
            <a:r>
              <a:rPr lang="ru-RU" sz="3200" b="1" i="1" dirty="0" smtClean="0"/>
              <a:t>ра</a:t>
            </a:r>
            <a:r>
              <a:rPr lang="ru-RU" sz="3200" b="1" i="1" dirty="0" smtClean="0">
                <a:solidFill>
                  <a:srgbClr val="FF0000"/>
                </a:solidFill>
              </a:rPr>
              <a:t>з</a:t>
            </a:r>
            <a:r>
              <a:rPr lang="ru-RU" sz="3200" b="1" i="1" dirty="0" smtClean="0"/>
              <a:t>билось</a:t>
            </a:r>
            <a:r>
              <a:rPr lang="ru-RU" sz="3200" dirty="0" smtClean="0"/>
              <a:t> </a:t>
            </a:r>
            <a:r>
              <a:rPr lang="ru-RU" sz="3200" dirty="0"/>
              <a:t>в 41°46´северной широты, 56°14´западной долготы. Мы </a:t>
            </a:r>
            <a:r>
              <a:rPr lang="ru-RU" sz="3200" b="1" i="1" dirty="0" smtClean="0"/>
              <a:t>ра</a:t>
            </a:r>
            <a:r>
              <a:rPr lang="ru-RU" sz="3200" b="1" i="1" dirty="0" smtClean="0">
                <a:solidFill>
                  <a:srgbClr val="FF0000"/>
                </a:solidFill>
              </a:rPr>
              <a:t>с</a:t>
            </a:r>
            <a:r>
              <a:rPr lang="ru-RU" sz="3200" b="1" i="1" dirty="0" smtClean="0"/>
              <a:t>положились</a:t>
            </a:r>
            <a:r>
              <a:rPr lang="ru-RU" sz="3200" dirty="0" smtClean="0"/>
              <a:t> </a:t>
            </a:r>
            <a:r>
              <a:rPr lang="ru-RU" sz="3200" dirty="0"/>
              <a:t>на </a:t>
            </a:r>
            <a:r>
              <a:rPr lang="ru-RU" sz="3200" b="1" i="1" dirty="0" smtClean="0"/>
              <a:t>бли</a:t>
            </a:r>
            <a:r>
              <a:rPr lang="ru-RU" sz="3200" b="1" i="1" dirty="0" smtClean="0">
                <a:solidFill>
                  <a:srgbClr val="FF0000"/>
                </a:solidFill>
              </a:rPr>
              <a:t>з</a:t>
            </a:r>
            <a:r>
              <a:rPr lang="ru-RU" sz="3200" b="1" i="1" dirty="0" smtClean="0"/>
              <a:t>лежащем</a:t>
            </a:r>
            <a:r>
              <a:rPr lang="ru-RU" sz="3200" dirty="0" smtClean="0"/>
              <a:t> </a:t>
            </a:r>
            <a:r>
              <a:rPr lang="ru-RU" sz="3200" dirty="0"/>
              <a:t>острове, </a:t>
            </a:r>
            <a:r>
              <a:rPr lang="ru-RU" sz="3200" b="1" i="1" dirty="0" smtClean="0"/>
              <a:t>ра</a:t>
            </a:r>
            <a:r>
              <a:rPr lang="ru-RU" sz="3200" b="1" i="1" dirty="0" smtClean="0">
                <a:solidFill>
                  <a:srgbClr val="FF0000"/>
                </a:solidFill>
              </a:rPr>
              <a:t>з</a:t>
            </a:r>
            <a:r>
              <a:rPr lang="ru-RU" sz="3200" b="1" i="1" dirty="0" smtClean="0"/>
              <a:t>били</a:t>
            </a:r>
            <a:r>
              <a:rPr lang="ru-RU" sz="3200" dirty="0" smtClean="0"/>
              <a:t> </a:t>
            </a:r>
            <a:r>
              <a:rPr lang="ru-RU" sz="3200" dirty="0"/>
              <a:t>лагерь и </a:t>
            </a:r>
            <a:r>
              <a:rPr lang="ru-RU" sz="3200" b="1" i="1" dirty="0" smtClean="0"/>
              <a:t>ра</a:t>
            </a:r>
            <a:r>
              <a:rPr lang="ru-RU" sz="3200" b="1" i="1" dirty="0" smtClean="0">
                <a:solidFill>
                  <a:srgbClr val="FF0000"/>
                </a:solidFill>
              </a:rPr>
              <a:t>с</a:t>
            </a:r>
            <a:r>
              <a:rPr lang="ru-RU" sz="3200" b="1" i="1" dirty="0" smtClean="0"/>
              <a:t>считываем</a:t>
            </a:r>
            <a:r>
              <a:rPr lang="ru-RU" sz="3200" dirty="0" smtClean="0"/>
              <a:t> </a:t>
            </a:r>
            <a:r>
              <a:rPr lang="ru-RU" sz="3200" dirty="0"/>
              <a:t>на помощь. Хотя женщины и дети </a:t>
            </a:r>
            <a:r>
              <a:rPr lang="ru-RU" sz="3200" b="1" i="1" dirty="0" smtClean="0"/>
              <a:t>и</a:t>
            </a:r>
            <a:r>
              <a:rPr lang="ru-RU" sz="3200" b="1" i="1" dirty="0" smtClean="0">
                <a:solidFill>
                  <a:srgbClr val="FF0000"/>
                </a:solidFill>
              </a:rPr>
              <a:t>с</a:t>
            </a:r>
            <a:r>
              <a:rPr lang="ru-RU" sz="3200" b="1" i="1" dirty="0" smtClean="0"/>
              <a:t>пуганы</a:t>
            </a:r>
            <a:r>
              <a:rPr lang="ru-RU" sz="3200" dirty="0"/>
              <a:t>, но не </a:t>
            </a:r>
            <a:r>
              <a:rPr lang="ru-RU" sz="3200" b="1" i="1" dirty="0" smtClean="0">
                <a:solidFill>
                  <a:srgbClr val="FF0000"/>
                </a:solidFill>
              </a:rPr>
              <a:t>с</a:t>
            </a:r>
            <a:r>
              <a:rPr lang="ru-RU" sz="3200" b="1" i="1" dirty="0" smtClean="0"/>
              <a:t>даются</a:t>
            </a:r>
            <a:r>
              <a:rPr lang="ru-RU" sz="3200" dirty="0" smtClean="0"/>
              <a:t> </a:t>
            </a:r>
            <a:r>
              <a:rPr lang="ru-RU" sz="3200" dirty="0"/>
              <a:t>и проявляют </a:t>
            </a:r>
            <a:r>
              <a:rPr lang="ru-RU" sz="3200" b="1" i="1" dirty="0" smtClean="0"/>
              <a:t>чре</a:t>
            </a:r>
            <a:r>
              <a:rPr lang="ru-RU" sz="3200" b="1" i="1" dirty="0" smtClean="0">
                <a:solidFill>
                  <a:srgbClr val="FF0000"/>
                </a:solidFill>
              </a:rPr>
              <a:t>з</a:t>
            </a:r>
            <a:r>
              <a:rPr lang="ru-RU" sz="3200" b="1" i="1" dirty="0" smtClean="0"/>
              <a:t>мерную</a:t>
            </a:r>
            <a:r>
              <a:rPr lang="ru-RU" sz="3200" dirty="0" smtClean="0"/>
              <a:t> </a:t>
            </a:r>
            <a:r>
              <a:rPr lang="ru-RU" sz="3200" dirty="0"/>
              <a:t>выдержку. Ждем помощи! Экипаж судна  «Грамотей». </a:t>
            </a:r>
          </a:p>
        </p:txBody>
      </p:sp>
    </p:spTree>
    <p:extLst>
      <p:ext uri="{BB962C8B-B14F-4D97-AF65-F5344CB8AC3E}">
        <p14:creationId xmlns:p14="http://schemas.microsoft.com/office/powerpoint/2010/main" val="3874174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2525" y="836712"/>
            <a:ext cx="401180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b="1" dirty="0" smtClean="0"/>
              <a:t>Домашнее задание</a:t>
            </a:r>
            <a:endParaRPr lang="ru-RU" sz="32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827584" y="1451935"/>
            <a:ext cx="763284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/>
              <a:t>1. Образовать родственные слова с помощью разных приставок, оканчивающихся на з- и с- (упр.631</a:t>
            </a:r>
            <a:r>
              <a:rPr lang="ru-RU" sz="3200" dirty="0" smtClean="0"/>
              <a:t>)</a:t>
            </a:r>
            <a:endParaRPr lang="ru-RU" sz="3200" dirty="0"/>
          </a:p>
          <a:p>
            <a:r>
              <a:rPr lang="ru-RU" sz="3200" dirty="0"/>
              <a:t> </a:t>
            </a:r>
          </a:p>
          <a:p>
            <a:r>
              <a:rPr lang="ru-RU" sz="3200" dirty="0"/>
              <a:t>2.  Найти пословицы, загадки с орфограммой “Приставки на з-с</a:t>
            </a:r>
            <a:r>
              <a:rPr lang="ru-RU" sz="3200" dirty="0" smtClean="0"/>
              <a:t>”</a:t>
            </a:r>
            <a:endParaRPr lang="ru-RU" sz="3200" dirty="0"/>
          </a:p>
          <a:p>
            <a:r>
              <a:rPr lang="ru-RU" sz="3200" dirty="0"/>
              <a:t> </a:t>
            </a:r>
          </a:p>
          <a:p>
            <a:r>
              <a:rPr lang="ru-RU" sz="3200" dirty="0"/>
              <a:t>3. Придумать лингвистическую сказку на данную </a:t>
            </a:r>
            <a:r>
              <a:rPr lang="ru-RU" sz="3200" dirty="0" smtClean="0"/>
              <a:t>орфограмму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851258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0" descr="https://im1-tub-ru.yandex.net/i?id=02cd5d29af805670a541bc7fba32650e-l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Заголовок 5"/>
          <p:cNvSpPr txBox="1">
            <a:spLocks/>
          </p:cNvSpPr>
          <p:nvPr/>
        </p:nvSpPr>
        <p:spPr>
          <a:xfrm>
            <a:off x="2555776" y="3429000"/>
            <a:ext cx="5616624" cy="1872208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за внимание!</a:t>
            </a:r>
            <a:endParaRPr lang="ru-RU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13092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2627784" y="980728"/>
            <a:ext cx="4032448" cy="1368152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</a:rPr>
              <a:t>Приставки</a:t>
            </a:r>
            <a:endParaRPr lang="ru-RU" sz="3200" b="1" dirty="0">
              <a:solidFill>
                <a:schemeClr val="tx1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95536" y="2852936"/>
            <a:ext cx="3808396" cy="1440160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solidFill>
                  <a:schemeClr val="tx1"/>
                </a:solidFill>
              </a:rPr>
              <a:t>н</a:t>
            </a:r>
            <a:r>
              <a:rPr lang="ru-RU" sz="3200" dirty="0" smtClean="0">
                <a:solidFill>
                  <a:schemeClr val="tx1"/>
                </a:solidFill>
              </a:rPr>
              <a:t>еизменяемые 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932040" y="2864590"/>
            <a:ext cx="3798168" cy="1440160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solidFill>
                  <a:schemeClr val="tx1"/>
                </a:solidFill>
              </a:rPr>
              <a:t>п</a:t>
            </a:r>
            <a:r>
              <a:rPr lang="ru-RU" sz="3200" dirty="0" smtClean="0">
                <a:solidFill>
                  <a:schemeClr val="tx1"/>
                </a:solidFill>
              </a:rPr>
              <a:t>ри-/пре-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627784" y="4922409"/>
            <a:ext cx="3816424" cy="1440160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solidFill>
                  <a:schemeClr val="tx1"/>
                </a:solidFill>
              </a:rPr>
              <a:t>о</a:t>
            </a:r>
            <a:r>
              <a:rPr lang="ru-RU" sz="3200" dirty="0" smtClean="0">
                <a:solidFill>
                  <a:schemeClr val="tx1"/>
                </a:solidFill>
              </a:rPr>
              <a:t>канчивающиеся на з-/с-</a:t>
            </a:r>
            <a:endParaRPr lang="ru-RU" sz="3200" dirty="0">
              <a:solidFill>
                <a:schemeClr val="tx1"/>
              </a:solidFill>
            </a:endParaRPr>
          </a:p>
        </p:txBody>
      </p:sp>
      <p:cxnSp>
        <p:nvCxnSpPr>
          <p:cNvPr id="12" name="Прямая со стрелкой 11"/>
          <p:cNvCxnSpPr/>
          <p:nvPr/>
        </p:nvCxnSpPr>
        <p:spPr>
          <a:xfrm flipH="1">
            <a:off x="1907704" y="2241313"/>
            <a:ext cx="755397" cy="611623"/>
          </a:xfrm>
          <a:prstGeom prst="straightConnector1">
            <a:avLst/>
          </a:prstGeom>
          <a:ln w="38100" cmpd="sng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6619500" y="2241313"/>
            <a:ext cx="832819" cy="611623"/>
          </a:xfrm>
          <a:prstGeom prst="straightConnector1">
            <a:avLst/>
          </a:prstGeom>
          <a:ln w="38100" cmpd="sng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>
            <a:stCxn id="4" idx="2"/>
          </p:cNvCxnSpPr>
          <p:nvPr/>
        </p:nvCxnSpPr>
        <p:spPr>
          <a:xfrm>
            <a:off x="4644008" y="2348880"/>
            <a:ext cx="0" cy="2573529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26066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2780928"/>
            <a:ext cx="8208912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/>
              <a:t>г</a:t>
            </a:r>
            <a:r>
              <a:rPr lang="ru-RU" sz="3200" dirty="0" smtClean="0"/>
              <a:t>ласные </a:t>
            </a:r>
            <a:r>
              <a:rPr lang="ru-RU" sz="3200" dirty="0"/>
              <a:t>и согласные в неизменяемых приставках пишутся одинаково (по традиции), независимо от их </a:t>
            </a:r>
            <a:r>
              <a:rPr lang="ru-RU" sz="3200" dirty="0" smtClean="0"/>
              <a:t>произношения</a:t>
            </a:r>
            <a:endParaRPr lang="ru-RU" sz="32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0" y="980728"/>
            <a:ext cx="91440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/>
              <a:t>Правило </a:t>
            </a:r>
            <a:r>
              <a:rPr lang="ru-RU" sz="3200" b="1" dirty="0"/>
              <a:t>написания неизменяемых приставок</a:t>
            </a:r>
          </a:p>
        </p:txBody>
      </p:sp>
    </p:spTree>
    <p:extLst>
      <p:ext uri="{BB962C8B-B14F-4D97-AF65-F5344CB8AC3E}">
        <p14:creationId xmlns:p14="http://schemas.microsoft.com/office/powerpoint/2010/main" val="1882070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77993" y="908720"/>
            <a:ext cx="8424936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dirty="0"/>
              <a:t>Помогите, мы попали в </a:t>
            </a:r>
            <a:r>
              <a:rPr lang="ru-RU" sz="3200" b="1" i="1" dirty="0" err="1"/>
              <a:t>чре</a:t>
            </a:r>
            <a:r>
              <a:rPr lang="ru-RU" sz="3200" b="1" i="1" dirty="0"/>
              <a:t>..</a:t>
            </a:r>
            <a:r>
              <a:rPr lang="ru-RU" sz="3200" b="1" i="1" dirty="0" err="1"/>
              <a:t>вычайное</a:t>
            </a:r>
            <a:r>
              <a:rPr lang="ru-RU" sz="3200" b="1" i="1" dirty="0"/>
              <a:t> </a:t>
            </a:r>
            <a:r>
              <a:rPr lang="ru-RU" sz="3200" b="1" i="1" dirty="0" err="1"/>
              <a:t>прои</a:t>
            </a:r>
            <a:r>
              <a:rPr lang="ru-RU" sz="3200" b="1" i="1" dirty="0"/>
              <a:t>..шествие</a:t>
            </a:r>
            <a:r>
              <a:rPr lang="ru-RU" sz="3200" dirty="0"/>
              <a:t>, не смогли </a:t>
            </a:r>
            <a:r>
              <a:rPr lang="ru-RU" sz="3200" b="1" i="1" dirty="0" err="1"/>
              <a:t>и..бежать</a:t>
            </a:r>
            <a:r>
              <a:rPr lang="ru-RU" sz="3200" dirty="0"/>
              <a:t> столкновения с рифом и потерпели крушение. Наше судно </a:t>
            </a:r>
            <a:r>
              <a:rPr lang="ru-RU" sz="3200" b="1" i="1" dirty="0" err="1"/>
              <a:t>ра</a:t>
            </a:r>
            <a:r>
              <a:rPr lang="ru-RU" sz="3200" b="1" i="1" dirty="0"/>
              <a:t>..билось</a:t>
            </a:r>
            <a:r>
              <a:rPr lang="ru-RU" sz="3200" dirty="0"/>
              <a:t> в 41°46´северной широты, 56°14´западной долготы. Мы </a:t>
            </a:r>
            <a:r>
              <a:rPr lang="ru-RU" sz="3200" b="1" i="1" dirty="0" err="1"/>
              <a:t>ра</a:t>
            </a:r>
            <a:r>
              <a:rPr lang="ru-RU" sz="3200" b="1" i="1" dirty="0"/>
              <a:t>..положились</a:t>
            </a:r>
            <a:r>
              <a:rPr lang="ru-RU" sz="3200" dirty="0"/>
              <a:t> на </a:t>
            </a:r>
            <a:r>
              <a:rPr lang="ru-RU" sz="3200" b="1" i="1" dirty="0" err="1"/>
              <a:t>бли</a:t>
            </a:r>
            <a:r>
              <a:rPr lang="ru-RU" sz="3200" b="1" i="1" dirty="0"/>
              <a:t>..лежащем</a:t>
            </a:r>
            <a:r>
              <a:rPr lang="ru-RU" sz="3200" dirty="0"/>
              <a:t> острове, </a:t>
            </a:r>
            <a:r>
              <a:rPr lang="ru-RU" sz="3200" b="1" i="1" dirty="0" err="1"/>
              <a:t>ра</a:t>
            </a:r>
            <a:r>
              <a:rPr lang="ru-RU" sz="3200" b="1" i="1" dirty="0"/>
              <a:t>..били</a:t>
            </a:r>
            <a:r>
              <a:rPr lang="ru-RU" sz="3200" dirty="0"/>
              <a:t> лагерь и </a:t>
            </a:r>
            <a:r>
              <a:rPr lang="ru-RU" sz="3200" b="1" i="1" dirty="0" err="1"/>
              <a:t>ра</a:t>
            </a:r>
            <a:r>
              <a:rPr lang="ru-RU" sz="3200" b="1" i="1" dirty="0"/>
              <a:t>..считываем</a:t>
            </a:r>
            <a:r>
              <a:rPr lang="ru-RU" sz="3200" dirty="0"/>
              <a:t> на помощь. Хотя женщины и дети </a:t>
            </a:r>
            <a:r>
              <a:rPr lang="ru-RU" sz="3200" b="1" i="1" dirty="0" err="1"/>
              <a:t>и..пуганы</a:t>
            </a:r>
            <a:r>
              <a:rPr lang="ru-RU" sz="3200" dirty="0"/>
              <a:t>, но не </a:t>
            </a:r>
            <a:r>
              <a:rPr lang="ru-RU" sz="3200" b="1" i="1" dirty="0"/>
              <a:t>..даются</a:t>
            </a:r>
            <a:r>
              <a:rPr lang="ru-RU" sz="3200" dirty="0"/>
              <a:t> и проявляют </a:t>
            </a:r>
            <a:r>
              <a:rPr lang="ru-RU" sz="3200" b="1" i="1" dirty="0" err="1"/>
              <a:t>чре</a:t>
            </a:r>
            <a:r>
              <a:rPr lang="ru-RU" sz="3200" b="1" i="1" dirty="0"/>
              <a:t>..мерную</a:t>
            </a:r>
            <a:r>
              <a:rPr lang="ru-RU" sz="3200" dirty="0"/>
              <a:t> выдержку. Ждем помощи! Экипаж судна  «Грамотей». </a:t>
            </a:r>
          </a:p>
        </p:txBody>
      </p:sp>
    </p:spTree>
    <p:extLst>
      <p:ext uri="{BB962C8B-B14F-4D97-AF65-F5344CB8AC3E}">
        <p14:creationId xmlns:p14="http://schemas.microsoft.com/office/powerpoint/2010/main" val="49747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2132856"/>
            <a:ext cx="828092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/>
              <a:t>Т</a:t>
            </a:r>
            <a:r>
              <a:rPr lang="ru-RU" sz="4000" b="1" dirty="0" smtClean="0"/>
              <a:t>ема урока</a:t>
            </a:r>
          </a:p>
          <a:p>
            <a:pPr algn="ctr"/>
            <a:endParaRPr lang="ru-RU" sz="4000" b="1" dirty="0"/>
          </a:p>
          <a:p>
            <a:pPr algn="ctr"/>
            <a:r>
              <a:rPr lang="ru-RU" sz="4000" b="1" dirty="0" smtClean="0"/>
              <a:t> </a:t>
            </a:r>
            <a:r>
              <a:rPr lang="ru-RU" sz="4000" b="1" dirty="0"/>
              <a:t>«Буквы З и С на конце приставок»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4165964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1643426"/>
              </p:ext>
            </p:extLst>
          </p:nvPr>
        </p:nvGraphicFramePr>
        <p:xfrm>
          <a:off x="1547664" y="1700808"/>
          <a:ext cx="6096000" cy="47525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792088"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разбить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расписать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792088"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chemeClr val="tx1"/>
                          </a:solidFill>
                        </a:rPr>
                        <a:t>безбрежный</a:t>
                      </a:r>
                      <a:endParaRPr lang="ru-RU" sz="3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chemeClr val="tx1"/>
                          </a:solidFill>
                        </a:rPr>
                        <a:t>бесполезный</a:t>
                      </a:r>
                      <a:endParaRPr lang="ru-RU" sz="3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792088"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chemeClr val="tx1"/>
                          </a:solidFill>
                        </a:rPr>
                        <a:t>взлететь</a:t>
                      </a:r>
                      <a:endParaRPr lang="ru-RU" sz="3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chemeClr val="tx1"/>
                          </a:solidFill>
                        </a:rPr>
                        <a:t>вскружить</a:t>
                      </a:r>
                      <a:endParaRPr lang="ru-RU" sz="3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792088"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chemeClr val="tx1"/>
                          </a:solidFill>
                        </a:rPr>
                        <a:t>изгнать</a:t>
                      </a:r>
                      <a:endParaRPr lang="ru-RU" sz="3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chemeClr val="tx1"/>
                          </a:solidFill>
                        </a:rPr>
                        <a:t>испортить</a:t>
                      </a:r>
                      <a:endParaRPr lang="ru-RU" sz="3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792088"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chemeClr val="tx1"/>
                          </a:solidFill>
                        </a:rPr>
                        <a:t>раздать</a:t>
                      </a:r>
                      <a:endParaRPr lang="ru-RU" sz="3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chemeClr val="tx1"/>
                          </a:solidFill>
                        </a:rPr>
                        <a:t>расчертить</a:t>
                      </a:r>
                      <a:endParaRPr lang="ru-RU" sz="3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792088"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chemeClr val="tx1"/>
                          </a:solidFill>
                        </a:rPr>
                        <a:t>разглядеть</a:t>
                      </a:r>
                      <a:endParaRPr lang="ru-RU" sz="3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chemeClr val="tx1"/>
                          </a:solidFill>
                        </a:rPr>
                        <a:t>вспомнить</a:t>
                      </a:r>
                      <a:endParaRPr lang="ru-RU" sz="3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1921491" y="991638"/>
            <a:ext cx="519385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Карточка №1, группы 1-2</a:t>
            </a:r>
            <a:endParaRPr lang="ru-RU" sz="32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59437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6838113"/>
              </p:ext>
            </p:extLst>
          </p:nvPr>
        </p:nvGraphicFramePr>
        <p:xfrm>
          <a:off x="1547664" y="1700808"/>
          <a:ext cx="6096000" cy="47525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792088"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сбить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здесь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792088"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chemeClr val="tx1"/>
                          </a:solidFill>
                        </a:rPr>
                        <a:t>сгибать</a:t>
                      </a:r>
                      <a:endParaRPr lang="ru-RU" sz="3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chemeClr val="tx1"/>
                          </a:solidFill>
                        </a:rPr>
                        <a:t>здание</a:t>
                      </a:r>
                      <a:endParaRPr lang="ru-RU" sz="3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792088"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chemeClr val="tx1"/>
                          </a:solidFill>
                        </a:rPr>
                        <a:t>сдавать</a:t>
                      </a:r>
                      <a:endParaRPr lang="ru-RU" sz="3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chemeClr val="tx1"/>
                          </a:solidFill>
                        </a:rPr>
                        <a:t>здравствуйте</a:t>
                      </a:r>
                      <a:endParaRPr lang="ru-RU" sz="3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792088"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chemeClr val="tx1"/>
                          </a:solidFill>
                        </a:rPr>
                        <a:t>сжимать</a:t>
                      </a:r>
                      <a:endParaRPr lang="ru-RU" sz="3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chemeClr val="tx1"/>
                          </a:solidFill>
                        </a:rPr>
                        <a:t>здоровье</a:t>
                      </a:r>
                      <a:endParaRPr lang="ru-RU" sz="3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792088"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chemeClr val="tx1"/>
                          </a:solidFill>
                        </a:rPr>
                        <a:t>сделать</a:t>
                      </a:r>
                      <a:endParaRPr lang="ru-RU" sz="3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chemeClr val="tx1"/>
                          </a:solidFill>
                        </a:rPr>
                        <a:t>здешний</a:t>
                      </a:r>
                      <a:endParaRPr lang="ru-RU" sz="3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792088"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chemeClr val="tx1"/>
                          </a:solidFill>
                        </a:rPr>
                        <a:t>счистить</a:t>
                      </a:r>
                      <a:endParaRPr lang="ru-RU" sz="3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2095417" y="991638"/>
            <a:ext cx="484600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Карточка </a:t>
            </a:r>
            <a:r>
              <a:rPr lang="ru-RU" sz="3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№2, группа 3</a:t>
            </a:r>
            <a:endParaRPr lang="ru-RU" sz="32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43572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59409" y="991638"/>
            <a:ext cx="731802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Карточка </a:t>
            </a:r>
            <a:r>
              <a:rPr lang="ru-RU" sz="3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№3, группа 4 (эксперты)</a:t>
            </a:r>
            <a:endParaRPr lang="ru-RU" sz="32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59409" y="2852936"/>
            <a:ext cx="7318029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/>
              <a:t>По учебнику </a:t>
            </a:r>
            <a:r>
              <a:rPr lang="ru-RU" sz="3200" dirty="0" smtClean="0"/>
              <a:t>прочитайте теоретический  </a:t>
            </a:r>
            <a:r>
              <a:rPr lang="ru-RU" sz="3200" dirty="0"/>
              <a:t>материал и </a:t>
            </a:r>
            <a:r>
              <a:rPr lang="ru-RU" sz="3200" dirty="0" smtClean="0"/>
              <a:t>правило, </a:t>
            </a:r>
            <a:r>
              <a:rPr lang="ru-RU" sz="3200" dirty="0"/>
              <a:t>из упр. </a:t>
            </a:r>
            <a:r>
              <a:rPr lang="ru-RU" sz="3200" dirty="0" smtClean="0"/>
              <a:t>627 найдите примеры </a:t>
            </a:r>
            <a:r>
              <a:rPr lang="ru-RU" sz="3200" dirty="0"/>
              <a:t>слов с приставками на з-/с-</a:t>
            </a:r>
          </a:p>
        </p:txBody>
      </p:sp>
    </p:spTree>
    <p:extLst>
      <p:ext uri="{BB962C8B-B14F-4D97-AF65-F5344CB8AC3E}">
        <p14:creationId xmlns:p14="http://schemas.microsoft.com/office/powerpoint/2010/main" val="2550655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26309" y="991638"/>
            <a:ext cx="7984237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b="1" dirty="0" smtClean="0"/>
              <a:t>Алгоритм действий.</a:t>
            </a:r>
          </a:p>
          <a:p>
            <a:pPr algn="ctr"/>
            <a:r>
              <a:rPr lang="ru-RU" sz="3200" b="1" dirty="0"/>
              <a:t>Расставьте его шаги в нужном порядке</a:t>
            </a:r>
            <a:endParaRPr lang="ru-RU" sz="32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26309" y="2413338"/>
            <a:ext cx="7984237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Font typeface="Arial" pitchFamily="34" charset="0"/>
              <a:buChar char="•"/>
            </a:pPr>
            <a:r>
              <a:rPr lang="ru-RU" sz="3200" dirty="0"/>
              <a:t>Если оканчивается на звонкий согласный, то пишем  - </a:t>
            </a:r>
            <a:r>
              <a:rPr lang="ru-RU" sz="3200" dirty="0" smtClean="0"/>
              <a:t>З</a:t>
            </a:r>
            <a:endParaRPr lang="ru-RU" sz="3200" dirty="0"/>
          </a:p>
          <a:p>
            <a:pPr marL="285750" lvl="0" indent="-285750">
              <a:buFont typeface="Arial" pitchFamily="34" charset="0"/>
              <a:buChar char="•"/>
            </a:pPr>
            <a:r>
              <a:rPr lang="ru-RU" sz="3200" dirty="0"/>
              <a:t>Посмотри на букву согласного звука после приставки на З-С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ru-RU" sz="3200" dirty="0"/>
              <a:t>Выдели в слове </a:t>
            </a:r>
            <a:r>
              <a:rPr lang="ru-RU" sz="3200" dirty="0" smtClean="0"/>
              <a:t>приставку</a:t>
            </a:r>
            <a:endParaRPr lang="ru-RU" sz="3200" dirty="0"/>
          </a:p>
          <a:p>
            <a:pPr marL="285750" lvl="0" indent="-285750">
              <a:buFont typeface="Arial" pitchFamily="34" charset="0"/>
              <a:buChar char="•"/>
            </a:pPr>
            <a:r>
              <a:rPr lang="ru-RU" sz="3200" dirty="0"/>
              <a:t>Если оканчивается на глухой согласный, то пишем  - </a:t>
            </a:r>
            <a:r>
              <a:rPr lang="ru-RU" sz="3200" dirty="0" smtClean="0"/>
              <a:t>С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988400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134</TotalTime>
  <Words>497</Words>
  <Application>Microsoft Office PowerPoint</Application>
  <PresentationFormat>Экран (4:3)</PresentationFormat>
  <Paragraphs>93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Поток</vt:lpstr>
      <vt:lpstr>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pozitron</dc:creator>
  <cp:lastModifiedBy>pozitron</cp:lastModifiedBy>
  <cp:revision>20</cp:revision>
  <dcterms:created xsi:type="dcterms:W3CDTF">2017-03-12T03:55:58Z</dcterms:created>
  <dcterms:modified xsi:type="dcterms:W3CDTF">2018-08-02T06:15:49Z</dcterms:modified>
</cp:coreProperties>
</file>