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1" r:id="rId4"/>
    <p:sldId id="263" r:id="rId5"/>
    <p:sldId id="262" r:id="rId6"/>
    <p:sldId id="258" r:id="rId7"/>
    <p:sldId id="259" r:id="rId8"/>
    <p:sldId id="260" r:id="rId9"/>
    <p:sldId id="264" r:id="rId10"/>
    <p:sldId id="265" r:id="rId11"/>
    <p:sldId id="27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307\Downloads\Lyudmila_Zykina-Orenburgskiy_puhovyy_platok_muz_Grigoriya_Ponomarenko_-_st_Viktora_Bokova_.mp3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359898"/>
            <a:ext cx="7651576" cy="147218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Разговорная речь в поэзии Виктора  Бокова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57818" y="3643314"/>
            <a:ext cx="3786182" cy="221457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Автор: Макарова Дарья</a:t>
            </a:r>
          </a:p>
          <a:p>
            <a:pPr algn="ctr"/>
            <a:r>
              <a:rPr lang="ru-RU" b="1" dirty="0" smtClean="0"/>
              <a:t>6 Б класс</a:t>
            </a:r>
          </a:p>
          <a:p>
            <a:pPr algn="ctr"/>
            <a:r>
              <a:rPr lang="ru-RU" b="1" dirty="0" smtClean="0"/>
              <a:t>МБОУ «Гимназия №1»</a:t>
            </a:r>
            <a:endParaRPr lang="ru-RU" b="1" dirty="0"/>
          </a:p>
        </p:txBody>
      </p:sp>
      <p:sp>
        <p:nvSpPr>
          <p:cNvPr id="19466" name="AutoShape 10" descr="Картинки по запросу Картинки Виктор Бок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C:\Users\307\Desktop\Макарова Дарья Боков В. Ф\Bokov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857364"/>
            <a:ext cx="3143272" cy="4721194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Вводные слова с различимыми оттенками значений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1538" y="2071678"/>
            <a:ext cx="7862150" cy="41767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Может быть</a:t>
            </a:r>
            <a:r>
              <a:rPr lang="ru-RU" dirty="0" smtClean="0"/>
              <a:t>, услышит вас Земля… </a:t>
            </a:r>
          </a:p>
          <a:p>
            <a:pPr>
              <a:buNone/>
            </a:pPr>
            <a:r>
              <a:rPr lang="ru-RU" dirty="0" smtClean="0"/>
              <a:t>(«Проводил ночные поезда…»)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Не Сократ, но, </a:t>
            </a:r>
            <a:r>
              <a:rPr lang="ru-RU" i="1" dirty="0" smtClean="0"/>
              <a:t>однако</a:t>
            </a:r>
            <a:r>
              <a:rPr lang="ru-RU" dirty="0" smtClean="0"/>
              <a:t>, ищу</a:t>
            </a:r>
          </a:p>
          <a:p>
            <a:pPr>
              <a:buNone/>
            </a:pPr>
            <a:r>
              <a:rPr lang="ru-RU" dirty="0" smtClean="0"/>
              <a:t>В жизни скрытую истину века.  </a:t>
            </a:r>
          </a:p>
          <a:p>
            <a:pPr>
              <a:buNone/>
            </a:pPr>
            <a:r>
              <a:rPr lang="ru-RU" dirty="0" smtClean="0"/>
              <a:t>(«Возвращаюсь к природе, к себе…»)</a:t>
            </a:r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6726426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Инверсия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428736"/>
            <a:ext cx="7790712" cy="48196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Я наблюдал, как эти руки спят,</a:t>
            </a:r>
          </a:p>
          <a:p>
            <a:pPr>
              <a:buNone/>
            </a:pPr>
            <a:r>
              <a:rPr lang="ru-RU" dirty="0" smtClean="0"/>
              <a:t>Как режут хлеб и мякоть каравая.</a:t>
            </a:r>
          </a:p>
          <a:p>
            <a:pPr>
              <a:buNone/>
            </a:pPr>
            <a:r>
              <a:rPr lang="ru-RU" dirty="0" smtClean="0"/>
              <a:t>Когда они на скатерти лежат,</a:t>
            </a:r>
          </a:p>
          <a:p>
            <a:pPr>
              <a:buNone/>
            </a:pPr>
            <a:r>
              <a:rPr lang="ru-RU" dirty="0" smtClean="0"/>
              <a:t>Покоится в них </a:t>
            </a:r>
            <a:r>
              <a:rPr lang="ru-RU" i="1" dirty="0" smtClean="0"/>
              <a:t>гордость родовая</a:t>
            </a:r>
            <a:r>
              <a:rPr lang="ru-RU" dirty="0" smtClean="0"/>
              <a:t>.  («Руки»)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Вот уж </a:t>
            </a:r>
            <a:r>
              <a:rPr lang="ru-RU" i="1" dirty="0" smtClean="0"/>
              <a:t>вечер волгоградский</a:t>
            </a:r>
            <a:r>
              <a:rPr lang="ru-RU" dirty="0" smtClean="0"/>
              <a:t> настает,</a:t>
            </a:r>
          </a:p>
          <a:p>
            <a:pPr>
              <a:buNone/>
            </a:pPr>
            <a:r>
              <a:rPr lang="ru-RU" dirty="0" smtClean="0"/>
              <a:t>А старушка не уходит, сына ждёт… </a:t>
            </a:r>
          </a:p>
          <a:p>
            <a:pPr>
              <a:buNone/>
            </a:pPr>
            <a:r>
              <a:rPr lang="ru-RU" dirty="0" smtClean="0"/>
              <a:t>(«На Мамаевом кургане»)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Диалоги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 Солоно?</a:t>
            </a:r>
          </a:p>
          <a:p>
            <a:pPr>
              <a:buNone/>
            </a:pPr>
            <a:r>
              <a:rPr lang="ru-RU" dirty="0" smtClean="0"/>
              <a:t>- Солоно, мама! </a:t>
            </a:r>
          </a:p>
          <a:p>
            <a:pPr>
              <a:buNone/>
            </a:pPr>
            <a:r>
              <a:rPr lang="ru-RU" dirty="0" smtClean="0"/>
              <a:t>(«Соль»)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- Мне, - вздохнёт, - сынок, скорей туда!</a:t>
            </a:r>
          </a:p>
          <a:p>
            <a:pPr>
              <a:buNone/>
            </a:pPr>
            <a:r>
              <a:rPr lang="ru-RU" dirty="0" smtClean="0"/>
              <a:t>Я прошу: - Ну, сделай одолжение,</a:t>
            </a:r>
          </a:p>
          <a:p>
            <a:pPr>
              <a:buNone/>
            </a:pPr>
            <a:r>
              <a:rPr lang="ru-RU" dirty="0" smtClean="0"/>
              <a:t>Поживи, понравится тебе! </a:t>
            </a:r>
          </a:p>
          <a:p>
            <a:pPr>
              <a:buNone/>
            </a:pPr>
            <a:r>
              <a:rPr lang="ru-RU" dirty="0" smtClean="0"/>
              <a:t>(«Земное притяжение»)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8940624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00"/>
                            </p:stCondLst>
                            <p:childTnLst>
                              <p:par>
                                <p:cTn id="3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Междометия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142976" y="1500174"/>
            <a:ext cx="7790712" cy="474822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/>
              <a:t>О</a:t>
            </a:r>
            <a:r>
              <a:rPr lang="ru-RU" dirty="0" smtClean="0"/>
              <a:t>, музыка! Ты царь в короне… </a:t>
            </a:r>
          </a:p>
          <a:p>
            <a:pPr>
              <a:buNone/>
            </a:pPr>
            <a:r>
              <a:rPr lang="ru-RU" dirty="0" smtClean="0"/>
              <a:t>(«О, музыка! Ты царь в короне»)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Я прошу: - </a:t>
            </a:r>
            <a:r>
              <a:rPr lang="ru-RU" b="1" i="1" dirty="0" smtClean="0"/>
              <a:t>Ну</a:t>
            </a:r>
            <a:r>
              <a:rPr lang="ru-RU" dirty="0" smtClean="0"/>
              <a:t>, сделай одолжение… </a:t>
            </a:r>
          </a:p>
          <a:p>
            <a:pPr>
              <a:buNone/>
            </a:pPr>
            <a:r>
              <a:rPr lang="ru-RU" dirty="0" smtClean="0"/>
              <a:t>(«Земное притяжение»)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i="1" dirty="0" smtClean="0"/>
              <a:t>О</a:t>
            </a:r>
            <a:r>
              <a:rPr lang="ru-RU" dirty="0" smtClean="0"/>
              <a:t>, не будьте, не будьте</a:t>
            </a:r>
          </a:p>
          <a:p>
            <a:pPr>
              <a:buNone/>
            </a:pPr>
            <a:r>
              <a:rPr lang="ru-RU" dirty="0" smtClean="0"/>
              <a:t>В гуманности лживы!</a:t>
            </a:r>
          </a:p>
          <a:p>
            <a:pPr>
              <a:buNone/>
            </a:pPr>
            <a:r>
              <a:rPr lang="ru-RU" dirty="0" smtClean="0"/>
              <a:t>(«Берегите людей»)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4462586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Разговорная лексика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8116902"/>
              </p:ext>
            </p:extLst>
          </p:nvPr>
        </p:nvGraphicFramePr>
        <p:xfrm>
          <a:off x="1043608" y="908720"/>
          <a:ext cx="7992888" cy="5803132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1742442"/>
                <a:gridCol w="2643206"/>
                <a:gridCol w="3607240"/>
              </a:tblGrid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Слово</a:t>
                      </a:r>
                      <a:endParaRPr lang="ru-RU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Стилистическая окраска</a:t>
                      </a:r>
                      <a:endParaRPr lang="ru-RU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Толкование</a:t>
                      </a:r>
                      <a:endParaRPr lang="ru-RU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5449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Сласти</a:t>
                      </a:r>
                      <a:endParaRPr lang="ru-RU" sz="14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Arial" pitchFamily="34" charset="0"/>
                          <a:cs typeface="Arial" pitchFamily="34" charset="0"/>
                        </a:rPr>
                        <a:t>Разг.</a:t>
                      </a:r>
                      <a:endParaRPr lang="ru-RU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То же, что сладости.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Толковый словарь Ефремовой.</a:t>
                      </a:r>
                      <a:endParaRPr lang="ru-RU" sz="1400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11063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солоно</a:t>
                      </a:r>
                      <a:endParaRPr lang="ru-RU" sz="14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Разг.</a:t>
                      </a:r>
                      <a:endParaRPr lang="ru-RU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О присутствии в чем-нибудь соленого вкуса, об ощущении его.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Толковый словарь Ушакова.</a:t>
                      </a:r>
                      <a:endParaRPr lang="ru-RU" sz="1400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5449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Arial" pitchFamily="34" charset="0"/>
                          <a:cs typeface="Arial" pitchFamily="34" charset="0"/>
                        </a:rPr>
                        <a:t>питьё</a:t>
                      </a:r>
                      <a:endParaRPr lang="ru-RU" sz="1400" b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Разг.</a:t>
                      </a:r>
                      <a:endParaRPr lang="ru-RU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То же, что напиток.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Толковый словарь Ожегова.</a:t>
                      </a:r>
                      <a:endParaRPr lang="ru-RU" sz="1400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8256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гулевой</a:t>
                      </a:r>
                      <a:endParaRPr lang="ru-RU" sz="14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Разг.</a:t>
                      </a:r>
                      <a:endParaRPr lang="ru-RU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Свободный от работы, занятий; нерабочий.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Словарь многих выражений.</a:t>
                      </a:r>
                      <a:endParaRPr lang="ru-RU" sz="1400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8256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пошатить</a:t>
                      </a:r>
                      <a:endParaRPr lang="ru-RU" sz="14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Разг.</a:t>
                      </a:r>
                      <a:endParaRPr lang="ru-RU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Шатать некоторое время.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Малый академический словарь.</a:t>
                      </a:r>
                      <a:endParaRPr lang="ru-RU" sz="1400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1667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ругань</a:t>
                      </a:r>
                      <a:endParaRPr lang="ru-RU" sz="14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Разг.</a:t>
                      </a:r>
                      <a:endParaRPr lang="ru-RU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брань, бранные слова, сквернословие, ругательства, проклятия, ненормативная лексика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Словарь синонимов русского </a:t>
                      </a:r>
                      <a:r>
                        <a:rPr lang="ru-RU" sz="1400" i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языка.</a:t>
                      </a:r>
                      <a:endParaRPr lang="ru-RU" sz="1400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6667071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332656"/>
            <a:ext cx="7498080" cy="5915744"/>
          </a:xfrm>
        </p:spPr>
        <p:txBody>
          <a:bodyPr/>
          <a:lstStyle/>
          <a:p>
            <a:pPr marL="82296" indent="0">
              <a:buNone/>
            </a:pPr>
            <a:r>
              <a:rPr lang="ru-RU" dirty="0"/>
              <a:t>Мало кто знает, что Виктор Боков в молодые годы исходил пешком дороги центральной России и собрал по деревням и сёлам с живого голоса крестьян около десяти тысяч частушек, прибауток, запевок и народных песен.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936"/>
          <a:stretch>
            <a:fillRect/>
          </a:stretch>
        </p:blipFill>
        <p:spPr bwMode="auto">
          <a:xfrm>
            <a:off x="5286380" y="3714752"/>
            <a:ext cx="3024336" cy="2857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083" r="23311"/>
          <a:stretch>
            <a:fillRect/>
          </a:stretch>
        </p:blipFill>
        <p:spPr bwMode="auto">
          <a:xfrm>
            <a:off x="1643042" y="3714752"/>
            <a:ext cx="2500330" cy="2811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5582429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25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332656"/>
            <a:ext cx="7498080" cy="6048672"/>
          </a:xfrm>
        </p:spPr>
        <p:txBody>
          <a:bodyPr>
            <a:normAutofit fontScale="92500" lnSpcReduction="10000"/>
          </a:bodyPr>
          <a:lstStyle/>
          <a:p>
            <a:pPr marL="82296" indent="0">
              <a:buNone/>
            </a:pPr>
            <a:r>
              <a:rPr lang="ru-RU" dirty="0"/>
              <a:t>Поэтесса Лариса Васильева писала:</a:t>
            </a:r>
          </a:p>
          <a:p>
            <a:pPr marL="82296" indent="0">
              <a:buNone/>
            </a:pPr>
            <a:r>
              <a:rPr lang="ru-RU" dirty="0"/>
              <a:t>«Ехала в поезде с женщиной-крестьянкой. По радио запели «Оренбургский пуховый платок». Мне стало радостно, и я сказала спутнице, что знаю автора этих слов. Она улыбнулась:</a:t>
            </a:r>
          </a:p>
          <a:p>
            <a:pPr marL="82296" indent="0">
              <a:buNone/>
            </a:pPr>
            <a:r>
              <a:rPr lang="ru-RU" dirty="0"/>
              <a:t>- Это слова Виктора </a:t>
            </a:r>
            <a:r>
              <a:rPr lang="ru-RU" dirty="0" smtClean="0"/>
              <a:t>Фёдоровича Бокова.</a:t>
            </a:r>
            <a:endParaRPr lang="ru-RU" dirty="0"/>
          </a:p>
          <a:p>
            <a:pPr marL="82296" indent="0">
              <a:buNone/>
            </a:pPr>
            <a:r>
              <a:rPr lang="ru-RU" dirty="0"/>
              <a:t>- Какого Бокова? Мать моя ещё пела. Мне ль не знать!</a:t>
            </a:r>
          </a:p>
          <a:p>
            <a:pPr marL="82296" indent="0">
              <a:buNone/>
            </a:pPr>
            <a:r>
              <a:rPr lang="ru-RU" dirty="0"/>
              <a:t>Спорить не стала – нет для поэта выше награды, чем прослыть народным. А Боков и впрямь – народный поэт России. Кто же, как не он!»</a:t>
            </a:r>
          </a:p>
          <a:p>
            <a:endParaRPr lang="ru-RU" dirty="0"/>
          </a:p>
        </p:txBody>
      </p:sp>
      <p:pic>
        <p:nvPicPr>
          <p:cNvPr id="4" name="Lyudmila_Zykina-Orenburgskiy_puhovyy_platok_muz_Grigoriya_Ponomarenko_-_st_Viktora_Bokova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715404" y="635795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5807239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5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749808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Сравнение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03617374"/>
              </p:ext>
            </p:extLst>
          </p:nvPr>
        </p:nvGraphicFramePr>
        <p:xfrm>
          <a:off x="1187624" y="908722"/>
          <a:ext cx="7488833" cy="5688630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2496019"/>
                <a:gridCol w="2496019"/>
                <a:gridCol w="2496795"/>
              </a:tblGrid>
              <a:tr h="17642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Сравнительные обороты</a:t>
                      </a:r>
                      <a:endParaRPr lang="ru-RU" sz="2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Творительный сравнения</a:t>
                      </a:r>
                      <a:endParaRPr lang="ru-RU" sz="2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Метафора</a:t>
                      </a:r>
                      <a:endParaRPr lang="ru-RU" sz="2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17681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Как родную былинку,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Как посвист весенней вербы</a:t>
                      </a:r>
                      <a:endParaRPr lang="ru-RU" sz="20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Губы замком</a:t>
                      </a:r>
                      <a:endParaRPr lang="ru-RU" sz="2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Соль моя!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Спутница жизни, жена и сестра!</a:t>
                      </a:r>
                      <a:endParaRPr lang="ru-RU" sz="2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9048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Как солнышко, светила</a:t>
                      </a:r>
                      <a:endParaRPr lang="ru-RU" sz="20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Плыви осетром</a:t>
                      </a:r>
                      <a:endParaRPr lang="ru-RU" sz="2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Губы настежь – снег во рту.</a:t>
                      </a:r>
                      <a:endParaRPr lang="ru-RU" sz="2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12513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Грива, как у льва.</a:t>
                      </a:r>
                      <a:endParaRPr lang="ru-RU" sz="20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Стучись к человеку рабочим, испытанным ямбом</a:t>
                      </a:r>
                      <a:endParaRPr lang="ru-RU" sz="2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Голова – огромный глаз.</a:t>
                      </a:r>
                      <a:endParaRPr lang="ru-RU" sz="2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3392034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0"/>
            <a:ext cx="7498080" cy="1143000"/>
          </a:xfrm>
        </p:spPr>
        <p:txBody>
          <a:bodyPr/>
          <a:lstStyle/>
          <a:p>
            <a:pPr algn="ctr"/>
            <a:r>
              <a:rPr lang="ru-RU" dirty="0" smtClean="0"/>
              <a:t>Фразеологизмы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142984"/>
            <a:ext cx="7498080" cy="5105416"/>
          </a:xfrm>
        </p:spPr>
        <p:txBody>
          <a:bodyPr/>
          <a:lstStyle/>
          <a:p>
            <a:pPr marL="82296" indent="0">
              <a:buNone/>
            </a:pPr>
            <a:r>
              <a:rPr lang="ru-RU" dirty="0"/>
              <a:t>Не губи, не тронь березы,</a:t>
            </a:r>
          </a:p>
          <a:p>
            <a:pPr marL="82296" indent="0">
              <a:buNone/>
            </a:pPr>
            <a:r>
              <a:rPr lang="ru-RU" dirty="0"/>
              <a:t>Обойдись с ней по-людски,</a:t>
            </a:r>
          </a:p>
          <a:p>
            <a:pPr marL="82296" indent="0">
              <a:buNone/>
            </a:pPr>
            <a:r>
              <a:rPr lang="ru-RU" dirty="0"/>
              <a:t>А иначе брызнут слезы,</a:t>
            </a:r>
          </a:p>
          <a:p>
            <a:pPr marL="82296" indent="0">
              <a:buNone/>
            </a:pPr>
            <a:r>
              <a:rPr lang="ru-RU" dirty="0"/>
              <a:t>Сам </a:t>
            </a:r>
            <a:r>
              <a:rPr lang="ru-RU" b="1" dirty="0"/>
              <a:t>засохнешь от тоски</a:t>
            </a:r>
            <a:r>
              <a:rPr lang="ru-RU" dirty="0" smtClean="0"/>
              <a:t>.</a:t>
            </a:r>
          </a:p>
          <a:p>
            <a:pPr marL="82296" indent="0">
              <a:buNone/>
            </a:pPr>
            <a:r>
              <a:rPr lang="ru-RU" dirty="0" smtClean="0"/>
              <a:t>(«Не руби берёзы!»)</a:t>
            </a:r>
          </a:p>
          <a:p>
            <a:pPr marL="82296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066209"/>
            <a:ext cx="2736304" cy="3620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14546" y="4104506"/>
            <a:ext cx="2668957" cy="2753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2715831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decel="100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9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92943581"/>
              </p:ext>
            </p:extLst>
          </p:nvPr>
        </p:nvGraphicFramePr>
        <p:xfrm>
          <a:off x="1403648" y="188640"/>
          <a:ext cx="7416824" cy="6559834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3708024"/>
                <a:gridCol w="3708800"/>
              </a:tblGrid>
              <a:tr h="4203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Фразеологические обороты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Толкование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599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От силы</a:t>
                      </a:r>
                      <a:endParaRPr lang="ru-RU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Самое большее, не более, в лучшем случае, максимум, максимально, самое многое, много-много.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effectLst/>
                        </a:rPr>
                        <a:t>Словарь русских синонимов.</a:t>
                      </a:r>
                      <a:endParaRPr lang="ru-RU" sz="20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134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Потянем честно лямку</a:t>
                      </a:r>
                      <a:endParaRPr lang="ru-RU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</a:rPr>
                        <a:t>Иноск</a:t>
                      </a:r>
                      <a:r>
                        <a:rPr lang="ru-RU" sz="2000" dirty="0">
                          <a:effectLst/>
                        </a:rPr>
                        <a:t>. служить в строю; быть в тяжкой работе.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effectLst/>
                        </a:rPr>
                        <a:t>Большой толково-фразеологический словарь Михельсона</a:t>
                      </a:r>
                      <a:endParaRPr lang="ru-RU" sz="20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134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Засохнуть от тоски</a:t>
                      </a:r>
                      <a:endParaRPr lang="ru-RU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Разг. Потерять свежесть, красоту, здоровье; зачахнуть.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effectLst/>
                        </a:rPr>
                        <a:t>Словарь многих выражений</a:t>
                      </a:r>
                      <a:r>
                        <a:rPr lang="ru-RU" sz="2000" dirty="0">
                          <a:effectLst/>
                        </a:rPr>
                        <a:t>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134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Успеть норовить</a:t>
                      </a:r>
                      <a:endParaRPr lang="ru-RU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Разг. с инф. Настойчиво стремиться сделать что-нибудь.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effectLst/>
                        </a:rPr>
                        <a:t>Толковый словарь Ушакова.</a:t>
                      </a:r>
                      <a:endParaRPr lang="ru-RU" sz="20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3962327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447800"/>
            <a:ext cx="7719274" cy="4800600"/>
          </a:xfrm>
        </p:spPr>
        <p:txBody>
          <a:bodyPr>
            <a:normAutofit fontScale="92500" lnSpcReduction="10000"/>
          </a:bodyPr>
          <a:lstStyle/>
          <a:p>
            <a:pPr marL="82296" indent="0" algn="just">
              <a:buNone/>
            </a:pPr>
            <a:r>
              <a:rPr lang="ru-RU" dirty="0" smtClean="0"/>
              <a:t>В творчестве Виктора Бокова всё является подлинным, истинным, настоящим, высоко духовным, поскольку оно уходит корнями в многовековые пласты русской культуры. В условиях утверждения прагматизма и девальвации нравственных ценностей, характерных для нашего времени, поэзия Виктора Бокова, воспевающая идеалы красоты, добра, гармонии с миром, в начале XXI века воспринимается как духовное завещание грядущим поколениям.</a:t>
            </a:r>
            <a:endParaRPr lang="ru-RU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/>
          <a:lstStyle/>
          <a:p>
            <a:pPr algn="ctr"/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052736"/>
            <a:ext cx="7598648" cy="5195664"/>
          </a:xfrm>
        </p:spPr>
        <p:txBody>
          <a:bodyPr/>
          <a:lstStyle/>
          <a:p>
            <a:pPr marL="82296" indent="0">
              <a:buNone/>
            </a:pPr>
            <a:r>
              <a:rPr lang="ru-RU" dirty="0" smtClean="0"/>
              <a:t>Мы ещё не в полной мере осознали величие Виктора Бокова как художника, его вклад в национальную культуру. Именно таким поэтам, как Виктор Боков, мы обязаны тем, что ещё не стали жертвами трагического распада русского жизненного уклада, народного менталитета, русской речи.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1120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307\Desktop\Макарова Дарья Боков В. Ф\bokov-v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18939"/>
          <a:stretch>
            <a:fillRect/>
          </a:stretch>
        </p:blipFill>
        <p:spPr bwMode="auto">
          <a:xfrm>
            <a:off x="1857355" y="0"/>
            <a:ext cx="634182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dirty="0" smtClean="0"/>
              <a:t>Исследовать особенности  употребления разговорной речи в поэзии В. Ф. Бокова</a:t>
            </a:r>
            <a:endParaRPr lang="ru-RU" dirty="0"/>
          </a:p>
        </p:txBody>
      </p:sp>
      <p:sp>
        <p:nvSpPr>
          <p:cNvPr id="14338" name="AutoShape 2" descr="Картинки по запросу Картинки Виктор Бок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11" descr="C:\Users\307\Desktop\ПРОБНИК русский ОГЭ-ЕГЭ 2016 Артикова\Книга Россия в сердц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071810"/>
            <a:ext cx="2296930" cy="3576648"/>
          </a:xfrm>
          <a:prstGeom prst="rect">
            <a:avLst/>
          </a:prstGeom>
          <a:noFill/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Объект и </a:t>
            </a:r>
            <a:r>
              <a:rPr lang="ru-RU" dirty="0"/>
              <a:t>п</a:t>
            </a:r>
            <a:r>
              <a:rPr lang="ru-RU" dirty="0" smtClean="0"/>
              <a:t>редмет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643050"/>
            <a:ext cx="7647836" cy="4605350"/>
          </a:xfrm>
        </p:spPr>
        <p:txBody>
          <a:bodyPr/>
          <a:lstStyle/>
          <a:p>
            <a:r>
              <a:rPr lang="ru-RU" i="1" dirty="0"/>
              <a:t>Объектом</a:t>
            </a:r>
            <a:r>
              <a:rPr lang="ru-RU" dirty="0"/>
              <a:t> исследования являются стихотворения В. Ф. Бокова.</a:t>
            </a:r>
          </a:p>
          <a:p>
            <a:r>
              <a:rPr lang="ru-RU" i="1" dirty="0"/>
              <a:t>Предмет исследования </a:t>
            </a:r>
            <a:r>
              <a:rPr lang="ru-RU" dirty="0"/>
              <a:t>– разговорная речь в стихотворениях В. Ф. Бокова и  особенности её употребления в поэтических текстах автора.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447800"/>
            <a:ext cx="7647836" cy="48006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Для достижения поставленной цели необходимо решить следующие </a:t>
            </a:r>
            <a:r>
              <a:rPr lang="ru-RU" b="1" dirty="0" smtClean="0"/>
              <a:t>задачи</a:t>
            </a:r>
            <a:r>
              <a:rPr lang="ru-RU" dirty="0" smtClean="0"/>
              <a:t>:</a:t>
            </a:r>
          </a:p>
          <a:p>
            <a:r>
              <a:rPr lang="ru-RU" dirty="0" smtClean="0"/>
              <a:t>1) отобразить и проанализировать литературу по теме исследования;</a:t>
            </a:r>
          </a:p>
          <a:p>
            <a:r>
              <a:rPr lang="ru-RU" dirty="0" smtClean="0"/>
              <a:t>2) выбрать языковой материал из стихотворений В. Ф. Бокова;</a:t>
            </a:r>
          </a:p>
          <a:p>
            <a:r>
              <a:rPr lang="ru-RU" dirty="0" smtClean="0"/>
              <a:t>3) классифицировать лингвистический материал в разных аспектах;</a:t>
            </a:r>
          </a:p>
          <a:p>
            <a:r>
              <a:rPr lang="ru-RU" dirty="0" smtClean="0"/>
              <a:t>4) выявить функциональные особенности разговорной и просторечной лексики в лирике В. Ф. Бокова.</a:t>
            </a:r>
          </a:p>
          <a:p>
            <a:endParaRPr lang="ru-RU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8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0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Гипотеза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Использование </a:t>
            </a:r>
            <a:r>
              <a:rPr lang="ru-RU" dirty="0"/>
              <a:t>разговорной речи в поэзии Виктора Бокова является основой народности как стилевой доминанты его </a:t>
            </a:r>
            <a:r>
              <a:rPr lang="ru-RU" dirty="0" smtClean="0"/>
              <a:t>творчества.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00826" y="3500438"/>
            <a:ext cx="1943203" cy="314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8" name="Picture 2" descr="Картинки по запросу картинки Боков Викто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3500438"/>
            <a:ext cx="1571636" cy="3173114"/>
          </a:xfrm>
          <a:prstGeom prst="rect">
            <a:avLst/>
          </a:prstGeom>
          <a:noFill/>
        </p:spPr>
      </p:pic>
      <p:sp>
        <p:nvSpPr>
          <p:cNvPr id="14340" name="AutoShape 4" descr="Картинки по запросу картинки Боков Викто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Картинки по запросу картинки Боков Викто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7" name="AutoShape 11" descr="Картинки по запросу Виктор Боков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9" name="AutoShape 13" descr="Картинки по запросу Виктор Боков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50" name="Picture 14" descr="C:\Users\307\Desktop\ПРОБНИК русский ОГЭ-ЕГЭ 2016 Артикова\Боков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3714752"/>
            <a:ext cx="2143140" cy="2946818"/>
          </a:xfrm>
          <a:prstGeom prst="rect">
            <a:avLst/>
          </a:prstGeom>
          <a:noFill/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800"/>
                            </p:stCondLst>
                            <p:childTnLst>
                              <p:par>
                                <p:cTn id="2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Методы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описательный метод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анализ художественного текста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эмпирические методы 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0694" y="3214686"/>
            <a:ext cx="2221211" cy="3070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9083" y="3143247"/>
            <a:ext cx="2468277" cy="316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Практическая часть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82296" indent="0" algn="just">
              <a:buNone/>
            </a:pPr>
            <a:r>
              <a:rPr lang="ru-RU" dirty="0"/>
              <a:t>Разговорная форма, живая интонация была введена в поэзию 20 века В. Боковым. В его творчестве мы обнаруживаем философию народного опыта, улавливаем ценностные представления и нравственные </a:t>
            </a:r>
            <a:r>
              <a:rPr lang="ru-RU" dirty="0" smtClean="0"/>
              <a:t>принципы, </a:t>
            </a:r>
            <a:r>
              <a:rPr lang="ru-RU" dirty="0"/>
              <a:t>сложившиеся в среде тружеников-созидателей, ощущаем особенности художественного мышления народа, чувствуем красоту и богатство его языка.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Частица «вот»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   Вот</a:t>
            </a:r>
            <a:r>
              <a:rPr lang="ru-RU" dirty="0" smtClean="0"/>
              <a:t> и всё.</a:t>
            </a:r>
          </a:p>
          <a:p>
            <a:pPr>
              <a:buNone/>
            </a:pPr>
            <a:r>
              <a:rPr lang="ru-RU" dirty="0" smtClean="0"/>
              <a:t>   Что сказать мне ещё?</a:t>
            </a:r>
          </a:p>
          <a:p>
            <a:pPr>
              <a:buNone/>
            </a:pPr>
            <a:r>
              <a:rPr lang="ru-RU" dirty="0" smtClean="0"/>
              <a:t>   («У гармошки я рос…»)</a:t>
            </a:r>
          </a:p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  Я знаю, что костюм </a:t>
            </a:r>
            <a:r>
              <a:rPr lang="ru-RU" i="1" dirty="0" smtClean="0"/>
              <a:t>вот </a:t>
            </a:r>
            <a:r>
              <a:rPr lang="ru-RU" dirty="0" smtClean="0"/>
              <a:t>этот в клетку</a:t>
            </a:r>
          </a:p>
          <a:p>
            <a:pPr>
              <a:buNone/>
            </a:pPr>
            <a:r>
              <a:rPr lang="ru-RU" dirty="0" smtClean="0"/>
              <a:t>    Затмил собою новогодний бал.  («Красиво одеваемся»)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6470431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00"/>
                            </p:stCondLst>
                            <p:childTnLst>
                              <p:par>
                                <p:cTn id="3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294</TotalTime>
  <Words>911</Words>
  <Application>Microsoft Office PowerPoint</Application>
  <PresentationFormat>Экран (4:3)</PresentationFormat>
  <Paragraphs>138</Paragraphs>
  <Slides>21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Солнцестояние</vt:lpstr>
      <vt:lpstr>Разговорная речь в поэзии Виктора  Бокова</vt:lpstr>
      <vt:lpstr>Актуальность</vt:lpstr>
      <vt:lpstr>Цель</vt:lpstr>
      <vt:lpstr>Объект и предмет исследования</vt:lpstr>
      <vt:lpstr>Задачи</vt:lpstr>
      <vt:lpstr>Гипотеза</vt:lpstr>
      <vt:lpstr>Методы исследования</vt:lpstr>
      <vt:lpstr>Практическая часть</vt:lpstr>
      <vt:lpstr>Частица «вот»</vt:lpstr>
      <vt:lpstr>Вводные слова с различимыми оттенками значений</vt:lpstr>
      <vt:lpstr>Инверсия</vt:lpstr>
      <vt:lpstr>Диалоги</vt:lpstr>
      <vt:lpstr>Междометия</vt:lpstr>
      <vt:lpstr>Разговорная лексика</vt:lpstr>
      <vt:lpstr>Слайд 15</vt:lpstr>
      <vt:lpstr>Слайд 16</vt:lpstr>
      <vt:lpstr>Сравнение</vt:lpstr>
      <vt:lpstr>Фразеологизмы</vt:lpstr>
      <vt:lpstr>Слайд 19</vt:lpstr>
      <vt:lpstr>Вывод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Разговорная речь в поэзии Виктора  Бокова</dc:title>
  <dc:creator>307</dc:creator>
  <cp:lastModifiedBy>307</cp:lastModifiedBy>
  <cp:revision>13</cp:revision>
  <dcterms:created xsi:type="dcterms:W3CDTF">2017-03-14T08:56:31Z</dcterms:created>
  <dcterms:modified xsi:type="dcterms:W3CDTF">2017-03-15T07:49:04Z</dcterms:modified>
</cp:coreProperties>
</file>