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0" r:id="rId3"/>
    <p:sldId id="265" r:id="rId4"/>
    <p:sldId id="258" r:id="rId5"/>
    <p:sldId id="263" r:id="rId6"/>
    <p:sldId id="257" r:id="rId7"/>
    <p:sldId id="264" r:id="rId8"/>
    <p:sldId id="266" r:id="rId9"/>
    <p:sldId id="267" r:id="rId10"/>
    <p:sldId id="268" r:id="rId11"/>
    <p:sldId id="271" r:id="rId12"/>
    <p:sldId id="269" r:id="rId13"/>
  </p:sldIdLst>
  <p:sldSz cx="6624638" cy="5976938"/>
  <p:notesSz cx="6858000" cy="9144000"/>
  <p:defaultTextStyle>
    <a:defPPr>
      <a:defRPr lang="ru-RU"/>
    </a:defPPr>
    <a:lvl1pPr marL="0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9991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9982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79973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39964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99955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59946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19938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79929" algn="l" defTabSz="7199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66"/>
    <a:srgbClr val="FF0066"/>
    <a:srgbClr val="33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388" autoAdjust="0"/>
  </p:normalViewPr>
  <p:slideViewPr>
    <p:cSldViewPr>
      <p:cViewPr>
        <p:scale>
          <a:sx n="90" d="100"/>
          <a:sy n="90" d="100"/>
        </p:scale>
        <p:origin x="-1518" y="288"/>
      </p:cViewPr>
      <p:guideLst>
        <p:guide orient="horz" pos="1883"/>
        <p:guide pos="20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80A8B-1588-4874-BE50-5EB8A79BDCB4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528763" y="685800"/>
            <a:ext cx="38004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A95FA-0619-4F31-B997-31EA73D4EC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4340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9991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9982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9973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9964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99955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59946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19938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79929" algn="l" defTabSz="71998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528763" y="685800"/>
            <a:ext cx="380047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A95FA-0619-4F31-B997-31EA73D4EC9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848" y="1856725"/>
            <a:ext cx="5630943" cy="128116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3696" y="3386932"/>
            <a:ext cx="4637247" cy="1527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9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9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9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39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99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5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1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79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802863" y="239356"/>
            <a:ext cx="1490543" cy="509976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31232" y="239356"/>
            <a:ext cx="4361220" cy="50997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301" y="3840737"/>
            <a:ext cx="5630943" cy="1187087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301" y="2533281"/>
            <a:ext cx="5630943" cy="1307455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599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199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799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3996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999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5994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1993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7992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1233" y="1394619"/>
            <a:ext cx="2925881" cy="394450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67525" y="1394619"/>
            <a:ext cx="2925881" cy="394450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1232" y="1337894"/>
            <a:ext cx="2927033" cy="55757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9991" indent="0">
              <a:buNone/>
              <a:defRPr sz="1600" b="1"/>
            </a:lvl2pPr>
            <a:lvl3pPr marL="719982" indent="0">
              <a:buNone/>
              <a:defRPr sz="1400" b="1"/>
            </a:lvl3pPr>
            <a:lvl4pPr marL="1079973" indent="0">
              <a:buNone/>
              <a:defRPr sz="1200" b="1"/>
            </a:lvl4pPr>
            <a:lvl5pPr marL="1439964" indent="0">
              <a:buNone/>
              <a:defRPr sz="1200" b="1"/>
            </a:lvl5pPr>
            <a:lvl6pPr marL="1799955" indent="0">
              <a:buNone/>
              <a:defRPr sz="1200" b="1"/>
            </a:lvl6pPr>
            <a:lvl7pPr marL="2159946" indent="0">
              <a:buNone/>
              <a:defRPr sz="1200" b="1"/>
            </a:lvl7pPr>
            <a:lvl8pPr marL="2519938" indent="0">
              <a:buNone/>
              <a:defRPr sz="1200" b="1"/>
            </a:lvl8pPr>
            <a:lvl9pPr marL="2879929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1232" y="1895464"/>
            <a:ext cx="2927033" cy="344365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365225" y="1337894"/>
            <a:ext cx="2928182" cy="55757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9991" indent="0">
              <a:buNone/>
              <a:defRPr sz="1600" b="1"/>
            </a:lvl2pPr>
            <a:lvl3pPr marL="719982" indent="0">
              <a:buNone/>
              <a:defRPr sz="1400" b="1"/>
            </a:lvl3pPr>
            <a:lvl4pPr marL="1079973" indent="0">
              <a:buNone/>
              <a:defRPr sz="1200" b="1"/>
            </a:lvl4pPr>
            <a:lvl5pPr marL="1439964" indent="0">
              <a:buNone/>
              <a:defRPr sz="1200" b="1"/>
            </a:lvl5pPr>
            <a:lvl6pPr marL="1799955" indent="0">
              <a:buNone/>
              <a:defRPr sz="1200" b="1"/>
            </a:lvl6pPr>
            <a:lvl7pPr marL="2159946" indent="0">
              <a:buNone/>
              <a:defRPr sz="1200" b="1"/>
            </a:lvl7pPr>
            <a:lvl8pPr marL="2519938" indent="0">
              <a:buNone/>
              <a:defRPr sz="1200" b="1"/>
            </a:lvl8pPr>
            <a:lvl9pPr marL="2879929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365225" y="1895464"/>
            <a:ext cx="2928182" cy="344365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233" y="237971"/>
            <a:ext cx="2179460" cy="101275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0049" y="237971"/>
            <a:ext cx="3703357" cy="510115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1233" y="1250730"/>
            <a:ext cx="2179460" cy="4088392"/>
          </a:xfrm>
        </p:spPr>
        <p:txBody>
          <a:bodyPr/>
          <a:lstStyle>
            <a:lvl1pPr marL="0" indent="0">
              <a:buNone/>
              <a:defRPr sz="1100"/>
            </a:lvl1pPr>
            <a:lvl2pPr marL="359991" indent="0">
              <a:buNone/>
              <a:defRPr sz="900"/>
            </a:lvl2pPr>
            <a:lvl3pPr marL="719982" indent="0">
              <a:buNone/>
              <a:defRPr sz="700"/>
            </a:lvl3pPr>
            <a:lvl4pPr marL="1079973" indent="0">
              <a:buNone/>
              <a:defRPr sz="700"/>
            </a:lvl4pPr>
            <a:lvl5pPr marL="1439964" indent="0">
              <a:buNone/>
              <a:defRPr sz="700"/>
            </a:lvl5pPr>
            <a:lvl6pPr marL="1799955" indent="0">
              <a:buNone/>
              <a:defRPr sz="700"/>
            </a:lvl6pPr>
            <a:lvl7pPr marL="2159946" indent="0">
              <a:buNone/>
              <a:defRPr sz="700"/>
            </a:lvl7pPr>
            <a:lvl8pPr marL="2519938" indent="0">
              <a:buNone/>
              <a:defRPr sz="700"/>
            </a:lvl8pPr>
            <a:lvl9pPr marL="2879929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476" y="4183857"/>
            <a:ext cx="3974783" cy="49392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98476" y="534051"/>
            <a:ext cx="3974783" cy="3586163"/>
          </a:xfrm>
        </p:spPr>
        <p:txBody>
          <a:bodyPr/>
          <a:lstStyle>
            <a:lvl1pPr marL="0" indent="0">
              <a:buNone/>
              <a:defRPr sz="2500"/>
            </a:lvl1pPr>
            <a:lvl2pPr marL="359991" indent="0">
              <a:buNone/>
              <a:defRPr sz="2200"/>
            </a:lvl2pPr>
            <a:lvl3pPr marL="719982" indent="0">
              <a:buNone/>
              <a:defRPr sz="1900"/>
            </a:lvl3pPr>
            <a:lvl4pPr marL="1079973" indent="0">
              <a:buNone/>
              <a:defRPr sz="1600"/>
            </a:lvl4pPr>
            <a:lvl5pPr marL="1439964" indent="0">
              <a:buNone/>
              <a:defRPr sz="1600"/>
            </a:lvl5pPr>
            <a:lvl6pPr marL="1799955" indent="0">
              <a:buNone/>
              <a:defRPr sz="1600"/>
            </a:lvl6pPr>
            <a:lvl7pPr marL="2159946" indent="0">
              <a:buNone/>
              <a:defRPr sz="1600"/>
            </a:lvl7pPr>
            <a:lvl8pPr marL="2519938" indent="0">
              <a:buNone/>
              <a:defRPr sz="1600"/>
            </a:lvl8pPr>
            <a:lvl9pPr marL="2879929" indent="0">
              <a:buNone/>
              <a:defRPr sz="16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8476" y="4677785"/>
            <a:ext cx="3974783" cy="701460"/>
          </a:xfrm>
        </p:spPr>
        <p:txBody>
          <a:bodyPr/>
          <a:lstStyle>
            <a:lvl1pPr marL="0" indent="0">
              <a:buNone/>
              <a:defRPr sz="1100"/>
            </a:lvl1pPr>
            <a:lvl2pPr marL="359991" indent="0">
              <a:buNone/>
              <a:defRPr sz="900"/>
            </a:lvl2pPr>
            <a:lvl3pPr marL="719982" indent="0">
              <a:buNone/>
              <a:defRPr sz="700"/>
            </a:lvl3pPr>
            <a:lvl4pPr marL="1079973" indent="0">
              <a:buNone/>
              <a:defRPr sz="700"/>
            </a:lvl4pPr>
            <a:lvl5pPr marL="1439964" indent="0">
              <a:buNone/>
              <a:defRPr sz="700"/>
            </a:lvl5pPr>
            <a:lvl6pPr marL="1799955" indent="0">
              <a:buNone/>
              <a:defRPr sz="700"/>
            </a:lvl6pPr>
            <a:lvl7pPr marL="2159946" indent="0">
              <a:buNone/>
              <a:defRPr sz="700"/>
            </a:lvl7pPr>
            <a:lvl8pPr marL="2519938" indent="0">
              <a:buNone/>
              <a:defRPr sz="700"/>
            </a:lvl8pPr>
            <a:lvl9pPr marL="2879929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233" y="239355"/>
            <a:ext cx="5962174" cy="996156"/>
          </a:xfrm>
          <a:prstGeom prst="rect">
            <a:avLst/>
          </a:prstGeom>
        </p:spPr>
        <p:txBody>
          <a:bodyPr vert="horz" lIns="71999" tIns="35999" rIns="71999" bIns="3599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1233" y="1394619"/>
            <a:ext cx="5962174" cy="3944503"/>
          </a:xfrm>
          <a:prstGeom prst="rect">
            <a:avLst/>
          </a:prstGeom>
        </p:spPr>
        <p:txBody>
          <a:bodyPr vert="horz" lIns="71999" tIns="35999" rIns="71999" bIns="3599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31232" y="5539737"/>
            <a:ext cx="1545749" cy="318216"/>
          </a:xfrm>
          <a:prstGeom prst="rect">
            <a:avLst/>
          </a:prstGeom>
        </p:spPr>
        <p:txBody>
          <a:bodyPr vert="horz" lIns="71999" tIns="35999" rIns="71999" bIns="3599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6F561-E669-4872-9F0F-236409194B79}" type="datetimeFigureOut">
              <a:rPr lang="ru-RU" smtClean="0"/>
              <a:pPr/>
              <a:t>чт 02.08.18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63419" y="5539737"/>
            <a:ext cx="2097802" cy="318216"/>
          </a:xfrm>
          <a:prstGeom prst="rect">
            <a:avLst/>
          </a:prstGeom>
        </p:spPr>
        <p:txBody>
          <a:bodyPr vert="horz" lIns="71999" tIns="35999" rIns="71999" bIns="3599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747657" y="5539737"/>
            <a:ext cx="1545749" cy="318216"/>
          </a:xfrm>
          <a:prstGeom prst="rect">
            <a:avLst/>
          </a:prstGeom>
        </p:spPr>
        <p:txBody>
          <a:bodyPr vert="horz" lIns="71999" tIns="35999" rIns="71999" bIns="3599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F539B-6924-4800-8E7B-7CB2A0E11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719982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3" indent="-269993" algn="l" defTabSz="71998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4985" indent="-224994" algn="l" defTabSz="719982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99978" indent="-179996" algn="l" defTabSz="71998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59969" indent="-179996" algn="l" defTabSz="719982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960" indent="-179996" algn="l" defTabSz="719982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79951" indent="-179996" algn="l" defTabSz="71998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9943" indent="-179996" algn="l" defTabSz="71998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99934" indent="-179996" algn="l" defTabSz="71998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59925" indent="-179996" algn="l" defTabSz="71998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9991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9982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973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9964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9955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9946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9938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79929" algn="l" defTabSz="71998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60410" y="2235385"/>
            <a:ext cx="5216830" cy="1294031"/>
          </a:xfrm>
        </p:spPr>
        <p:txBody>
          <a:bodyPr>
            <a:noAutofit/>
          </a:bodyPr>
          <a:lstStyle/>
          <a:p>
            <a:r>
              <a:rPr lang="ru-RU" sz="5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РОССИЯ -РОДИНА МОЯ!</a:t>
            </a:r>
            <a:endParaRPr lang="ru-RU" sz="5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1122" y="4745665"/>
            <a:ext cx="4060455" cy="583400"/>
          </a:xfrm>
          <a:prstGeom prst="rect">
            <a:avLst/>
          </a:prstGeom>
          <a:noFill/>
        </p:spPr>
        <p:txBody>
          <a:bodyPr wrap="square" lIns="71999" tIns="35999" rIns="71999" bIns="35999" rtlCol="0">
            <a:spAutoFit/>
          </a:bodyPr>
          <a:lstStyle/>
          <a:p>
            <a:pPr algn="r"/>
            <a:r>
              <a:rPr lang="ru-RU" sz="1600" dirty="0" smtClean="0"/>
              <a:t>Подготовили воспитатели подготовительной группы №1 Грошева Е.А. Лакеева О.А.</a:t>
            </a:r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79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814" y="2298143"/>
            <a:ext cx="1781298" cy="1428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79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0023" y="2298143"/>
            <a:ext cx="1773722" cy="142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16931" y="187433"/>
            <a:ext cx="6916873" cy="411255"/>
          </a:xfrm>
          <a:prstGeom prst="rect">
            <a:avLst/>
          </a:prstGeom>
          <a:noFill/>
        </p:spPr>
        <p:txBody>
          <a:bodyPr wrap="none" lIns="71999" tIns="35999" rIns="71999" bIns="35999" rtlCol="0">
            <a:spAutoFit/>
          </a:bodyPr>
          <a:lstStyle/>
          <a:p>
            <a:r>
              <a:rPr lang="ru-RU" sz="2200" b="1" dirty="0" smtClean="0"/>
              <a:t>Настольные игра «Собери государственные символы» </a:t>
            </a:r>
            <a:endParaRPr lang="ru-RU" sz="2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55928" y="661487"/>
            <a:ext cx="3338771" cy="934475"/>
          </a:xfrm>
          <a:prstGeom prst="rect">
            <a:avLst/>
          </a:prstGeom>
          <a:noFill/>
        </p:spPr>
        <p:txBody>
          <a:bodyPr wrap="square" lIns="71999" tIns="35999" rIns="71999" bIns="35999" rtlCol="0">
            <a:spAutoFit/>
          </a:bodyPr>
          <a:lstStyle/>
          <a:p>
            <a:r>
              <a:rPr lang="ru-RU" b="1" dirty="0" smtClean="0"/>
              <a:t>                                Цель: </a:t>
            </a:r>
          </a:p>
          <a:p>
            <a:r>
              <a:rPr lang="ru-RU" dirty="0" smtClean="0"/>
              <a:t>Продолжать знакомить детей с представлением  о флаге и гербе ,как о  государственном  символе России 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5231" y="4055338"/>
            <a:ext cx="5452701" cy="1149919"/>
          </a:xfrm>
          <a:prstGeom prst="rect">
            <a:avLst/>
          </a:prstGeom>
        </p:spPr>
        <p:txBody>
          <a:bodyPr wrap="square" lIns="71999" tIns="35999" rIns="71999" bIns="35999">
            <a:spAutoFit/>
          </a:bodyPr>
          <a:lstStyle/>
          <a:p>
            <a:pPr algn="ctr"/>
            <a:r>
              <a:rPr lang="ru-RU" dirty="0" smtClean="0"/>
              <a:t>Вывод: </a:t>
            </a:r>
          </a:p>
          <a:p>
            <a:pPr algn="ctr"/>
            <a:r>
              <a:rPr lang="ru-RU" dirty="0" smtClean="0"/>
              <a:t>В результате игры дети закрепили знания о том, что флаг РФ состоит из трёх горизонтальных цветных  полос: </a:t>
            </a:r>
          </a:p>
          <a:p>
            <a:pPr algn="ctr"/>
            <a:r>
              <a:rPr lang="ru-RU" dirty="0" smtClean="0"/>
              <a:t>Белый цвет означает ( мир, чистота), синий цвет ( вера и верность)</a:t>
            </a:r>
            <a:r>
              <a:rPr lang="ru-RU" dirty="0"/>
              <a:t>,</a:t>
            </a:r>
            <a:r>
              <a:rPr lang="ru-RU" dirty="0" smtClean="0"/>
              <a:t> красный цвет (Энергия и кровь пролитую за Отечество).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5459" y="2298143"/>
            <a:ext cx="1738944" cy="156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233" y="239354"/>
            <a:ext cx="5962174" cy="61537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Наш мини – музей создавался с помощью наших уважаемых родителей!</a:t>
            </a:r>
            <a:endParaRPr lang="ru-RU" sz="2800" dirty="0"/>
          </a:p>
        </p:txBody>
      </p:sp>
      <p:pic>
        <p:nvPicPr>
          <p:cNvPr id="3" name="Рисунок 2" descr="IMG_20180726_1635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3062" y="2235386"/>
            <a:ext cx="904443" cy="1450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80726_165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81705" y="1733329"/>
            <a:ext cx="896330" cy="1437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80726_1711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60152" y="3113984"/>
            <a:ext cx="991197" cy="1589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80727_06513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86300" y="1356788"/>
            <a:ext cx="1216978" cy="1097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42492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2578" y="791975"/>
            <a:ext cx="2355808" cy="1091374"/>
          </a:xfrm>
          <a:prstGeom prst="rect">
            <a:avLst/>
          </a:prstGeom>
          <a:noFill/>
        </p:spPr>
        <p:txBody>
          <a:bodyPr wrap="square" lIns="71999" tIns="35999" rIns="71999" bIns="35999" rtlCol="0">
            <a:sp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IMG_20180726_1528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6914" y="2486413"/>
            <a:ext cx="1634607" cy="1474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80726_1530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0507" y="791976"/>
            <a:ext cx="1672735" cy="1509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si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008112" y="1419546"/>
            <a:ext cx="2712752" cy="1908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" y="239355"/>
            <a:ext cx="5962174" cy="996156"/>
          </a:xfrm>
        </p:spPr>
        <p:txBody>
          <a:bodyPr/>
          <a:lstStyle/>
          <a:p>
            <a:r>
              <a:rPr lang="ru-RU" dirty="0" smtClean="0"/>
              <a:t>Российская Федерация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52656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061" y="478190"/>
            <a:ext cx="5582008" cy="1149919"/>
          </a:xfrm>
          <a:prstGeom prst="rect">
            <a:avLst/>
          </a:prstGeom>
        </p:spPr>
        <p:txBody>
          <a:bodyPr wrap="square" lIns="71999" tIns="35999" rIns="71999" bIns="35999">
            <a:spAutoFit/>
          </a:bodyPr>
          <a:lstStyle/>
          <a:p>
            <a:pPr algn="ctr"/>
            <a:r>
              <a:rPr lang="ru-RU" i="1" dirty="0" smtClean="0"/>
              <a:t>«Знать – значит любить»</a:t>
            </a:r>
            <a:r>
              <a:rPr lang="ru-RU" dirty="0" smtClean="0"/>
              <a:t> говорится в русской поговорке. Поэтому мы и начинаем знакомить детей с нашей малой Родиной – </a:t>
            </a:r>
            <a:r>
              <a:rPr lang="ru-RU" b="1" dirty="0" smtClean="0"/>
              <a:t>городом Арзамасом</a:t>
            </a:r>
            <a:r>
              <a:rPr lang="ru-RU" dirty="0" smtClean="0"/>
              <a:t> в дошкольном возрасте. Освоение этих знаний возможно при целенаправленном систематичном участии в </a:t>
            </a:r>
            <a:r>
              <a:rPr lang="ru-RU" b="1" dirty="0" smtClean="0"/>
              <a:t>образовательном процессе педагогов</a:t>
            </a:r>
            <a:r>
              <a:rPr lang="ru-RU" dirty="0" smtClean="0"/>
              <a:t>, сотрудников ДОУ, родителей воспитанников.</a:t>
            </a:r>
            <a:endParaRPr lang="ru-RU" dirty="0"/>
          </a:p>
        </p:txBody>
      </p:sp>
      <p:pic>
        <p:nvPicPr>
          <p:cNvPr id="3" name="Рисунок 2" descr="2649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68954" y="2235385"/>
            <a:ext cx="1982395" cy="1513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 flipV="1">
            <a:off x="3260565" y="5790179"/>
            <a:ext cx="33122" cy="3984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                    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77626" y="101649"/>
            <a:ext cx="3750253" cy="3227411"/>
          </a:xfrm>
          <a:prstGeom prst="rect">
            <a:avLst/>
          </a:prstGeom>
        </p:spPr>
        <p:txBody>
          <a:bodyPr wrap="square" lIns="71999" tIns="35999" rIns="71999" bIns="35999">
            <a:spAutoFit/>
          </a:bodyPr>
          <a:lstStyle/>
          <a:p>
            <a:pPr>
              <a:buNone/>
            </a:pPr>
            <a:r>
              <a:rPr lang="ru-RU" sz="1100" i="1" dirty="0" smtClean="0"/>
              <a:t>С чего начинается Родина? </a:t>
            </a:r>
          </a:p>
          <a:p>
            <a:pPr>
              <a:buNone/>
            </a:pPr>
            <a:r>
              <a:rPr lang="ru-RU" sz="1100" i="1" dirty="0" smtClean="0"/>
              <a:t>                      С картинки в твоем букваре. </a:t>
            </a:r>
          </a:p>
          <a:p>
            <a:pPr>
              <a:buNone/>
            </a:pPr>
            <a:r>
              <a:rPr lang="ru-RU" sz="1100" i="1" dirty="0" smtClean="0"/>
              <a:t>                      С хороших и верных товарищей, </a:t>
            </a:r>
          </a:p>
          <a:p>
            <a:pPr>
              <a:buNone/>
            </a:pPr>
            <a:r>
              <a:rPr lang="ru-RU" sz="1100" i="1" dirty="0" smtClean="0"/>
              <a:t>                      Живущих в соседнем дворе. </a:t>
            </a:r>
          </a:p>
          <a:p>
            <a:pPr>
              <a:buNone/>
            </a:pPr>
            <a:r>
              <a:rPr lang="ru-RU" sz="1100" i="1" dirty="0" smtClean="0"/>
              <a:t> А может, она начинается </a:t>
            </a:r>
          </a:p>
          <a:p>
            <a:pPr>
              <a:buNone/>
            </a:pPr>
            <a:r>
              <a:rPr lang="ru-RU" sz="1100" i="1" dirty="0" smtClean="0"/>
              <a:t>С той песни, что пела нам мать, </a:t>
            </a:r>
          </a:p>
          <a:p>
            <a:pPr>
              <a:buNone/>
            </a:pPr>
            <a:r>
              <a:rPr lang="ru-RU" sz="1100" i="1" dirty="0" smtClean="0"/>
              <a:t>С того, что в любых испытаниях </a:t>
            </a:r>
          </a:p>
          <a:p>
            <a:pPr>
              <a:buNone/>
            </a:pPr>
            <a:r>
              <a:rPr lang="ru-RU" sz="1100" i="1" dirty="0" smtClean="0"/>
              <a:t>У нас никому не отнять.</a:t>
            </a:r>
          </a:p>
          <a:p>
            <a:pPr>
              <a:buNone/>
            </a:pPr>
            <a:r>
              <a:rPr lang="ru-RU" sz="1100" i="1" dirty="0" smtClean="0"/>
              <a:t>          С чего начинается Родина? </a:t>
            </a:r>
          </a:p>
          <a:p>
            <a:pPr>
              <a:buNone/>
            </a:pPr>
            <a:r>
              <a:rPr lang="ru-RU" sz="1100" i="1" dirty="0" smtClean="0"/>
              <a:t>          С заветной скамьи у ворот.                        </a:t>
            </a:r>
          </a:p>
          <a:p>
            <a:pPr>
              <a:buNone/>
            </a:pPr>
            <a:r>
              <a:rPr lang="ru-RU" sz="1100" i="1" dirty="0" smtClean="0"/>
              <a:t>          С той самой березки, что во поле, </a:t>
            </a:r>
          </a:p>
          <a:p>
            <a:pPr>
              <a:buNone/>
            </a:pPr>
            <a:r>
              <a:rPr lang="ru-RU" sz="1100" i="1" dirty="0" smtClean="0"/>
              <a:t>            Под ветром склоняясь, растет. </a:t>
            </a:r>
          </a:p>
          <a:p>
            <a:pPr>
              <a:buNone/>
            </a:pPr>
            <a:r>
              <a:rPr lang="ru-RU" sz="1100" i="1" dirty="0" smtClean="0"/>
              <a:t> А может, она начинается </a:t>
            </a:r>
          </a:p>
          <a:p>
            <a:pPr>
              <a:buNone/>
            </a:pPr>
            <a:r>
              <a:rPr lang="ru-RU" sz="1100" i="1" dirty="0" smtClean="0"/>
              <a:t>      С весенней запевки скворца </a:t>
            </a:r>
          </a:p>
          <a:p>
            <a:pPr>
              <a:buNone/>
            </a:pPr>
            <a:r>
              <a:rPr lang="ru-RU" sz="1100" i="1" dirty="0" smtClean="0"/>
              <a:t>             И с этой дороги проселочной, </a:t>
            </a:r>
          </a:p>
          <a:p>
            <a:pPr>
              <a:buNone/>
            </a:pPr>
            <a:r>
              <a:rPr lang="ru-RU" sz="1100" i="1" dirty="0" smtClean="0"/>
              <a:t>                   Которой не видно конца. </a:t>
            </a:r>
          </a:p>
          <a:p>
            <a:pPr>
              <a:buNone/>
            </a:pPr>
            <a:r>
              <a:rPr lang="ru-RU" sz="1100" i="1" dirty="0" smtClean="0"/>
              <a:t>                              С чего начинается Родина? </a:t>
            </a:r>
          </a:p>
          <a:p>
            <a:pPr>
              <a:buNone/>
            </a:pPr>
            <a:r>
              <a:rPr lang="ru-RU" sz="1100" i="1" dirty="0" smtClean="0"/>
              <a:t>                             </a:t>
            </a:r>
            <a:endParaRPr lang="ru-RU" sz="11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530067" y="5095477"/>
            <a:ext cx="1945962" cy="288145"/>
          </a:xfrm>
          <a:prstGeom prst="rect">
            <a:avLst/>
          </a:prstGeom>
          <a:noFill/>
        </p:spPr>
        <p:txBody>
          <a:bodyPr wrap="none" lIns="71999" tIns="35999" rIns="71999" bIns="35999" rtlCol="0">
            <a:spAutoFit/>
          </a:bodyPr>
          <a:lstStyle/>
          <a:p>
            <a:r>
              <a:rPr lang="ru-RU" dirty="0" smtClean="0"/>
              <a:t>(Михаил </a:t>
            </a:r>
            <a:r>
              <a:rPr lang="ru-RU" dirty="0" err="1" smtClean="0"/>
              <a:t>Матусовский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399" y="4055337"/>
            <a:ext cx="1251206" cy="100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736" y="478191"/>
            <a:ext cx="5073605" cy="3981463"/>
          </a:xfrm>
          <a:prstGeom prst="rect">
            <a:avLst/>
          </a:prstGeom>
        </p:spPr>
        <p:txBody>
          <a:bodyPr wrap="square" lIns="71999" tIns="35999" rIns="71999" bIns="35999">
            <a:spAutoFit/>
          </a:bodyPr>
          <a:lstStyle/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еализация комплексного подхода к развитию ребенка и осуществление интеллектуального, нравственного, физического развития дошкольников посредством ознакомления со своей малой Родиной .       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pPr algn="ctr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  <a:endParaRPr lang="ru-RU" sz="1600" u="sng" dirty="0">
              <a:latin typeface="Times New Roman" pitchFamily="18" charset="0"/>
              <a:cs typeface="Times New Roman" pitchFamily="18" charset="0"/>
            </a:endParaRP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Познакомить дошкольников с окружающим миром, помочь ему сознать свое место в нем, на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примере ближнего природного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окружения;</a:t>
            </a: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Формировать умение ориентироваться в природной среде обитания;</a:t>
            </a: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Приобщать детей к духовно-нравственной традиции русского народа.</a:t>
            </a: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ормировать образно-наглядное мышление, творческие способности, элементы самостоятельности, навыки взаимоотношений с взрослыми и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сверстниками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средствами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нравственно-патриотического воспитания развивать интеллект ребенка,;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Формировать бережное отношение к природе и всему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живому, заботливое отношение к природе и людям, своему краю, стране;;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Развитие чувства ответственности и гордости за достижения страны.</a:t>
            </a: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Воспитание у ребенка любви и привязанности к своей семье, дому, детскому саду, улице, району, области;</a:t>
            </a: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Воспитание уважения к труду;</a:t>
            </a:r>
          </a:p>
          <a:p>
            <a:pPr marL="224994" indent="-224994">
              <a:buFont typeface="Arial" pitchFamily="34" charset="0"/>
              <a:buChar char="•"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Формирование толерантности, чувства уважения к другим народам, их традициям.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6558" y="4456685"/>
            <a:ext cx="5634177" cy="580532"/>
          </a:xfrm>
          <a:prstGeom prst="rect">
            <a:avLst/>
          </a:prstGeom>
        </p:spPr>
        <p:txBody>
          <a:bodyPr wrap="square" lIns="71999" tIns="35999" rIns="71999" bIns="35999">
            <a:spAutoFit/>
          </a:bodyPr>
          <a:lstStyle/>
          <a:p>
            <a:pPr algn="ctr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Данные задачи решаются во всех видах детской деятельности: на занятиях, в играх, в труде, в быту – так как воспитывает в ребенке не только патриотические чувства, но и формируют его взаимоотношения с взрослыми и сверстниками.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99" y="0"/>
            <a:ext cx="5962174" cy="996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Малая Родина-это место , где ты родился и вырос.</a:t>
            </a:r>
            <a:endParaRPr lang="ru-RU" dirty="0"/>
          </a:p>
        </p:txBody>
      </p:sp>
      <p:pic>
        <p:nvPicPr>
          <p:cNvPr id="14" name="Рисунок 13" descr="0_606d3_8e35b0b9_X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73419" y="1670573"/>
            <a:ext cx="1182481" cy="106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6c600c0534048de38f5b73a4f6848431fe87584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77499" y="1963912"/>
            <a:ext cx="1512880" cy="1212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arzam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38597" y="3490525"/>
            <a:ext cx="2712752" cy="1138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860410" y="4947322"/>
            <a:ext cx="5173832" cy="719032"/>
          </a:xfrm>
          <a:prstGeom prst="rect">
            <a:avLst/>
          </a:prstGeom>
          <a:noFill/>
        </p:spPr>
        <p:txBody>
          <a:bodyPr wrap="none" lIns="71999" tIns="35999" rIns="71999" bIns="35999" rtlCol="0">
            <a:spAutoFit/>
          </a:bodyPr>
          <a:lstStyle/>
          <a:p>
            <a:r>
              <a:rPr lang="ru-RU" sz="4200" dirty="0" smtClean="0"/>
              <a:t>«Наш город Арзамас»</a:t>
            </a:r>
            <a:endParaRPr lang="ru-RU" sz="4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1316" y="277457"/>
            <a:ext cx="6293407" cy="153109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 нашем  ДОУ был разработан образовательный мини музей «Городок наш Арзамас»</a:t>
            </a:r>
            <a:endParaRPr lang="ru-RU" b="1" dirty="0"/>
          </a:p>
        </p:txBody>
      </p:sp>
      <p:pic>
        <p:nvPicPr>
          <p:cNvPr id="7" name="Рисунок 6" descr="IMG_84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4260" y="1858843"/>
            <a:ext cx="1565049" cy="125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84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94843" y="2193546"/>
            <a:ext cx="1565050" cy="1255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[006466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2935" y="3490526"/>
            <a:ext cx="1512880" cy="12133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25330" y="3929824"/>
            <a:ext cx="2608416" cy="1149919"/>
          </a:xfrm>
          <a:prstGeom prst="rect">
            <a:avLst/>
          </a:prstGeom>
          <a:noFill/>
        </p:spPr>
        <p:txBody>
          <a:bodyPr wrap="square" lIns="71999" tIns="35999" rIns="71999" bIns="35999" rtlCol="0">
            <a:spAutoFit/>
          </a:bodyPr>
          <a:lstStyle/>
          <a:p>
            <a:pPr algn="ctr"/>
            <a:r>
              <a:rPr lang="ru-RU" dirty="0" smtClean="0"/>
              <a:t>Мини музей мы начали в младшей группе и с каждым возрастным годом его пополняли материалом  и дизайном.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789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64985" y="4336756"/>
            <a:ext cx="908548" cy="1261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84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904" y="1105760"/>
            <a:ext cx="1095166" cy="878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84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86041" y="2423951"/>
            <a:ext cx="939029" cy="753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84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221" y="4118095"/>
            <a:ext cx="1330292" cy="1066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844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876606" y="3352207"/>
            <a:ext cx="792089" cy="1120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844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6437453">
            <a:off x="2226112" y="3907867"/>
            <a:ext cx="1684286" cy="933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8444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477627" y="1723847"/>
            <a:ext cx="1043366" cy="8446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29924" y="352677"/>
            <a:ext cx="3912623" cy="1026808"/>
          </a:xfrm>
          <a:prstGeom prst="rect">
            <a:avLst/>
          </a:prstGeom>
          <a:noFill/>
        </p:spPr>
        <p:txBody>
          <a:bodyPr wrap="square" lIns="71999" tIns="35999" rIns="71999" bIns="35999" rtlCol="0">
            <a:spAutoFit/>
          </a:bodyPr>
          <a:lstStyle/>
          <a:p>
            <a:pPr algn="ctr"/>
            <a:r>
              <a:rPr lang="ru-RU" sz="1900" b="1" dirty="0" smtClean="0"/>
              <a:t>Красочные наглядные пособия и картотеки находятся в нашем музее</a:t>
            </a:r>
            <a:r>
              <a:rPr lang="ru-RU" sz="2200" dirty="0" smtClean="0"/>
              <a:t>.  </a:t>
            </a:r>
            <a:endParaRPr lang="ru-RU" sz="2200" dirty="0"/>
          </a:p>
        </p:txBody>
      </p:sp>
      <p:pic>
        <p:nvPicPr>
          <p:cNvPr id="13" name="Рисунок 12" descr="IMG_8445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 rot="15216122">
            <a:off x="185695" y="2111390"/>
            <a:ext cx="1419504" cy="982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39568" y="151123"/>
            <a:ext cx="3286603" cy="949864"/>
          </a:xfrm>
          <a:prstGeom prst="rect">
            <a:avLst/>
          </a:prstGeom>
          <a:noFill/>
        </p:spPr>
        <p:txBody>
          <a:bodyPr wrap="square" lIns="71999" tIns="35999" rIns="71999" bIns="35999" rtlCol="0">
            <a:spAutoFit/>
          </a:bodyPr>
          <a:lstStyle/>
          <a:p>
            <a:pPr algn="ctr"/>
            <a:r>
              <a:rPr lang="ru-RU" sz="1900" b="1" dirty="0" smtClean="0"/>
              <a:t>Выступление на празднике посвященное  к «Дню России.»</a:t>
            </a:r>
            <a:endParaRPr lang="ru-RU" sz="1900" b="1" dirty="0"/>
          </a:p>
        </p:txBody>
      </p:sp>
      <p:pic>
        <p:nvPicPr>
          <p:cNvPr id="9" name="Рисунок 8" descr="IMG_72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03646" y="1691491"/>
            <a:ext cx="1617217" cy="1296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724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07983" y="3365011"/>
            <a:ext cx="1686727" cy="1066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72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063" y="3347387"/>
            <a:ext cx="1565049" cy="125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173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 rot="21080639">
            <a:off x="538786" y="594176"/>
            <a:ext cx="688214" cy="1592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92D6F2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808</TotalTime>
  <Words>219</Words>
  <Application>Microsoft Office PowerPoint</Application>
  <PresentationFormat>Произвольный</PresentationFormat>
  <Paragraphs>54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РОССИЯ -РОДИНА МОЯ!</vt:lpstr>
      <vt:lpstr>Российская Федерация</vt:lpstr>
      <vt:lpstr>Слайд 3</vt:lpstr>
      <vt:lpstr>Слайд 4</vt:lpstr>
      <vt:lpstr>Слайд 5</vt:lpstr>
      <vt:lpstr>Малая Родина-это место , где ты родился и вырос.</vt:lpstr>
      <vt:lpstr>Слайд 7</vt:lpstr>
      <vt:lpstr>Слайд 8</vt:lpstr>
      <vt:lpstr>Слайд 9</vt:lpstr>
      <vt:lpstr>Слайд 10</vt:lpstr>
      <vt:lpstr>Наш мини – музей создавался с помощью наших уважаемых родителей!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-РОДИНА МОЯ!</dc:title>
  <dc:creator>DNS</dc:creator>
  <cp:lastModifiedBy>Серёга</cp:lastModifiedBy>
  <cp:revision>108</cp:revision>
  <dcterms:created xsi:type="dcterms:W3CDTF">2011-02-01T11:35:37Z</dcterms:created>
  <dcterms:modified xsi:type="dcterms:W3CDTF">2018-08-02T16:47:11Z</dcterms:modified>
</cp:coreProperties>
</file>