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96" r:id="rId2"/>
    <p:sldId id="275" r:id="rId3"/>
    <p:sldId id="281" r:id="rId4"/>
    <p:sldId id="280" r:id="rId5"/>
    <p:sldId id="282" r:id="rId6"/>
    <p:sldId id="284" r:id="rId7"/>
    <p:sldId id="277" r:id="rId8"/>
    <p:sldId id="278" r:id="rId9"/>
    <p:sldId id="283" r:id="rId10"/>
    <p:sldId id="279" r:id="rId11"/>
    <p:sldId id="285" r:id="rId12"/>
    <p:sldId id="286" r:id="rId13"/>
    <p:sldId id="287" r:id="rId14"/>
    <p:sldId id="288" r:id="rId15"/>
    <p:sldId id="289" r:id="rId16"/>
    <p:sldId id="290" r:id="rId17"/>
    <p:sldId id="291" r:id="rId18"/>
    <p:sldId id="292" r:id="rId19"/>
    <p:sldId id="294" r:id="rId20"/>
    <p:sldId id="293" r:id="rId21"/>
    <p:sldId id="295" r:id="rId22"/>
    <p:sldId id="298" r:id="rId23"/>
    <p:sldId id="297" r:id="rId24"/>
    <p:sldId id="259" r:id="rId25"/>
    <p:sldId id="258" r:id="rId26"/>
    <p:sldId id="260" r:id="rId27"/>
    <p:sldId id="266" r:id="rId28"/>
    <p:sldId id="261" r:id="rId29"/>
    <p:sldId id="274" r:id="rId30"/>
    <p:sldId id="273" r:id="rId31"/>
    <p:sldId id="262" r:id="rId32"/>
    <p:sldId id="267" r:id="rId33"/>
    <p:sldId id="270" r:id="rId34"/>
    <p:sldId id="263" r:id="rId35"/>
    <p:sldId id="268" r:id="rId36"/>
    <p:sldId id="271" r:id="rId37"/>
    <p:sldId id="269" r:id="rId38"/>
    <p:sldId id="264" r:id="rId39"/>
    <p:sldId id="272" r:id="rId40"/>
    <p:sldId id="299"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5D8A"/>
    <a:srgbClr val="800000"/>
    <a:srgbClr val="FFCCFF"/>
    <a:srgbClr val="CC99FF"/>
    <a:srgbClr val="CCCCFF"/>
    <a:srgbClr val="CCECFF"/>
    <a:srgbClr val="CC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5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200" y="6245225"/>
            <a:ext cx="2133600" cy="476250"/>
          </a:xfrm>
        </p:spPr>
        <p:txBody>
          <a:bodyPr/>
          <a:lstStyle>
            <a:lvl1pPr>
              <a:defRPr/>
            </a:lvl1pPr>
          </a:lstStyle>
          <a:p>
            <a:endParaRPr lang="ru-RU"/>
          </a:p>
        </p:txBody>
      </p:sp>
      <p:sp>
        <p:nvSpPr>
          <p:cNvPr id="4" name="Нижний колонтитул 3"/>
          <p:cNvSpPr>
            <a:spLocks noGrp="1"/>
          </p:cNvSpPr>
          <p:nvPr>
            <p:ph type="ftr" sz="quarter" idx="11"/>
          </p:nvPr>
        </p:nvSpPr>
        <p:spPr>
          <a:xfrm>
            <a:off x="3124200" y="6245225"/>
            <a:ext cx="2895600" cy="476250"/>
          </a:xfrm>
        </p:spPr>
        <p:txBody>
          <a:bodyPr/>
          <a:lstStyle>
            <a:lvl1pPr>
              <a:defRPr/>
            </a:lvl1pPr>
          </a:lstStyle>
          <a:p>
            <a:endParaRPr lang="ru-RU"/>
          </a:p>
        </p:txBody>
      </p:sp>
      <p:sp>
        <p:nvSpPr>
          <p:cNvPr id="5" name="Номер слайда 4"/>
          <p:cNvSpPr>
            <a:spLocks noGrp="1"/>
          </p:cNvSpPr>
          <p:nvPr>
            <p:ph type="sldNum" sz="quarter" idx="12"/>
          </p:nvPr>
        </p:nvSpPr>
        <p:spPr>
          <a:xfrm>
            <a:off x="6553200" y="6245225"/>
            <a:ext cx="2133600" cy="476250"/>
          </a:xfrm>
        </p:spPr>
        <p:txBody>
          <a:bodyPr/>
          <a:lstStyle>
            <a:lvl1pPr>
              <a:defRPr/>
            </a:lvl1pPr>
          </a:lstStyle>
          <a:p>
            <a:fld id="{940300D6-DACD-4F6C-B552-A0F8474C3A9E}" type="slidenum">
              <a:rPr lang="ru-RU"/>
              <a:pPr/>
              <a:t>‹#›</a:t>
            </a:fld>
            <a:endParaRPr lang="ru-RU"/>
          </a:p>
        </p:txBody>
      </p:sp>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13.07.2018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472518" cy="6369072"/>
          </a:xfrm>
          <a:effectLst>
            <a:glow rad="228600">
              <a:schemeClr val="accent3">
                <a:satMod val="175000"/>
                <a:alpha val="40000"/>
              </a:schemeClr>
            </a:glow>
          </a:effectLst>
        </p:spPr>
        <p:txBody>
          <a:bodyPr>
            <a:normAutofit fontScale="77500" lnSpcReduction="2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algn="ctr"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algn="ctr" eaLnBrk="1" fontAlgn="auto" hangingPunct="1">
              <a:spcAft>
                <a:spcPts val="0"/>
              </a:spcAft>
              <a:buClr>
                <a:schemeClr val="accent3"/>
              </a:buClr>
              <a:buFont typeface="Wingdings 2"/>
              <a:buNone/>
              <a:defRPr/>
            </a:pPr>
            <a:endParaRPr lang="ru-RU"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274320" indent="-274320" algn="ctr" eaLnBrk="1" fontAlgn="auto" hangingPunct="1">
              <a:spcAft>
                <a:spcPts val="0"/>
              </a:spcAft>
              <a:buClr>
                <a:schemeClr val="accent3"/>
              </a:buClr>
              <a:buFont typeface="Wingdings 2"/>
              <a:buNone/>
              <a:defRPr/>
            </a:pPr>
            <a:endParaRPr lang="ru-RU"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274320" indent="-274320" algn="ctr" eaLnBrk="1" fontAlgn="auto" hangingPunct="1">
              <a:spcAft>
                <a:spcPts val="0"/>
              </a:spcAft>
              <a:buClr>
                <a:schemeClr val="accent3"/>
              </a:buClr>
              <a:buFont typeface="Wingdings 2"/>
              <a:buNone/>
              <a:defRPr/>
            </a:pPr>
            <a:endParaRPr lang="ru-RU"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274320" indent="-274320" algn="ctr" eaLnBrk="1" fontAlgn="auto" hangingPunct="1">
              <a:spcAft>
                <a:spcPts val="0"/>
              </a:spcAft>
              <a:buClr>
                <a:schemeClr val="accent3"/>
              </a:buClr>
              <a:buFont typeface="Wingdings 2"/>
              <a:buNone/>
              <a:defRPr/>
            </a:pPr>
            <a:r>
              <a:rPr lang="ru-RU" sz="3600" b="1" cap="all" dirty="0" smtClean="0">
                <a:ln w="0"/>
                <a:solidFill>
                  <a:srgbClr val="7030A0"/>
                </a:solidFill>
                <a:effectLst>
                  <a:reflection blurRad="12700" stA="50000" endPos="50000" dist="5000" dir="5400000" sy="-100000" rotWithShape="0"/>
                </a:effectLst>
              </a:rPr>
              <a:t>Опыт работы по </a:t>
            </a:r>
            <a:r>
              <a:rPr lang="ru-RU" sz="3600" b="1" cap="all" dirty="0" err="1" smtClean="0">
                <a:ln w="0"/>
                <a:solidFill>
                  <a:srgbClr val="7030A0"/>
                </a:solidFill>
                <a:effectLst>
                  <a:reflection blurRad="12700" stA="50000" endPos="50000" dist="5000" dir="5400000" sy="-100000" rotWithShape="0"/>
                </a:effectLst>
              </a:rPr>
              <a:t>гендерному</a:t>
            </a:r>
            <a:r>
              <a:rPr lang="ru-RU" sz="3600" b="1" cap="all" dirty="0" smtClean="0">
                <a:ln w="0"/>
                <a:solidFill>
                  <a:srgbClr val="7030A0"/>
                </a:solidFill>
                <a:effectLst>
                  <a:reflection blurRad="12700" stA="50000" endPos="50000" dist="5000" dir="5400000" sy="-100000" rotWithShape="0"/>
                </a:effectLst>
              </a:rPr>
              <a:t> воспитанию</a:t>
            </a:r>
          </a:p>
          <a:p>
            <a:pPr marL="274320" indent="-274320" algn="ctr" eaLnBrk="1" fontAlgn="auto" hangingPunct="1">
              <a:spcAft>
                <a:spcPts val="0"/>
              </a:spcAft>
              <a:buClr>
                <a:schemeClr val="accent3"/>
              </a:buClr>
              <a:buFont typeface="Wingdings 2"/>
              <a:buNone/>
              <a:defRPr/>
            </a:pPr>
            <a:r>
              <a:rPr lang="ru-RU" sz="3100" b="1" cap="all" dirty="0" smtClean="0">
                <a:ln w="0"/>
                <a:solidFill>
                  <a:srgbClr val="385D8A"/>
                </a:solidFill>
                <a:effectLst>
                  <a:reflection blurRad="12700" stA="50000" endPos="50000" dist="5000" dir="5400000" sy="-100000" rotWithShape="0"/>
                </a:effectLst>
              </a:rPr>
              <a:t>Авторские системные паутинки по модульной системе организации работы по </a:t>
            </a:r>
            <a:r>
              <a:rPr lang="ru-RU" sz="3100" b="1" cap="all" dirty="0" err="1" smtClean="0">
                <a:ln w="0"/>
                <a:solidFill>
                  <a:srgbClr val="385D8A"/>
                </a:solidFill>
                <a:effectLst>
                  <a:reflection blurRad="12700" stA="50000" endPos="50000" dist="5000" dir="5400000" sy="-100000" rotWithShape="0"/>
                </a:effectLst>
              </a:rPr>
              <a:t>гендерному</a:t>
            </a:r>
            <a:r>
              <a:rPr lang="ru-RU" sz="3100" b="1" cap="all" dirty="0" smtClean="0">
                <a:ln w="0"/>
                <a:solidFill>
                  <a:srgbClr val="385D8A"/>
                </a:solidFill>
                <a:effectLst>
                  <a:reflection blurRad="12700" stA="50000" endPos="50000" dist="5000" dir="5400000" sy="-100000" rotWithShape="0"/>
                </a:effectLst>
              </a:rPr>
              <a:t> воспитанию детей дошкольного возраста </a:t>
            </a:r>
          </a:p>
          <a:p>
            <a:pPr marL="274320" indent="-274320" algn="r"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algn="r" eaLnBrk="1" fontAlgn="auto" hangingPunct="1">
              <a:spcAft>
                <a:spcPts val="0"/>
              </a:spcAft>
              <a:buClr>
                <a:schemeClr val="accent3"/>
              </a:buClr>
              <a:buFont typeface="Wingdings 2"/>
              <a:buNone/>
              <a:defRPr/>
            </a:pPr>
            <a:endPar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marL="274320" indent="-274320" algn="r" eaLnBrk="1" fontAlgn="auto" hangingPunct="1">
              <a:spcAft>
                <a:spcPts val="0"/>
              </a:spcAft>
              <a:buClr>
                <a:schemeClr val="accent3"/>
              </a:buClr>
              <a:buFont typeface="Wingdings 2"/>
              <a:buNone/>
              <a:defRPr/>
            </a:pPr>
            <a:endParaRPr lang="ru-RU"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r">
              <a:buNone/>
            </a:pPr>
            <a:r>
              <a:rPr lang="ru-RU" sz="2100" dirty="0" smtClean="0">
                <a:solidFill>
                  <a:schemeClr val="bg2">
                    <a:lumMod val="25000"/>
                  </a:schemeClr>
                </a:solidFill>
                <a:latin typeface="Times New Roman" pitchFamily="18" charset="0"/>
                <a:cs typeface="Times New Roman" pitchFamily="18" charset="0"/>
              </a:rPr>
              <a:t>Муниципальное автономное </a:t>
            </a:r>
            <a:r>
              <a:rPr lang="ru-RU" sz="2100" dirty="0" smtClean="0">
                <a:solidFill>
                  <a:schemeClr val="bg2">
                    <a:lumMod val="25000"/>
                  </a:schemeClr>
                </a:solidFill>
                <a:latin typeface="Times New Roman" pitchFamily="18" charset="0"/>
                <a:cs typeface="Times New Roman" pitchFamily="18" charset="0"/>
              </a:rPr>
              <a:t>дошкольное образовательное учреждение </a:t>
            </a:r>
            <a:br>
              <a:rPr lang="ru-RU" sz="2100" dirty="0" smtClean="0">
                <a:solidFill>
                  <a:schemeClr val="bg2">
                    <a:lumMod val="25000"/>
                  </a:schemeClr>
                </a:solidFill>
                <a:latin typeface="Times New Roman" pitchFamily="18" charset="0"/>
                <a:cs typeface="Times New Roman" pitchFamily="18" charset="0"/>
              </a:rPr>
            </a:br>
            <a:r>
              <a:rPr lang="ru-RU" sz="2100" dirty="0" smtClean="0">
                <a:solidFill>
                  <a:schemeClr val="bg2">
                    <a:lumMod val="25000"/>
                  </a:schemeClr>
                </a:solidFill>
                <a:latin typeface="Times New Roman" pitchFamily="18" charset="0"/>
                <a:cs typeface="Times New Roman" pitchFamily="18" charset="0"/>
              </a:rPr>
              <a:t>детский сад </a:t>
            </a:r>
            <a:r>
              <a:rPr lang="ru-RU" sz="2100" dirty="0" smtClean="0">
                <a:solidFill>
                  <a:schemeClr val="bg2">
                    <a:lumMod val="25000"/>
                  </a:schemeClr>
                </a:solidFill>
                <a:latin typeface="Times New Roman" pitchFamily="18" charset="0"/>
                <a:cs typeface="Times New Roman" pitchFamily="18" charset="0"/>
              </a:rPr>
              <a:t> </a:t>
            </a:r>
            <a:r>
              <a:rPr lang="ru-RU" sz="2100" dirty="0" smtClean="0">
                <a:solidFill>
                  <a:schemeClr val="bg2">
                    <a:lumMod val="25000"/>
                  </a:schemeClr>
                </a:solidFill>
                <a:latin typeface="Times New Roman" pitchFamily="18" charset="0"/>
                <a:cs typeface="Times New Roman" pitchFamily="18" charset="0"/>
              </a:rPr>
              <a:t>«Чайка</a:t>
            </a:r>
            <a:r>
              <a:rPr lang="ru-RU" sz="2100" dirty="0" smtClean="0">
                <a:solidFill>
                  <a:schemeClr val="tx2"/>
                </a:solidFill>
                <a:latin typeface="Times New Roman" pitchFamily="18" charset="0"/>
                <a:cs typeface="Times New Roman" pitchFamily="18" charset="0"/>
              </a:rPr>
              <a:t>»</a:t>
            </a:r>
            <a:r>
              <a:rPr lang="ru-RU" sz="2100" b="1" dirty="0" smtClean="0"/>
              <a:t> </a:t>
            </a:r>
            <a:endParaRPr lang="ru-RU" sz="2100" b="1" dirty="0" smtClean="0"/>
          </a:p>
          <a:p>
            <a:pPr algn="r">
              <a:buNone/>
            </a:pPr>
            <a:r>
              <a:rPr lang="ru-RU" sz="2100" b="1" dirty="0" smtClean="0">
                <a:solidFill>
                  <a:schemeClr val="accent1"/>
                </a:solidFill>
              </a:rPr>
              <a:t>Воспитатель первая  </a:t>
            </a:r>
            <a:r>
              <a:rPr lang="ru-RU" sz="2100" b="1" dirty="0" smtClean="0">
                <a:solidFill>
                  <a:schemeClr val="accent1"/>
                </a:solidFill>
              </a:rPr>
              <a:t>квалификационной</a:t>
            </a:r>
          </a:p>
          <a:p>
            <a:pPr algn="r">
              <a:buNone/>
            </a:pPr>
            <a:r>
              <a:rPr lang="ru-RU" sz="2100" b="1" dirty="0" smtClean="0">
                <a:solidFill>
                  <a:schemeClr val="accent1"/>
                </a:solidFill>
              </a:rPr>
              <a:t> </a:t>
            </a:r>
            <a:r>
              <a:rPr lang="ru-RU" sz="2100" b="1" dirty="0" smtClean="0">
                <a:solidFill>
                  <a:schemeClr val="accent1"/>
                </a:solidFill>
              </a:rPr>
              <a:t>категория: Т.В. Меркушева</a:t>
            </a:r>
            <a:endParaRPr lang="ru-RU" sz="2100" dirty="0" smtClean="0">
              <a:solidFill>
                <a:schemeClr val="accent1"/>
              </a:solidFill>
            </a:endParaRPr>
          </a:p>
          <a:p>
            <a:pPr algn="r">
              <a:buNone/>
            </a:pPr>
            <a:r>
              <a:rPr lang="ru-RU" sz="2100" b="1" dirty="0" smtClean="0">
                <a:solidFill>
                  <a:schemeClr val="accent1"/>
                </a:solidFill>
              </a:rPr>
              <a:t>2018г</a:t>
            </a:r>
            <a:r>
              <a:rPr lang="ru-RU" sz="2100" b="1" dirty="0" smtClean="0"/>
              <a:t>.</a:t>
            </a:r>
            <a:endParaRPr lang="ru-RU" sz="2100" b="1" cap="all" dirty="0">
              <a:ln w="0"/>
              <a:solidFill>
                <a:schemeClr val="bg2">
                  <a:lumMod val="50000"/>
                </a:schemeClr>
              </a:solidFill>
              <a:effectLst>
                <a:reflection blurRad="12700" stA="50000" endPos="50000" dist="5000" dir="5400000" sy="-100000" rotWithShape="0"/>
              </a:effectLst>
            </a:endParaRPr>
          </a:p>
        </p:txBody>
      </p:sp>
      <p:sp>
        <p:nvSpPr>
          <p:cNvPr id="10243" name="TextBox 2"/>
          <p:cNvSpPr txBox="1">
            <a:spLocks noChangeArrowheads="1"/>
          </p:cNvSpPr>
          <p:nvPr/>
        </p:nvSpPr>
        <p:spPr bwMode="auto">
          <a:xfrm>
            <a:off x="899592" y="1988840"/>
            <a:ext cx="5572125" cy="369888"/>
          </a:xfrm>
          <a:prstGeom prst="rect">
            <a:avLst/>
          </a:prstGeom>
          <a:noFill/>
          <a:ln w="9525">
            <a:noFill/>
            <a:miter lim="800000"/>
            <a:headEnd/>
            <a:tailEnd/>
          </a:ln>
        </p:spPr>
        <p:txBody>
          <a:bodyPr>
            <a:spAutoFit/>
          </a:bodyPr>
          <a:lstStyle/>
          <a:p>
            <a:endParaRPr lang="ru-RU">
              <a:latin typeface="Cambria" pitchFamily="18" charset="0"/>
            </a:endParaRPr>
          </a:p>
        </p:txBody>
      </p:sp>
    </p:spTree>
  </p:cSld>
  <p:clrMapOvr>
    <a:masterClrMapping/>
  </p:clrMapOvr>
  <p:transition>
    <p:strips dir="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1143000"/>
          </a:xfrm>
        </p:spPr>
        <p:txBody>
          <a:bodyPr>
            <a:noAutofit/>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совместное выполнение мальчиками и девочками трудовых поручений </a:t>
            </a:r>
            <a:b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Содержимое 2"/>
          <p:cNvSpPr>
            <a:spLocks noGrp="1"/>
          </p:cNvSpPr>
          <p:nvPr>
            <p:ph idx="1"/>
          </p:nvPr>
        </p:nvSpPr>
        <p:spPr>
          <a:xfrm>
            <a:off x="285720" y="1071546"/>
            <a:ext cx="8715436" cy="5357850"/>
          </a:xfrm>
        </p:spPr>
        <p:txBody>
          <a:bodyPr>
            <a:normAutofit fontScale="25000" lnSpcReduction="20000"/>
          </a:bodyPr>
          <a:lstStyle/>
          <a:p>
            <a:pPr>
              <a:buNone/>
            </a:pPr>
            <a:r>
              <a:rPr lang="ru-RU" sz="3300" dirty="0" smtClean="0">
                <a:solidFill>
                  <a:schemeClr val="accent2">
                    <a:lumMod val="50000"/>
                  </a:schemeClr>
                </a:solidFill>
              </a:rPr>
              <a:t>          </a:t>
            </a:r>
            <a:r>
              <a:rPr lang="ru-RU" sz="7200" dirty="0" smtClean="0">
                <a:solidFill>
                  <a:schemeClr val="accent2">
                    <a:lumMod val="50000"/>
                  </a:schemeClr>
                </a:solidFill>
              </a:rPr>
              <a:t>Одним из эффективных методов в организации воспитательного процесса с учётом </a:t>
            </a:r>
            <a:r>
              <a:rPr lang="ru-RU" sz="7200" dirty="0" err="1" smtClean="0">
                <a:solidFill>
                  <a:schemeClr val="accent2">
                    <a:lumMod val="50000"/>
                  </a:schemeClr>
                </a:solidFill>
              </a:rPr>
              <a:t>гендерного</a:t>
            </a:r>
            <a:r>
              <a:rPr lang="ru-RU" sz="7200" dirty="0" smtClean="0">
                <a:solidFill>
                  <a:schemeClr val="accent2">
                    <a:lumMod val="50000"/>
                  </a:schemeClr>
                </a:solidFill>
              </a:rPr>
              <a:t> подхода является совместное выполнение мальчиками и девочками трудовых поручений. Отличительной особенностью детского труда является его близость к игре. В этом случае очень важно, чтобы трудовая деятельность была под чутким руководством взрослого. Так же в трудовой деятельности детей для них очень важна оценка взрослого конечного результата. В педагогическом процессе существует несколько видов труда детей:</a:t>
            </a:r>
          </a:p>
          <a:p>
            <a:pPr lvl="0">
              <a:buFont typeface="Wingdings" pitchFamily="2" charset="2"/>
              <a:buChar char="Ø"/>
            </a:pPr>
            <a:r>
              <a:rPr lang="ru-RU" sz="7200" dirty="0" smtClean="0">
                <a:solidFill>
                  <a:schemeClr val="accent2">
                    <a:lumMod val="50000"/>
                  </a:schemeClr>
                </a:solidFill>
              </a:rPr>
              <a:t>самообслуживание - это труд ребёнка, направленного на обслуживание самого себя;</a:t>
            </a:r>
          </a:p>
          <a:p>
            <a:pPr lvl="0">
              <a:buFont typeface="Wingdings" pitchFamily="2" charset="2"/>
              <a:buChar char="Ø"/>
            </a:pPr>
            <a:r>
              <a:rPr lang="ru-RU" sz="7200" dirty="0" smtClean="0">
                <a:solidFill>
                  <a:schemeClr val="accent2">
                    <a:lumMod val="50000"/>
                  </a:schemeClr>
                </a:solidFill>
              </a:rPr>
              <a:t>хозяйственно-бытовой труд - это та деятельность детей, в которой они подражают взрослым;</a:t>
            </a:r>
          </a:p>
          <a:p>
            <a:pPr lvl="0">
              <a:buFont typeface="Wingdings" pitchFamily="2" charset="2"/>
              <a:buChar char="Ø"/>
            </a:pPr>
            <a:r>
              <a:rPr lang="ru-RU" sz="7200" dirty="0" smtClean="0">
                <a:solidFill>
                  <a:schemeClr val="accent2">
                    <a:lumMod val="50000"/>
                  </a:schemeClr>
                </a:solidFill>
              </a:rPr>
              <a:t>труд в природе - это уход за растениями и животными, выращивание овощей на грядках, участие в чистке аквариума и  т.д.</a:t>
            </a:r>
          </a:p>
          <a:p>
            <a:pPr lvl="0">
              <a:buFont typeface="Wingdings" pitchFamily="2" charset="2"/>
              <a:buChar char="Ø"/>
            </a:pPr>
            <a:r>
              <a:rPr lang="ru-RU" sz="7200" dirty="0" smtClean="0">
                <a:solidFill>
                  <a:schemeClr val="accent2">
                    <a:lumMod val="50000"/>
                  </a:schemeClr>
                </a:solidFill>
              </a:rPr>
              <a:t>ручной и художественный труд - это изготовление поделок из природного материала различного вида (этот вид труда способствует развитию фантазии у детей, а так же творческих способностей).</a:t>
            </a:r>
          </a:p>
          <a:p>
            <a:pPr>
              <a:buNone/>
            </a:pPr>
            <a:r>
              <a:rPr lang="ru-RU" sz="7200" dirty="0" smtClean="0">
                <a:solidFill>
                  <a:schemeClr val="accent2">
                    <a:lumMod val="50000"/>
                  </a:schemeClr>
                </a:solidFill>
              </a:rPr>
              <a:t>        Главное условие выполнения трудовых заданий - распределение ручного и хозяйственно-бытового труда с учётом пола ребёнка. Желательно педагогическую работу осуществлять по отношению к разнополым парам, куда войдёт и мальчик и девочка</a:t>
            </a:r>
            <a:r>
              <a:rPr lang="ru-RU" sz="6400" dirty="0" smtClean="0">
                <a:solidFill>
                  <a:schemeClr val="accent2">
                    <a:lumMod val="50000"/>
                  </a:schemeClr>
                </a:solidFill>
              </a:rPr>
              <a:t>. </a:t>
            </a:r>
            <a:endParaRPr lang="ru-RU" sz="6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85728"/>
            <a:ext cx="8501122" cy="4714908"/>
          </a:xfrm>
        </p:spPr>
        <p:txBody>
          <a:bodyPr>
            <a:normAutofit fontScale="55000" lnSpcReduction="20000"/>
          </a:bodyPr>
          <a:lstStyle/>
          <a:p>
            <a:pPr>
              <a:buNone/>
            </a:pPr>
            <a:r>
              <a:rPr lang="ru-RU" sz="2800" dirty="0" smtClean="0">
                <a:solidFill>
                  <a:schemeClr val="accent2">
                    <a:lumMod val="50000"/>
                  </a:schemeClr>
                </a:solidFill>
              </a:rPr>
              <a:t>       </a:t>
            </a:r>
            <a:r>
              <a:rPr lang="ru-RU" sz="3300" dirty="0" smtClean="0">
                <a:solidFill>
                  <a:schemeClr val="accent2">
                    <a:lumMod val="50000"/>
                  </a:schemeClr>
                </a:solidFill>
              </a:rPr>
              <a:t>Очень важно, чтобы дети научились распределять трудовые обязанности по принципу «</a:t>
            </a:r>
            <a:r>
              <a:rPr lang="ru-RU" sz="3300" dirty="0" err="1" smtClean="0">
                <a:solidFill>
                  <a:schemeClr val="accent2">
                    <a:lumMod val="50000"/>
                  </a:schemeClr>
                </a:solidFill>
              </a:rPr>
              <a:t>взаимодополнения</a:t>
            </a:r>
            <a:r>
              <a:rPr lang="ru-RU" sz="3300" dirty="0" smtClean="0">
                <a:solidFill>
                  <a:schemeClr val="accent2">
                    <a:lumMod val="50000"/>
                  </a:schemeClr>
                </a:solidFill>
              </a:rPr>
              <a:t>» при уборке помещения, при изготовлении простейших игрушек для малышей, при дежурствах по столовой и т.д. При организации такого вида труда необходимо у мальчиков формировать первые навыки владения такими инструментами, как молоток, ножовка, а у девочек - умение украшать интерьер, совершенствовать навыки шитья, умение ухаживать за малышами и т.д. Большое значение в поддержании интереса детей к этой деятельности имеет поощрение педагога: « Как хорошо у вас получается, когда вы стараетесь всё делать аккуратно!», «Приятно, когда вы заботитесь друг о друге!» и т.д. При обучении детей обоего пола «мужским» и «женским» умениям необходимо создать в детском саду определённые условия - отдельную комнату для труда девочек и мальчиков,  или  если  нет такой  возможности,  то  отдельный  уголок  с соответствующими орудиями труда для мальчиков и девочек. При осуществлении дифференцированного подхода к формированию у детей разного пола навыков ручного труда важно развивать у дошкольников уверенность в своих силах и гордость за то, что они являются носителями типичных для своего пола умений.</a:t>
            </a:r>
          </a:p>
          <a:p>
            <a:pPr>
              <a:buNone/>
            </a:pPr>
            <a:r>
              <a:rPr lang="ru-RU" sz="3300" dirty="0" smtClean="0"/>
              <a:t> </a:t>
            </a:r>
          </a:p>
          <a:p>
            <a:pPr>
              <a:buNone/>
            </a:pPr>
            <a:endParaRPr lang="ru-RU" sz="2800" dirty="0" smtClean="0"/>
          </a:p>
          <a:p>
            <a:pPr>
              <a:buNone/>
            </a:pPr>
            <a:endParaRPr lang="ru-RU" dirty="0"/>
          </a:p>
        </p:txBody>
      </p:sp>
      <p:pic>
        <p:nvPicPr>
          <p:cNvPr id="1026" name="Picture 2" descr="D:\детский сад\гендерное воспитание\DSC03944.JPG"/>
          <p:cNvPicPr>
            <a:picLocks noChangeAspect="1" noChangeArrowheads="1"/>
          </p:cNvPicPr>
          <p:nvPr/>
        </p:nvPicPr>
        <p:blipFill>
          <a:blip r:embed="rId2" cstate="print"/>
          <a:srcRect/>
          <a:stretch>
            <a:fillRect/>
          </a:stretch>
        </p:blipFill>
        <p:spPr bwMode="auto">
          <a:xfrm>
            <a:off x="827584" y="4365104"/>
            <a:ext cx="2883024" cy="2232248"/>
          </a:xfrm>
          <a:prstGeom prst="rect">
            <a:avLst/>
          </a:prstGeom>
          <a:noFill/>
        </p:spPr>
      </p:pic>
      <p:pic>
        <p:nvPicPr>
          <p:cNvPr id="1027" name="Picture 3" descr="D:\детский сад\гендерное воспитание\DSC04916.JPG"/>
          <p:cNvPicPr>
            <a:picLocks noChangeAspect="1" noChangeArrowheads="1"/>
          </p:cNvPicPr>
          <p:nvPr/>
        </p:nvPicPr>
        <p:blipFill>
          <a:blip r:embed="rId3" cstate="print"/>
          <a:srcRect/>
          <a:stretch>
            <a:fillRect/>
          </a:stretch>
        </p:blipFill>
        <p:spPr bwMode="auto">
          <a:xfrm>
            <a:off x="4499992" y="4365104"/>
            <a:ext cx="3096344" cy="223224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643998" cy="1143000"/>
          </a:xfrm>
        </p:spPr>
        <p:txBody>
          <a:bodyPr>
            <a:normAutofit/>
          </a:bodyPr>
          <a:lstStyle/>
          <a:p>
            <a:r>
              <a:rPr lang="ru-RU"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Гендерное</a:t>
            </a: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воспитание дошкольников через Игровую деятельность</a:t>
            </a:r>
          </a:p>
        </p:txBody>
      </p:sp>
      <p:sp>
        <p:nvSpPr>
          <p:cNvPr id="3" name="Содержимое 2"/>
          <p:cNvSpPr>
            <a:spLocks noGrp="1"/>
          </p:cNvSpPr>
          <p:nvPr>
            <p:ph idx="1"/>
          </p:nvPr>
        </p:nvSpPr>
        <p:spPr>
          <a:xfrm>
            <a:off x="0" y="1071546"/>
            <a:ext cx="8929718" cy="5253054"/>
          </a:xfrm>
        </p:spPr>
        <p:txBody>
          <a:bodyPr>
            <a:noAutofit/>
          </a:bodyPr>
          <a:lstStyle/>
          <a:p>
            <a:pPr>
              <a:buNone/>
            </a:pPr>
            <a:r>
              <a:rPr lang="ru-RU" sz="1800" b="1" dirty="0" smtClean="0"/>
              <a:t>      </a:t>
            </a:r>
            <a:r>
              <a:rPr lang="ru-RU" sz="1800" dirty="0" smtClean="0">
                <a:solidFill>
                  <a:schemeClr val="accent2">
                    <a:lumMod val="50000"/>
                  </a:schemeClr>
                </a:solidFill>
              </a:rPr>
              <a:t>Игра - ведущий вид деятельности дошкольников. В игре развиваются все стороны личности доступным ей образом, ребенок буквально впитывает в себя </a:t>
            </a:r>
            <a:r>
              <a:rPr lang="ru-RU" sz="1800" dirty="0" err="1" smtClean="0">
                <a:solidFill>
                  <a:schemeClr val="accent2">
                    <a:lumMod val="50000"/>
                  </a:schemeClr>
                </a:solidFill>
              </a:rPr>
              <a:t>гендерные</a:t>
            </a:r>
            <a:r>
              <a:rPr lang="ru-RU" sz="1800" dirty="0" smtClean="0">
                <a:solidFill>
                  <a:schemeClr val="accent2">
                    <a:lumMod val="50000"/>
                  </a:schemeClr>
                </a:solidFill>
              </a:rPr>
              <a:t> стереотипы как мышления, так и поведения. </a:t>
            </a:r>
          </a:p>
          <a:p>
            <a:pPr>
              <a:buNone/>
            </a:pPr>
            <a:r>
              <a:rPr lang="ru-RU" sz="1800" dirty="0" smtClean="0">
                <a:solidFill>
                  <a:schemeClr val="accent2">
                    <a:lumMod val="50000"/>
                  </a:schemeClr>
                </a:solidFill>
              </a:rPr>
              <a:t>      Различие в поведении, играх, деятельности, интересах мальчиков и девочек наблюдаются уже с младенчества. Мальчики, как правило, проявляют меньше интереса к домашним делам, тогда как девочки склонны к попечительной работе - ухаживать, нянчить, проявлять заботу и т.д. Склонность к попечительской работе, которую можно рассматривать как проявление материнского инстинкта, находит выражение в выборе игрушек, характере игр.</a:t>
            </a:r>
          </a:p>
          <a:p>
            <a:pPr>
              <a:buNone/>
            </a:pPr>
            <a:r>
              <a:rPr lang="ru-RU" sz="1800" dirty="0" smtClean="0">
                <a:solidFill>
                  <a:schemeClr val="accent2">
                    <a:lumMod val="50000"/>
                  </a:schemeClr>
                </a:solidFill>
              </a:rPr>
              <a:t>      Если девочки склонны к попечительству, то у мальчиков столь же отчетливо выражена склонность к конструктивной деятельной деятельности. Отсюда интерес мальчиков к инструментам, орудиям труда, различным механизмам и приспособлениям. Кроме того, мальчиков больше интересует устройство игрушек, чем их назначение. Отсюда вся та многочисленная разобранная и разломанная техника в «хозяйстве» мальчика. В конструктивных играх мальчики проявляют больше изобретательности. Они строят города, железные дороги, уделяя внимание, главным образом, самим конструкциям, тогда как в аналогичных условиях девочка строит не города, вокзалы, а зал, но зато с мебелью, предметами быта, различными украшениями.</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9144000" cy="4786346"/>
          </a:xfrm>
        </p:spPr>
        <p:txBody>
          <a:bodyPr>
            <a:noAutofit/>
          </a:bodyPr>
          <a:lstStyle/>
          <a:p>
            <a:pPr>
              <a:buNone/>
            </a:pPr>
            <a:r>
              <a:rPr lang="ru-RU" sz="1800" dirty="0" smtClean="0">
                <a:solidFill>
                  <a:schemeClr val="accent2">
                    <a:lumMod val="50000"/>
                  </a:schemeClr>
                </a:solidFill>
              </a:rPr>
              <a:t>      Многие известные психологи и педагоги признают исключительное значение ролевой игры в воспитании ребенка и особенно ее воздействия на эмоциональную сферу, его чувства. Мальчик-«воин», сражаясь в игре с врагом, чувствует себя смелым, отважным героем. Девочка - «мама» испытывает нежность к своему «ребенку», кукле, тревогу за него, когда он болеет. Одна из функций ролевой игры в процессе </a:t>
            </a:r>
            <a:r>
              <a:rPr lang="ru-RU" sz="1800" dirty="0" err="1" smtClean="0">
                <a:solidFill>
                  <a:schemeClr val="accent2">
                    <a:lumMod val="50000"/>
                  </a:schemeClr>
                </a:solidFill>
              </a:rPr>
              <a:t>гендерного</a:t>
            </a:r>
            <a:r>
              <a:rPr lang="ru-RU" sz="1800" dirty="0" smtClean="0">
                <a:solidFill>
                  <a:schemeClr val="accent2">
                    <a:lumMod val="50000"/>
                  </a:schemeClr>
                </a:solidFill>
              </a:rPr>
              <a:t> развития ребенка связана с удовлетворением его желания «практиковать», пусть и в воображаемом плане, но он создает поведенческую модель, соответствующую его полу. А поскольку эти модели различны у мальчиков и девочек, то и игры их существенно отличаются, и особенно своими сюжетами. У мальчиков, как уже говорилось, эти игры героической тематики: «военные», в «спасателей», «пожарных», вертолетчиков» и т.п. У девочек большинство игр семейно-бытовой тематики: «Дочки-матери», «Больница», «Детский сад», «Парикмахерская». При руководстве военными играми, дошкольникам необходимо разъяснять их функции делать акцент на гуманных чувствах, на том, что они защищают свою Родину, оберегают тех, кто нуждается в их помощи, в том числе женщин и детей. При организации совместных игр мальчиков и девочек важно создать игровую ситуацию, требующую эмоциональное сотрудничество детей разного пола . </a:t>
            </a:r>
          </a:p>
          <a:p>
            <a:pPr>
              <a:buNone/>
            </a:pPr>
            <a:endParaRPr lang="ru-RU" sz="1800" dirty="0" smtClean="0">
              <a:solidFill>
                <a:schemeClr val="accent2">
                  <a:lumMod val="50000"/>
                </a:schemeClr>
              </a:solidFill>
            </a:endParaRPr>
          </a:p>
          <a:p>
            <a:pPr>
              <a:buNone/>
            </a:pPr>
            <a:endParaRPr lang="ru-RU" sz="1800" dirty="0" smtClean="0">
              <a:solidFill>
                <a:schemeClr val="accent2">
                  <a:lumMod val="50000"/>
                </a:schemeClr>
              </a:solidFill>
            </a:endParaRPr>
          </a:p>
        </p:txBody>
      </p:sp>
      <p:pic>
        <p:nvPicPr>
          <p:cNvPr id="2050" name="Picture 2" descr="D:\детский сад\гендерное воспитание\DSC04909.JPG"/>
          <p:cNvPicPr>
            <a:picLocks noChangeAspect="1" noChangeArrowheads="1"/>
          </p:cNvPicPr>
          <p:nvPr/>
        </p:nvPicPr>
        <p:blipFill>
          <a:blip r:embed="rId2" cstate="print"/>
          <a:srcRect/>
          <a:stretch>
            <a:fillRect/>
          </a:stretch>
        </p:blipFill>
        <p:spPr bwMode="auto">
          <a:xfrm>
            <a:off x="467544" y="5373216"/>
            <a:ext cx="2016224" cy="1484784"/>
          </a:xfrm>
          <a:prstGeom prst="rect">
            <a:avLst/>
          </a:prstGeom>
          <a:noFill/>
        </p:spPr>
      </p:pic>
      <p:pic>
        <p:nvPicPr>
          <p:cNvPr id="2051" name="Picture 3" descr="D:\детский сад\гендерное воспитание\DSC04744.JPG"/>
          <p:cNvPicPr>
            <a:picLocks noChangeAspect="1" noChangeArrowheads="1"/>
          </p:cNvPicPr>
          <p:nvPr/>
        </p:nvPicPr>
        <p:blipFill>
          <a:blip r:embed="rId3" cstate="print"/>
          <a:srcRect/>
          <a:stretch>
            <a:fillRect/>
          </a:stretch>
        </p:blipFill>
        <p:spPr bwMode="auto">
          <a:xfrm>
            <a:off x="3203848" y="5373216"/>
            <a:ext cx="2160240" cy="1484784"/>
          </a:xfrm>
          <a:prstGeom prst="rect">
            <a:avLst/>
          </a:prstGeom>
          <a:noFill/>
        </p:spPr>
      </p:pic>
      <p:pic>
        <p:nvPicPr>
          <p:cNvPr id="2052" name="Picture 4" descr="D:\детский сад\гендерное воспитание\DSC04735.JPG"/>
          <p:cNvPicPr>
            <a:picLocks noChangeAspect="1" noChangeArrowheads="1"/>
          </p:cNvPicPr>
          <p:nvPr/>
        </p:nvPicPr>
        <p:blipFill>
          <a:blip r:embed="rId4" cstate="print"/>
          <a:srcRect/>
          <a:stretch>
            <a:fillRect/>
          </a:stretch>
        </p:blipFill>
        <p:spPr bwMode="auto">
          <a:xfrm>
            <a:off x="6228184" y="5301208"/>
            <a:ext cx="1862656" cy="155679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76"/>
            <a:ext cx="8229600" cy="1143000"/>
          </a:xfrm>
        </p:spPr>
        <p:txBody>
          <a:bodyPr>
            <a:normAutofit/>
          </a:bodyPr>
          <a:lstStyle/>
          <a:p>
            <a:r>
              <a:rPr lang="ru-RU"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Гендерное</a:t>
            </a: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воспитание дошкольников через Детскую художественную литературу</a:t>
            </a:r>
          </a:p>
        </p:txBody>
      </p:sp>
      <p:sp>
        <p:nvSpPr>
          <p:cNvPr id="3" name="Содержимое 2"/>
          <p:cNvSpPr>
            <a:spLocks noGrp="1"/>
          </p:cNvSpPr>
          <p:nvPr>
            <p:ph idx="1"/>
          </p:nvPr>
        </p:nvSpPr>
        <p:spPr>
          <a:xfrm>
            <a:off x="0" y="928670"/>
            <a:ext cx="9144000" cy="5929330"/>
          </a:xfrm>
        </p:spPr>
        <p:txBody>
          <a:bodyPr>
            <a:normAutofit fontScale="62500" lnSpcReduction="20000"/>
          </a:bodyPr>
          <a:lstStyle/>
          <a:p>
            <a:pPr>
              <a:buNone/>
            </a:pPr>
            <a:r>
              <a:rPr lang="ru-RU" b="1" dirty="0" smtClean="0"/>
              <a:t>      </a:t>
            </a:r>
            <a:r>
              <a:rPr lang="ru-RU" sz="2900" dirty="0" smtClean="0">
                <a:solidFill>
                  <a:schemeClr val="accent2">
                    <a:lumMod val="50000"/>
                  </a:schemeClr>
                </a:solidFill>
              </a:rPr>
              <a:t>Детская художественная литература является одним из главных средств </a:t>
            </a:r>
            <a:r>
              <a:rPr lang="ru-RU" sz="2900" dirty="0" err="1" smtClean="0">
                <a:solidFill>
                  <a:schemeClr val="accent2">
                    <a:lumMod val="50000"/>
                  </a:schemeClr>
                </a:solidFill>
              </a:rPr>
              <a:t>гендерного</a:t>
            </a:r>
            <a:r>
              <a:rPr lang="ru-RU" sz="2900" dirty="0" smtClean="0">
                <a:solidFill>
                  <a:schemeClr val="accent2">
                    <a:lumMod val="50000"/>
                  </a:schemeClr>
                </a:solidFill>
              </a:rPr>
              <a:t> воспитания дошкольников. Как известно, художественный образ воздействует на маленького ребёнка гораздо сильнее, чем скучные объяснения взрослого. А.В. Запорожец писал о том, что дошкольник, воспринимая художественный образ литературного произведения, становится на позицию героя, мысленно ему содействует, радуется ему успехам и огорчается из-за его неудач. При отборе художественных произведений для использования в организации воспитательного процесса с учётом </a:t>
            </a:r>
            <a:r>
              <a:rPr lang="ru-RU" sz="2900" dirty="0" err="1" smtClean="0">
                <a:solidFill>
                  <a:schemeClr val="accent2">
                    <a:lumMod val="50000"/>
                  </a:schemeClr>
                </a:solidFill>
              </a:rPr>
              <a:t>гендерного</a:t>
            </a:r>
            <a:r>
              <a:rPr lang="ru-RU" sz="2900" dirty="0" smtClean="0">
                <a:solidFill>
                  <a:schemeClr val="accent2">
                    <a:lumMod val="50000"/>
                  </a:schemeClr>
                </a:solidFill>
              </a:rPr>
              <a:t> подхода воспитатели должны учитывать следующие требования:</a:t>
            </a:r>
          </a:p>
          <a:p>
            <a:r>
              <a:rPr lang="ru-RU" sz="2900" dirty="0" smtClean="0">
                <a:solidFill>
                  <a:schemeClr val="accent2">
                    <a:lumMod val="50000"/>
                  </a:schemeClr>
                </a:solidFill>
              </a:rPr>
              <a:t>доступность произведения возрасту,</a:t>
            </a:r>
          </a:p>
          <a:p>
            <a:r>
              <a:rPr lang="ru-RU" sz="2900" dirty="0" smtClean="0">
                <a:solidFill>
                  <a:schemeClr val="accent2">
                    <a:lumMod val="50000"/>
                  </a:schemeClr>
                </a:solidFill>
              </a:rPr>
              <a:t>эмоциональная привлекательность произведения,</a:t>
            </a:r>
          </a:p>
          <a:p>
            <a:r>
              <a:rPr lang="ru-RU" sz="2900" dirty="0" smtClean="0">
                <a:solidFill>
                  <a:schemeClr val="accent2">
                    <a:lumMod val="50000"/>
                  </a:schemeClr>
                </a:solidFill>
              </a:rPr>
              <a:t>динамичность сюжета,</a:t>
            </a:r>
          </a:p>
          <a:p>
            <a:r>
              <a:rPr lang="ru-RU" sz="2900" dirty="0" smtClean="0">
                <a:solidFill>
                  <a:schemeClr val="accent2">
                    <a:lumMod val="50000"/>
                  </a:schemeClr>
                </a:solidFill>
              </a:rPr>
              <a:t>эмоциональное и образное описание героев,</a:t>
            </a:r>
          </a:p>
          <a:p>
            <a:r>
              <a:rPr lang="ru-RU" sz="2900" dirty="0" smtClean="0">
                <a:solidFill>
                  <a:schemeClr val="accent2">
                    <a:lumMod val="50000"/>
                  </a:schemeClr>
                </a:solidFill>
              </a:rPr>
              <a:t>наличие эпизодов, которые дети могут перенести в игру.</a:t>
            </a:r>
          </a:p>
          <a:p>
            <a:pPr>
              <a:buNone/>
            </a:pPr>
            <a:r>
              <a:rPr lang="ru-RU" sz="2900" dirty="0" smtClean="0">
                <a:solidFill>
                  <a:schemeClr val="accent2">
                    <a:lumMod val="50000"/>
                  </a:schemeClr>
                </a:solidFill>
              </a:rPr>
              <a:t>      При удовлетворении всех этих требований восприятие художественного произведения создаёт благоприятный настрой у детей. А это очень важно, так как формирование у дошкольников соответствующих представлений о качествах мужественности и женственности включает также и процесс переживания содержания этих представлений и чувства личной сопричастности.</a:t>
            </a:r>
          </a:p>
          <a:p>
            <a:pPr>
              <a:buNone/>
            </a:pPr>
            <a:r>
              <a:rPr lang="ru-RU" sz="2900" dirty="0" smtClean="0">
                <a:solidFill>
                  <a:schemeClr val="accent2">
                    <a:lumMod val="50000"/>
                  </a:schemeClr>
                </a:solidFill>
              </a:rPr>
              <a:t>      Восприятие художественного рассказа, сказки, ярких образных описаний взаимоотношений персонажей, их действий в различных ситуациях, влияние положительных и отрицательных поступков литературных героев на эмоциональное отношение к ним дошкольников имеет большое воспитательное значение.</a:t>
            </a:r>
          </a:p>
          <a:p>
            <a:pPr>
              <a:buNone/>
            </a:pPr>
            <a:endParaRPr lang="ru-RU" sz="2900" dirty="0" smtClean="0">
              <a:solidFill>
                <a:schemeClr val="accent2">
                  <a:lumMod val="5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8229600" cy="1143000"/>
          </a:xfrm>
        </p:spPr>
        <p:txBody>
          <a:bodyPr>
            <a:normAutofit/>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пространственно-предметная </a:t>
            </a:r>
            <a:b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развивающая среда</a:t>
            </a:r>
          </a:p>
        </p:txBody>
      </p:sp>
      <p:sp>
        <p:nvSpPr>
          <p:cNvPr id="3" name="Содержимое 2"/>
          <p:cNvSpPr>
            <a:spLocks noGrp="1"/>
          </p:cNvSpPr>
          <p:nvPr>
            <p:ph idx="1"/>
          </p:nvPr>
        </p:nvSpPr>
        <p:spPr>
          <a:xfrm>
            <a:off x="0" y="1071546"/>
            <a:ext cx="9144000" cy="5572140"/>
          </a:xfrm>
        </p:spPr>
        <p:txBody>
          <a:bodyPr>
            <a:noAutofit/>
          </a:bodyPr>
          <a:lstStyle/>
          <a:p>
            <a:pPr>
              <a:buNone/>
            </a:pPr>
            <a:r>
              <a:rPr lang="ru-RU" sz="1800" dirty="0" smtClean="0">
                <a:solidFill>
                  <a:schemeClr val="accent2">
                    <a:lumMod val="50000"/>
                  </a:schemeClr>
                </a:solidFill>
              </a:rPr>
              <a:t>       Одно из самых важных и главных условий для </a:t>
            </a:r>
            <a:r>
              <a:rPr lang="ru-RU" sz="1800" dirty="0" err="1" smtClean="0">
                <a:solidFill>
                  <a:schemeClr val="accent2">
                    <a:lumMod val="50000"/>
                  </a:schemeClr>
                </a:solidFill>
              </a:rPr>
              <a:t>гендерного</a:t>
            </a:r>
            <a:r>
              <a:rPr lang="ru-RU" sz="1800" dirty="0" smtClean="0">
                <a:solidFill>
                  <a:schemeClr val="accent2">
                    <a:lumMod val="50000"/>
                  </a:schemeClr>
                </a:solidFill>
              </a:rPr>
              <a:t> поведения дошкольников, выражение ребенком мужского или женского образа - это пространственно-предметная развивающая среда. Реализация специфических интересов мальчиков и девочек в игровой деятельности связана с организацией предметно-развивающей среды. Для мальчиков  по­добрать  различные конструкторы, технические игрушки, подготовить атрибуты к сюжетно-ролевым играм: «Военные», «Моряки», «Космонавты», «Спасатели», «Пожарные», «Служба 911», «Богатыри».</a:t>
            </a:r>
          </a:p>
          <a:p>
            <a:pPr>
              <a:buNone/>
            </a:pPr>
            <a:r>
              <a:rPr lang="ru-RU" sz="1800" dirty="0" smtClean="0">
                <a:solidFill>
                  <a:schemeClr val="accent2">
                    <a:lumMod val="50000"/>
                  </a:schemeClr>
                </a:solidFill>
              </a:rPr>
              <a:t>      Для девочек нужно оборудовать кукольный уголок, расположить предметы домашнего обихода, кукол, наряды (юбки, косынки, фартуки, шляпки). Можно поместить больших мягких кукол мальчика и девочку, сшитых руками мам. Изготовляются атрибуты к сюжетно-ролевым играм: «Салон красоты», «Супермаркет», «Скорая помощь», «Дочки-матери», «Ателье». </a:t>
            </a:r>
          </a:p>
          <a:p>
            <a:pPr>
              <a:buNone/>
            </a:pPr>
            <a:r>
              <a:rPr lang="ru-RU" sz="1800" dirty="0" smtClean="0">
                <a:solidFill>
                  <a:schemeClr val="accent2">
                    <a:lumMod val="50000"/>
                  </a:schemeClr>
                </a:solidFill>
              </a:rPr>
              <a:t>      В книжном уголке предлагается сделать подборку книг, иллюстраций, фотографий по темам: «Моя семья», «Все работы хороши — выбирай на вкус», «Мальчики и девочки вместе».</a:t>
            </a:r>
          </a:p>
          <a:p>
            <a:pPr>
              <a:buNone/>
            </a:pPr>
            <a:r>
              <a:rPr lang="ru-RU" sz="1800" dirty="0" smtClean="0">
                <a:solidFill>
                  <a:schemeClr val="accent2">
                    <a:lumMod val="50000"/>
                  </a:schemeClr>
                </a:solidFill>
              </a:rPr>
              <a:t>      Пространственно-предметная развивающая среда создает ребенку условия для </a:t>
            </a:r>
            <a:r>
              <a:rPr lang="ru-RU" sz="1800" dirty="0" err="1" smtClean="0">
                <a:solidFill>
                  <a:schemeClr val="accent2">
                    <a:lumMod val="50000"/>
                  </a:schemeClr>
                </a:solidFill>
              </a:rPr>
              <a:t>гендерного</a:t>
            </a:r>
            <a:r>
              <a:rPr lang="ru-RU" sz="1800" dirty="0" smtClean="0">
                <a:solidFill>
                  <a:schemeClr val="accent2">
                    <a:lumMod val="50000"/>
                  </a:schemeClr>
                </a:solidFill>
              </a:rPr>
              <a:t> поведения, выражения им мужского или женского образа. При построении пространственно-предметной развивающей среды  учитывается: принцип </a:t>
            </a:r>
            <a:r>
              <a:rPr lang="ru-RU" sz="1800" dirty="0" err="1" smtClean="0">
                <a:solidFill>
                  <a:schemeClr val="accent2">
                    <a:lumMod val="50000"/>
                  </a:schemeClr>
                </a:solidFill>
              </a:rPr>
              <a:t>эмоциогенности</a:t>
            </a:r>
            <a:r>
              <a:rPr lang="ru-RU" sz="1800" dirty="0" smtClean="0">
                <a:solidFill>
                  <a:schemeClr val="accent2">
                    <a:lumMod val="50000"/>
                  </a:schemeClr>
                </a:solidFill>
              </a:rPr>
              <a:t> среды, дающий ребенку ощущение индивидуальной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42960"/>
            <a:ext cx="9001156" cy="5715040"/>
          </a:xfrm>
        </p:spPr>
        <p:txBody>
          <a:bodyPr>
            <a:normAutofit fontScale="77500" lnSpcReduction="20000"/>
          </a:bodyPr>
          <a:lstStyle/>
          <a:p>
            <a:pPr>
              <a:buNone/>
            </a:pPr>
            <a:r>
              <a:rPr lang="ru-RU" sz="2800" dirty="0" smtClean="0">
                <a:solidFill>
                  <a:schemeClr val="accent2">
                    <a:lumMod val="50000"/>
                  </a:schemeClr>
                </a:solidFill>
              </a:rPr>
              <a:t>     </a:t>
            </a:r>
            <a:r>
              <a:rPr lang="ru-RU" sz="2300" dirty="0" smtClean="0">
                <a:solidFill>
                  <a:schemeClr val="accent2">
                    <a:lumMod val="50000"/>
                  </a:schemeClr>
                </a:solidFill>
              </a:rPr>
              <a:t>комфортности и эмоционального благополучия; принцип свободы и самостоятельности, позволяющий ребенку определить свое отношение к среде, а также воспринимать, создавать, комбинировать среду по своему усмотрению; гуманитарный принцип, отражающий в содержании среды мир человека, его связи и отношения с окружающим предметным, социальным и природным миром, помогающий раскрыться сущностным силам ребенка.</a:t>
            </a:r>
          </a:p>
          <a:p>
            <a:pPr>
              <a:buNone/>
            </a:pPr>
            <a:r>
              <a:rPr lang="ru-RU" sz="2300" dirty="0" smtClean="0">
                <a:solidFill>
                  <a:schemeClr val="accent2">
                    <a:lumMod val="50000"/>
                  </a:schemeClr>
                </a:solidFill>
              </a:rPr>
              <a:t>      Элементами пространственно-предметной среды выступают: мини-среды мужского и женского труда, где представлено оборудование, необходимое для формирования мужских и женских умений (мастерские с наборами простых инструментов, гараж с машинами, фрагменты кухонного блока и ванной комнаты, столы для разделки продуктов и приготовления пищи, доски для глажения кукольного белья, салфеток и т.п., тазики для стирки белья, шкафы с посудой и др.); куклы-мальчики, куклы-девочки со всеми необходимыми атрибутами и аксессуарами для выполнения различных социальных ролей (кукла-мать, кукла-хозяйка, кукла-леди, кукла-мастер и др.); схемы-действия, отражающие культурные эталоны поведения представителей мужчин и женщин; утолок красоты, где ребенок может самостоятельно, без посторонних глаз навести порядок во внешнем виде. Мини-среда светского этикета - «театр», «званый обед», «концерт», «незнакомые люди», «прием гостей» и т.п., где сосредоточены костюмы, шляпки, «бабочки», галстуки, цветы, книги и др., дает возможность ребенку самостоятельно проигрывать ситуации, требующие выполнения правил хорошего тона, этикета и т.п. </a:t>
            </a:r>
          </a:p>
          <a:p>
            <a:pPr>
              <a:buNone/>
            </a:pPr>
            <a:endParaRPr lang="ru-RU" sz="2300" dirty="0" smtClean="0">
              <a:solidFill>
                <a:schemeClr val="accent2">
                  <a:lumMod val="5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000108"/>
            <a:ext cx="8572560" cy="1928826"/>
          </a:xfrm>
        </p:spPr>
        <p:txBody>
          <a:bodyPr>
            <a:normAutofit fontScale="77500" lnSpcReduction="20000"/>
          </a:bodyPr>
          <a:lstStyle/>
          <a:p>
            <a:pPr>
              <a:buNone/>
            </a:pPr>
            <a:r>
              <a:rPr lang="ru-RU" sz="2300" dirty="0" smtClean="0">
                <a:solidFill>
                  <a:schemeClr val="accent2">
                    <a:lumMod val="50000"/>
                  </a:schemeClr>
                </a:solidFill>
              </a:rPr>
              <a:t>      Создание предметно – развивающей среды с учетом интересов, потребностей детей – необходимое условие </a:t>
            </a:r>
            <a:r>
              <a:rPr lang="ru-RU" sz="2300" dirty="0" err="1" smtClean="0">
                <a:solidFill>
                  <a:schemeClr val="accent2">
                    <a:lumMod val="50000"/>
                  </a:schemeClr>
                </a:solidFill>
              </a:rPr>
              <a:t>гендерного</a:t>
            </a:r>
            <a:r>
              <a:rPr lang="ru-RU" sz="2300" dirty="0" smtClean="0">
                <a:solidFill>
                  <a:schemeClr val="accent2">
                    <a:lumMod val="50000"/>
                  </a:schemeClr>
                </a:solidFill>
              </a:rPr>
              <a:t> воспитания дошкольников. Мы основываясь на своем практическом опыте, предлагают создать для девочек уголок кулинарии, рукоделия ( уголок «маленьких хозяюшек»), зону для сюжетно- ролевых игр («Дочки- матери», «Магазин», «Поликлиника», «Школа»), для мальчиков- уголок ручного труда, настольных игр , спортивных игр, строительный материал для постройки парохода, ракеты, машины.</a:t>
            </a:r>
          </a:p>
          <a:p>
            <a:pPr>
              <a:buNone/>
            </a:pPr>
            <a:endParaRPr lang="ru-RU" dirty="0" smtClean="0"/>
          </a:p>
          <a:p>
            <a:pPr>
              <a:buNone/>
            </a:pPr>
            <a:endParaRPr lang="ru-RU" dirty="0"/>
          </a:p>
        </p:txBody>
      </p:sp>
      <p:pic>
        <p:nvPicPr>
          <p:cNvPr id="4" name="Рисунок 3" descr="PICT0056.JPG"/>
          <p:cNvPicPr>
            <a:picLocks noChangeAspect="1"/>
          </p:cNvPicPr>
          <p:nvPr/>
        </p:nvPicPr>
        <p:blipFill>
          <a:blip r:embed="rId2" cstate="email"/>
          <a:stretch>
            <a:fillRect/>
          </a:stretch>
        </p:blipFill>
        <p:spPr>
          <a:xfrm>
            <a:off x="3214678" y="3000372"/>
            <a:ext cx="2357454" cy="17680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PICT0111.JPG"/>
          <p:cNvPicPr>
            <a:picLocks noChangeAspect="1"/>
          </p:cNvPicPr>
          <p:nvPr/>
        </p:nvPicPr>
        <p:blipFill>
          <a:blip r:embed="rId3" cstate="email"/>
          <a:stretch>
            <a:fillRect/>
          </a:stretch>
        </p:blipFill>
        <p:spPr>
          <a:xfrm>
            <a:off x="285720" y="3500438"/>
            <a:ext cx="2667018" cy="2000264"/>
          </a:xfrm>
          <a:prstGeom prst="rect">
            <a:avLst/>
          </a:prstGeom>
          <a:ln>
            <a:noFill/>
          </a:ln>
          <a:effectLst>
            <a:softEdge rad="112500"/>
          </a:effectLst>
        </p:spPr>
      </p:pic>
      <p:pic>
        <p:nvPicPr>
          <p:cNvPr id="6" name="Рисунок 5" descr="PICT0126.JPG"/>
          <p:cNvPicPr>
            <a:picLocks noChangeAspect="1"/>
          </p:cNvPicPr>
          <p:nvPr/>
        </p:nvPicPr>
        <p:blipFill>
          <a:blip r:embed="rId4" cstate="email"/>
          <a:stretch>
            <a:fillRect/>
          </a:stretch>
        </p:blipFill>
        <p:spPr>
          <a:xfrm>
            <a:off x="5857884" y="3429000"/>
            <a:ext cx="3071834" cy="2303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PICT0127.JPG"/>
          <p:cNvPicPr>
            <a:picLocks noChangeAspect="1"/>
          </p:cNvPicPr>
          <p:nvPr/>
        </p:nvPicPr>
        <p:blipFill>
          <a:blip r:embed="rId5" cstate="email"/>
          <a:stretch>
            <a:fillRect/>
          </a:stretch>
        </p:blipFill>
        <p:spPr>
          <a:xfrm>
            <a:off x="3214678" y="4857760"/>
            <a:ext cx="2428892" cy="18216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229600" cy="1143000"/>
          </a:xfrm>
        </p:spPr>
        <p:txBody>
          <a:bodyPr>
            <a:normAutofit fontScale="90000"/>
          </a:bodyPr>
          <a:lstStyle/>
          <a:p>
            <a:r>
              <a:rPr lang="ru-RU" sz="27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Взаимодействие ДОУ с семьей по </a:t>
            </a:r>
            <a:r>
              <a:rPr lang="ru-RU" sz="27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гендерному</a:t>
            </a:r>
            <a:r>
              <a:rPr lang="ru-RU" sz="27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воспитанию дошкольников</a:t>
            </a:r>
            <a:br>
              <a:rPr lang="ru-RU" sz="27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sz="27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Содержимое 2"/>
          <p:cNvSpPr>
            <a:spLocks noGrp="1"/>
          </p:cNvSpPr>
          <p:nvPr>
            <p:ph idx="1"/>
          </p:nvPr>
        </p:nvSpPr>
        <p:spPr>
          <a:xfrm>
            <a:off x="0" y="1214422"/>
            <a:ext cx="9001156" cy="5857892"/>
          </a:xfrm>
        </p:spPr>
        <p:txBody>
          <a:bodyPr>
            <a:noAutofit/>
          </a:bodyPr>
          <a:lstStyle/>
          <a:p>
            <a:pPr>
              <a:buNone/>
            </a:pPr>
            <a:r>
              <a:rPr lang="ru-RU" sz="1800" dirty="0" smtClean="0">
                <a:solidFill>
                  <a:schemeClr val="accent2">
                    <a:lumMod val="50000"/>
                  </a:schemeClr>
                </a:solidFill>
              </a:rPr>
              <a:t>      Семья представляет собой многогранную систему, в которой существуют не только взаимодействие и взаимоотношение в диаде «родители - ребенок», но и взаимопроникновение мира взрослых и детей (</a:t>
            </a:r>
            <a:r>
              <a:rPr lang="ru-RU" sz="1800" dirty="0" err="1" smtClean="0">
                <a:solidFill>
                  <a:schemeClr val="accent2">
                    <a:lumMod val="50000"/>
                  </a:schemeClr>
                </a:solidFill>
              </a:rPr>
              <a:t>Л.В.Загик</a:t>
            </a:r>
            <a:r>
              <a:rPr lang="ru-RU" sz="1800" dirty="0" smtClean="0">
                <a:solidFill>
                  <a:schemeClr val="accent2">
                    <a:lumMod val="50000"/>
                  </a:schemeClr>
                </a:solidFill>
              </a:rPr>
              <a:t>, Т.А.Маркова, В.А.Петровский). В этом отношении ценно и то, что семья, как правило, состоит из представителей различных возрастных, половых, профессиональных подсистем (</a:t>
            </a:r>
            <a:r>
              <a:rPr lang="ru-RU" sz="1800" dirty="0" err="1" smtClean="0">
                <a:solidFill>
                  <a:schemeClr val="accent2">
                    <a:lumMod val="50000"/>
                  </a:schemeClr>
                </a:solidFill>
              </a:rPr>
              <a:t>А.Г.Харчев</a:t>
            </a:r>
            <a:r>
              <a:rPr lang="ru-RU" sz="1800" dirty="0" smtClean="0">
                <a:solidFill>
                  <a:schemeClr val="accent2">
                    <a:lumMod val="50000"/>
                  </a:schemeClr>
                </a:solidFill>
              </a:rPr>
              <a:t>).</a:t>
            </a:r>
          </a:p>
          <a:p>
            <a:pPr>
              <a:buNone/>
            </a:pPr>
            <a:r>
              <a:rPr lang="ru-RU" sz="1800" dirty="0" smtClean="0">
                <a:solidFill>
                  <a:schemeClr val="accent2">
                    <a:lumMod val="50000"/>
                  </a:schemeClr>
                </a:solidFill>
              </a:rPr>
              <a:t>      Психологи отмечают, что семейная атмосфера способствует развитию у ребенка богатой эмоциональной жизни (сопереживание, сочувствие, </a:t>
            </a:r>
            <a:r>
              <a:rPr lang="ru-RU" sz="1800" dirty="0" err="1" smtClean="0">
                <a:solidFill>
                  <a:schemeClr val="accent2">
                    <a:lumMod val="50000"/>
                  </a:schemeClr>
                </a:solidFill>
              </a:rPr>
              <a:t>сорадости</a:t>
            </a:r>
            <a:r>
              <a:rPr lang="ru-RU" sz="1800" dirty="0" smtClean="0">
                <a:solidFill>
                  <a:schemeClr val="accent2">
                    <a:lumMod val="50000"/>
                  </a:schemeClr>
                </a:solidFill>
              </a:rPr>
              <a:t>, </a:t>
            </a:r>
            <a:r>
              <a:rPr lang="ru-RU" sz="1800" dirty="0" err="1" smtClean="0">
                <a:solidFill>
                  <a:schemeClr val="accent2">
                    <a:lumMod val="50000"/>
                  </a:schemeClr>
                </a:solidFill>
              </a:rPr>
              <a:t>соогорчения</a:t>
            </a:r>
            <a:r>
              <a:rPr lang="ru-RU" sz="1800" dirty="0" smtClean="0">
                <a:solidFill>
                  <a:schemeClr val="accent2">
                    <a:lumMod val="50000"/>
                  </a:schemeClr>
                </a:solidFill>
              </a:rPr>
              <a:t>), что представляется важным для становления положительного, «теплого» образа семьи (А.В.Запорожец, </a:t>
            </a:r>
            <a:r>
              <a:rPr lang="ru-RU" sz="1800" dirty="0" err="1" smtClean="0">
                <a:solidFill>
                  <a:schemeClr val="accent2">
                    <a:lumMod val="50000"/>
                  </a:schemeClr>
                </a:solidFill>
              </a:rPr>
              <a:t>М.И.Лисина</a:t>
            </a:r>
            <a:r>
              <a:rPr lang="ru-RU" sz="1800" dirty="0" smtClean="0">
                <a:solidFill>
                  <a:schemeClr val="accent2">
                    <a:lumMod val="50000"/>
                  </a:schemeClr>
                </a:solidFill>
              </a:rPr>
              <a:t>). </a:t>
            </a:r>
          </a:p>
          <a:p>
            <a:pPr>
              <a:buNone/>
            </a:pPr>
            <a:r>
              <a:rPr lang="ru-RU" sz="1800" dirty="0" smtClean="0">
                <a:solidFill>
                  <a:schemeClr val="accent2">
                    <a:lumMod val="50000"/>
                  </a:schemeClr>
                </a:solidFill>
              </a:rPr>
              <a:t>      Семья своими ценностными ориентациями, особенностями межличностных отношений, всем укладом и стилем жизни прямо или косвенно, в большей или меньшей степени готовит ребенка к его будущей семейной жизни. Но общими усилиями семьи и детского сада можно повлиять на становление положительного образа семьи у детей дошкольного возраста. Линии этого влияния таковы: формирование у детей полноценных, эмоционально окрашенных представлений о семье; введение ребенка в азы семейной экономики; осуществление педагогически грамотного </a:t>
            </a:r>
            <a:r>
              <a:rPr lang="ru-RU" sz="1800" dirty="0" err="1" smtClean="0">
                <a:solidFill>
                  <a:schemeClr val="accent2">
                    <a:lumMod val="50000"/>
                  </a:schemeClr>
                </a:solidFill>
              </a:rPr>
              <a:t>гендерного</a:t>
            </a:r>
            <a:r>
              <a:rPr lang="ru-RU" sz="1800" dirty="0" smtClean="0">
                <a:solidFill>
                  <a:schemeClr val="accent2">
                    <a:lumMod val="50000"/>
                  </a:schemeClr>
                </a:solidFill>
              </a:rPr>
              <a:t> воспитания детей.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28580"/>
            <a:ext cx="9144000" cy="6429420"/>
          </a:xfrm>
        </p:spPr>
        <p:txBody>
          <a:bodyPr>
            <a:noAutofit/>
          </a:bodyPr>
          <a:lstStyle/>
          <a:p>
            <a:pPr>
              <a:buNone/>
            </a:pPr>
            <a:r>
              <a:rPr lang="ru-RU" sz="1800" dirty="0" smtClean="0">
                <a:solidFill>
                  <a:schemeClr val="accent2">
                    <a:lumMod val="50000"/>
                  </a:schemeClr>
                </a:solidFill>
              </a:rPr>
              <a:t>      Семья - «первый во временном аспекте и наиболее близкий к ребенку воспитатель». Поэтому вклад родителей в </a:t>
            </a:r>
            <a:r>
              <a:rPr lang="ru-RU" sz="1800" dirty="0" err="1" smtClean="0">
                <a:solidFill>
                  <a:schemeClr val="accent2">
                    <a:lumMod val="50000"/>
                  </a:schemeClr>
                </a:solidFill>
              </a:rPr>
              <a:t>гендерное</a:t>
            </a:r>
            <a:r>
              <a:rPr lang="ru-RU" sz="1800" dirty="0" smtClean="0">
                <a:solidFill>
                  <a:schemeClr val="accent2">
                    <a:lumMod val="50000"/>
                  </a:schemeClr>
                </a:solidFill>
              </a:rPr>
              <a:t> воспитание детей существенно зависит от общей атмосферы в семье, системы отношений взрослых членов семьи друг к другу и к ребенку.</a:t>
            </a:r>
          </a:p>
          <a:p>
            <a:pPr>
              <a:buNone/>
            </a:pPr>
            <a:r>
              <a:rPr lang="ru-RU" sz="1800" dirty="0" smtClean="0">
                <a:solidFill>
                  <a:schemeClr val="accent2">
                    <a:lumMod val="50000"/>
                  </a:schemeClr>
                </a:solidFill>
              </a:rPr>
              <a:t>      Наиболее успешно происходит становление личности детей, их мужских и женских черт в полной, гармоничной семье, где царят взаимное уважение, взаимопонимание, взаимопомощь. Осложнения в формировании мужественности и женственности может быть в неполных семьях. Когда мальчики воспитываются без отца, они могут усвоить женский тип поведения или, наоборот, у них может сформироваться грубое, жесткое, агрессивное поведение. Известно, что профессиональная деятельность педагога может быть по настоящему результативной лишь, когда родители становятся активными помощниками и единомышленниками.</a:t>
            </a:r>
          </a:p>
          <a:p>
            <a:pPr>
              <a:buNone/>
            </a:pPr>
            <a:r>
              <a:rPr lang="ru-RU" sz="1800" dirty="0" smtClean="0">
                <a:solidFill>
                  <a:schemeClr val="accent2">
                    <a:lumMod val="50000"/>
                  </a:schemeClr>
                </a:solidFill>
              </a:rPr>
              <a:t>      Воспитание базируется на положительных примерах поведения взрослых. Педагогам дошкольного учреждения необходимо это учитывать самим и пристальное вынимание уделять работе с родителями. По некоторым вопросам необходимо достичь понимания: например, нельзя требовать от девочки ласки, внимания к членам семьи, если мать груба, постоянно кричит на мужа. Так и сын,</a:t>
            </a:r>
          </a:p>
          <a:p>
            <a:pPr>
              <a:buNone/>
            </a:pPr>
            <a:r>
              <a:rPr lang="ru-RU" sz="1800" dirty="0" smtClean="0">
                <a:solidFill>
                  <a:schemeClr val="accent2">
                    <a:lumMod val="50000"/>
                  </a:schemeClr>
                </a:solidFill>
              </a:rPr>
              <a:t>      отец, которого устраняется от домашних обязанностей и воспитания детей, груб по отношению к жене и окружающим.  Несогласованность требований, предъявляемых в детском саду и дома, вызывает у ребенка чувство растерянности, обиды или даже агрессии.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Прямоугольник с двумя скругленными противолежащими углами 22"/>
          <p:cNvSpPr/>
          <p:nvPr/>
        </p:nvSpPr>
        <p:spPr>
          <a:xfrm>
            <a:off x="2214546" y="5857892"/>
            <a:ext cx="5857916" cy="714380"/>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применяется в момент, когда ребёнок не может понять ваши разъяснения</a:t>
            </a:r>
          </a:p>
          <a:p>
            <a:pPr algn="ctr"/>
            <a:endParaRPr lang="ru-RU" dirty="0">
              <a:solidFill>
                <a:schemeClr val="accent3">
                  <a:lumMod val="50000"/>
                </a:schemeClr>
              </a:solidFill>
            </a:endParaRPr>
          </a:p>
        </p:txBody>
      </p:sp>
      <p:sp>
        <p:nvSpPr>
          <p:cNvPr id="14" name="Прямоугольник с двумя скругленными противолежащими углами 13"/>
          <p:cNvSpPr/>
          <p:nvPr/>
        </p:nvSpPr>
        <p:spPr>
          <a:xfrm>
            <a:off x="2214546" y="4929198"/>
            <a:ext cx="5715040" cy="714380"/>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пример авторитетных для детей взрослых: родителей, воспитателей, героев книг, фильмов</a:t>
            </a:r>
          </a:p>
          <a:p>
            <a:pPr algn="ctr"/>
            <a:endParaRPr lang="ru-RU" dirty="0">
              <a:solidFill>
                <a:schemeClr val="accent3">
                  <a:lumMod val="50000"/>
                </a:schemeClr>
              </a:solidFill>
            </a:endParaRPr>
          </a:p>
        </p:txBody>
      </p:sp>
      <p:sp>
        <p:nvSpPr>
          <p:cNvPr id="13" name="Прямоугольник с двумя скругленными противолежащими углами 12"/>
          <p:cNvSpPr/>
          <p:nvPr/>
        </p:nvSpPr>
        <p:spPr>
          <a:xfrm>
            <a:off x="2143108" y="4143380"/>
            <a:ext cx="5929354" cy="571504"/>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«Поступать нужно именно так», «Все так делают» </a:t>
            </a:r>
            <a:endParaRPr lang="ru-RU" dirty="0">
              <a:solidFill>
                <a:schemeClr val="accent3">
                  <a:lumMod val="50000"/>
                </a:schemeClr>
              </a:solidFill>
            </a:endParaRPr>
          </a:p>
        </p:txBody>
      </p:sp>
      <p:sp>
        <p:nvSpPr>
          <p:cNvPr id="12" name="Прямоугольник с двумя скругленными противолежащими углами 11"/>
          <p:cNvSpPr/>
          <p:nvPr/>
        </p:nvSpPr>
        <p:spPr>
          <a:xfrm>
            <a:off x="2000232" y="3143248"/>
            <a:ext cx="6000792" cy="714380"/>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рассказ должен быть краток, эмоционален, доступен, соответствовать переживаниям детей </a:t>
            </a:r>
          </a:p>
          <a:p>
            <a:pPr algn="ctr"/>
            <a:endParaRPr lang="ru-RU" dirty="0"/>
          </a:p>
        </p:txBody>
      </p:sp>
      <p:sp>
        <p:nvSpPr>
          <p:cNvPr id="2" name="Заголовок 1"/>
          <p:cNvSpPr>
            <a:spLocks noGrp="1"/>
          </p:cNvSpPr>
          <p:nvPr>
            <p:ph type="ctrTitle"/>
          </p:nvPr>
        </p:nvSpPr>
        <p:spPr>
          <a:xfrm>
            <a:off x="-1643106" y="642918"/>
            <a:ext cx="9358346" cy="428628"/>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Методы и приемы </a:t>
            </a:r>
            <a:r>
              <a:rPr lang="ru-RU" sz="2800"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гендерного</a:t>
            </a: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воспитания (Розовой Л.Б</a:t>
            </a:r>
            <a:r>
              <a:rPr lang="ru-RU" sz="3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ru-RU"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Прямоугольник с двумя скругленными противолежащими углами 4"/>
          <p:cNvSpPr/>
          <p:nvPr/>
        </p:nvSpPr>
        <p:spPr>
          <a:xfrm>
            <a:off x="2143108" y="2214554"/>
            <a:ext cx="5643602" cy="642942"/>
          </a:xfrm>
          <a:prstGeom prst="round2DiagRect">
            <a:avLst/>
          </a:prstGeom>
          <a:gradFill>
            <a:gsLst>
              <a:gs pos="0">
                <a:srgbClr val="5E9EFF"/>
              </a:gs>
              <a:gs pos="39999">
                <a:srgbClr val="85C2FF"/>
              </a:gs>
              <a:gs pos="70000">
                <a:srgbClr val="C4D6EB"/>
              </a:gs>
              <a:gs pos="100000">
                <a:srgbClr val="FFEBFA"/>
              </a:gs>
            </a:gsLst>
            <a:lin ang="2700000" scaled="0"/>
          </a:gradFill>
          <a:ln>
            <a:solidFill>
              <a:srgbClr val="FFCCFF"/>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по инициативе детей или взрослых </a:t>
            </a:r>
            <a:endParaRPr lang="ru-RU" dirty="0">
              <a:solidFill>
                <a:schemeClr val="accent3">
                  <a:lumMod val="50000"/>
                </a:schemeClr>
              </a:solidFill>
            </a:endParaRPr>
          </a:p>
        </p:txBody>
      </p:sp>
      <p:sp>
        <p:nvSpPr>
          <p:cNvPr id="6" name="Овал 5"/>
          <p:cNvSpPr/>
          <p:nvPr/>
        </p:nvSpPr>
        <p:spPr>
          <a:xfrm>
            <a:off x="467544" y="1052736"/>
            <a:ext cx="4929222" cy="857256"/>
          </a:xfrm>
          <a:prstGeom prst="ellipse">
            <a:avLst/>
          </a:prstGeom>
          <a:effectLst>
            <a:outerShdw blurRad="57150" dist="38100" dir="5400000" algn="ctr" rotWithShape="0">
              <a:schemeClr val="accent1">
                <a:shade val="9000"/>
                <a:satMod val="105000"/>
                <a:alpha val="48000"/>
              </a:schemeClr>
            </a:outerShdw>
            <a:softEdge rad="31750"/>
          </a:effectLst>
          <a:scene3d>
            <a:camera prst="orthographicFront"/>
            <a:lightRig rig="threePt" dir="t"/>
          </a:scene3d>
          <a:sp3d>
            <a:bevelT prst="convex"/>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b="1" i="1" dirty="0" smtClean="0">
                <a:ln>
                  <a:solidFill>
                    <a:schemeClr val="tx2">
                      <a:lumMod val="25000"/>
                    </a:schemeClr>
                  </a:solidFill>
                </a:ln>
                <a:solidFill>
                  <a:schemeClr val="accent3"/>
                </a:solidFill>
              </a:rPr>
              <a:t>Методы формирования сознания личности</a:t>
            </a:r>
            <a:endParaRPr lang="ru-RU" b="1" dirty="0">
              <a:ln>
                <a:solidFill>
                  <a:schemeClr val="tx2">
                    <a:lumMod val="25000"/>
                  </a:schemeClr>
                </a:solidFill>
              </a:ln>
              <a:solidFill>
                <a:schemeClr val="accent3"/>
              </a:solidFill>
            </a:endParaRPr>
          </a:p>
        </p:txBody>
      </p:sp>
      <p:sp>
        <p:nvSpPr>
          <p:cNvPr id="7" name="Выгнутая влево стрелка 6"/>
          <p:cNvSpPr/>
          <p:nvPr/>
        </p:nvSpPr>
        <p:spPr>
          <a:xfrm>
            <a:off x="285720" y="928670"/>
            <a:ext cx="857256" cy="714380"/>
          </a:xfrm>
          <a:prstGeom prst="curvedRightArrow">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ln>
            <a:solidFill>
              <a:schemeClr val="tx2">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chemeClr val="tx1"/>
              </a:solidFill>
            </a:endParaRPr>
          </a:p>
        </p:txBody>
      </p:sp>
      <p:sp>
        <p:nvSpPr>
          <p:cNvPr id="4" name="Скругленный прямоугольник 3"/>
          <p:cNvSpPr/>
          <p:nvPr/>
        </p:nvSpPr>
        <p:spPr>
          <a:xfrm>
            <a:off x="714348" y="2071678"/>
            <a:ext cx="1643074" cy="642942"/>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беседа</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Скругленный прямоугольник 7"/>
          <p:cNvSpPr/>
          <p:nvPr/>
        </p:nvSpPr>
        <p:spPr>
          <a:xfrm>
            <a:off x="357158" y="2928934"/>
            <a:ext cx="1785950" cy="714380"/>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рассказ воспитателя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Скругленный прямоугольник 8"/>
          <p:cNvSpPr/>
          <p:nvPr/>
        </p:nvSpPr>
        <p:spPr>
          <a:xfrm>
            <a:off x="611560" y="3933056"/>
            <a:ext cx="1785950" cy="714380"/>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разъяснение</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Скругленный прямоугольник 9"/>
          <p:cNvSpPr/>
          <p:nvPr/>
        </p:nvSpPr>
        <p:spPr>
          <a:xfrm>
            <a:off x="357158" y="5572140"/>
            <a:ext cx="2143140" cy="857256"/>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приём отвлечения внимания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Скругленный прямоугольник 10"/>
          <p:cNvSpPr/>
          <p:nvPr/>
        </p:nvSpPr>
        <p:spPr>
          <a:xfrm>
            <a:off x="785786" y="4786322"/>
            <a:ext cx="1643106" cy="642942"/>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пример</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000108"/>
            <a:ext cx="8643998" cy="6072206"/>
          </a:xfrm>
        </p:spPr>
        <p:txBody>
          <a:bodyPr>
            <a:normAutofit fontScale="55000" lnSpcReduction="20000"/>
          </a:bodyPr>
          <a:lstStyle/>
          <a:p>
            <a:pPr>
              <a:buNone/>
            </a:pPr>
            <a:r>
              <a:rPr lang="ru-RU" sz="2900" dirty="0" smtClean="0">
                <a:solidFill>
                  <a:schemeClr val="accent2">
                    <a:lumMod val="50000"/>
                  </a:schemeClr>
                </a:solidFill>
              </a:rPr>
              <a:t>       </a:t>
            </a:r>
            <a:r>
              <a:rPr lang="ru-RU" sz="3200" dirty="0" smtClean="0">
                <a:solidFill>
                  <a:schemeClr val="accent2">
                    <a:lumMod val="50000"/>
                  </a:schemeClr>
                </a:solidFill>
              </a:rPr>
              <a:t>Поэтому важно  заинтересовать родителей перспективами нового направления развития детей, вовлечь их в жизнь детского сада, сделать союзниками в своей работе. </a:t>
            </a:r>
            <a:r>
              <a:rPr lang="ru-RU" sz="3300" dirty="0" smtClean="0">
                <a:solidFill>
                  <a:schemeClr val="accent2">
                    <a:lumMod val="50000"/>
                  </a:schemeClr>
                </a:solidFill>
              </a:rPr>
              <a:t>Родителей надо постоянно держать в курсе событий, знакомить с работой детского сада на открытых занятиях и мероприятиях, оформлять информацию в «Уголке для родителей», организовывать выставки детских работ. Для наибольшей эффективности этой работы педагог должен решать следующие задачи взаимодействия дошкольного образовательного учреждения с семьёй:</a:t>
            </a:r>
          </a:p>
          <a:p>
            <a:pPr>
              <a:buNone/>
            </a:pPr>
            <a:r>
              <a:rPr lang="ru-RU" sz="3300" dirty="0" smtClean="0">
                <a:solidFill>
                  <a:schemeClr val="accent2">
                    <a:lumMod val="50000"/>
                  </a:schemeClr>
                </a:solidFill>
              </a:rPr>
              <a:t>         1.Установление обратной связи с родителями и согласование действий</a:t>
            </a:r>
            <a:br>
              <a:rPr lang="ru-RU" sz="3300" dirty="0" smtClean="0">
                <a:solidFill>
                  <a:schemeClr val="accent2">
                    <a:lumMod val="50000"/>
                  </a:schemeClr>
                </a:solidFill>
              </a:rPr>
            </a:br>
            <a:r>
              <a:rPr lang="ru-RU" sz="3300" dirty="0" smtClean="0">
                <a:solidFill>
                  <a:schemeClr val="accent2">
                    <a:lumMod val="50000"/>
                  </a:schemeClr>
                </a:solidFill>
              </a:rPr>
              <a:t>    семьи и дошкольного учреждения.</a:t>
            </a:r>
          </a:p>
          <a:p>
            <a:pPr>
              <a:buNone/>
            </a:pPr>
            <a:r>
              <a:rPr lang="ru-RU" sz="3300" dirty="0" smtClean="0">
                <a:solidFill>
                  <a:schemeClr val="accent2">
                    <a:lumMod val="50000"/>
                  </a:schemeClr>
                </a:solidFill>
              </a:rPr>
              <a:t>         2.Ознакомление родителей с вопросами воспитания детей с учётом их</a:t>
            </a:r>
          </a:p>
          <a:p>
            <a:pPr>
              <a:buNone/>
            </a:pPr>
            <a:r>
              <a:rPr lang="ru-RU" sz="3300" dirty="0" smtClean="0">
                <a:solidFill>
                  <a:schemeClr val="accent2">
                    <a:lumMod val="50000"/>
                  </a:schemeClr>
                </a:solidFill>
              </a:rPr>
              <a:t>         пола.</a:t>
            </a:r>
          </a:p>
          <a:p>
            <a:pPr>
              <a:buNone/>
            </a:pPr>
            <a:r>
              <a:rPr lang="ru-RU" sz="3300" dirty="0" smtClean="0">
                <a:solidFill>
                  <a:schemeClr val="accent2">
                    <a:lumMod val="50000"/>
                  </a:schemeClr>
                </a:solidFill>
              </a:rPr>
              <a:t>         3.Повышение уровня педагогической культуры родителей.</a:t>
            </a:r>
          </a:p>
          <a:p>
            <a:pPr>
              <a:buNone/>
            </a:pPr>
            <a:r>
              <a:rPr lang="ru-RU" sz="3300" dirty="0" smtClean="0">
                <a:solidFill>
                  <a:schemeClr val="accent2">
                    <a:lumMod val="50000"/>
                  </a:schemeClr>
                </a:solidFill>
              </a:rPr>
              <a:t>         4.Помощь родителям в воспитании детей с учётом их пола.</a:t>
            </a:r>
          </a:p>
          <a:p>
            <a:pPr>
              <a:buNone/>
            </a:pPr>
            <a:r>
              <a:rPr lang="ru-RU" sz="3300" dirty="0" smtClean="0">
                <a:solidFill>
                  <a:schemeClr val="accent2">
                    <a:lumMod val="50000"/>
                  </a:schemeClr>
                </a:solidFill>
              </a:rPr>
              <a:t>         5.Обмен опытом между родителями.</a:t>
            </a:r>
          </a:p>
          <a:p>
            <a:pPr>
              <a:buNone/>
            </a:pPr>
            <a:r>
              <a:rPr lang="ru-RU" sz="3300" dirty="0" smtClean="0">
                <a:solidFill>
                  <a:schemeClr val="accent2">
                    <a:lumMod val="50000"/>
                  </a:schemeClr>
                </a:solidFill>
              </a:rPr>
              <a:t>      Рассчитывать на успех можно в том случае, когда составным элементом организации воспитательного процесса с учётом </a:t>
            </a:r>
            <a:r>
              <a:rPr lang="ru-RU" sz="3300" dirty="0" err="1" smtClean="0">
                <a:solidFill>
                  <a:schemeClr val="accent2">
                    <a:lumMod val="50000"/>
                  </a:schemeClr>
                </a:solidFill>
              </a:rPr>
              <a:t>гендерного</a:t>
            </a:r>
            <a:r>
              <a:rPr lang="ru-RU" sz="3300" dirty="0" smtClean="0">
                <a:solidFill>
                  <a:schemeClr val="accent2">
                    <a:lumMod val="50000"/>
                  </a:schemeClr>
                </a:solidFill>
              </a:rPr>
              <a:t> подхода является тесное сотрудничество дошкольного учреждения с семьёй. Взаимная поддержка придаёт обеим сторонам уверенность, а возможность обсудить личные вопросы с воспитателем вселяет в родителей смелость и оптимизм.</a:t>
            </a:r>
          </a:p>
          <a:p>
            <a:pPr>
              <a:buNone/>
            </a:pPr>
            <a:r>
              <a:rPr lang="ru-RU" sz="3300" dirty="0" smtClean="0">
                <a:solidFill>
                  <a:schemeClr val="accent2">
                    <a:lumMod val="50000"/>
                  </a:schemeClr>
                </a:solidFill>
              </a:rPr>
              <a:t> </a:t>
            </a:r>
          </a:p>
          <a:p>
            <a:endParaRPr lang="ru-RU" sz="3300" dirty="0" smtClean="0">
              <a:solidFill>
                <a:schemeClr val="accent2">
                  <a:lumMod val="50000"/>
                </a:schemeClr>
              </a:solidFill>
            </a:endParaRPr>
          </a:p>
          <a:p>
            <a:pPr>
              <a:buNone/>
            </a:pPr>
            <a:endParaRPr lang="ru-RU" sz="3300" dirty="0" smtClean="0">
              <a:solidFill>
                <a:schemeClr val="accent2">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вал 9"/>
          <p:cNvSpPr/>
          <p:nvPr/>
        </p:nvSpPr>
        <p:spPr>
          <a:xfrm>
            <a:off x="3714744" y="4429132"/>
            <a:ext cx="5072098" cy="1500198"/>
          </a:xfrm>
          <a:prstGeom prst="ellipse">
            <a:avLst/>
          </a:prstGeom>
          <a:effectLst>
            <a:outerShdw blurRad="130000" dist="101600" dir="2700000" algn="tl" rotWithShape="0">
              <a:srgbClr val="000000">
                <a:alpha val="35000"/>
              </a:srgbClr>
            </a:outerShdw>
            <a:softEdge rad="31750"/>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2">
                    <a:lumMod val="50000"/>
                  </a:schemeClr>
                </a:solidFill>
              </a:rPr>
              <a:t>создание библиотечки для родителей по </a:t>
            </a:r>
            <a:r>
              <a:rPr lang="ru-RU" dirty="0" err="1" smtClean="0">
                <a:solidFill>
                  <a:schemeClr val="accent2">
                    <a:lumMod val="50000"/>
                  </a:schemeClr>
                </a:solidFill>
              </a:rPr>
              <a:t>гендерного</a:t>
            </a:r>
            <a:r>
              <a:rPr lang="ru-RU" dirty="0" smtClean="0">
                <a:solidFill>
                  <a:schemeClr val="accent2">
                    <a:lumMod val="50000"/>
                  </a:schemeClr>
                </a:solidFill>
              </a:rPr>
              <a:t> воспитания дошкольников; </a:t>
            </a:r>
            <a:endParaRPr lang="ru-RU" dirty="0"/>
          </a:p>
        </p:txBody>
      </p:sp>
      <p:sp>
        <p:nvSpPr>
          <p:cNvPr id="6" name="Овал 5"/>
          <p:cNvSpPr/>
          <p:nvPr/>
        </p:nvSpPr>
        <p:spPr>
          <a:xfrm>
            <a:off x="4000496" y="2786058"/>
            <a:ext cx="4500594" cy="1285884"/>
          </a:xfrm>
          <a:prstGeom prst="ellipse">
            <a:avLst/>
          </a:prstGeom>
          <a:effectLst>
            <a:outerShdw blurRad="130000" dist="101600" dir="2700000" algn="tl" rotWithShape="0">
              <a:srgbClr val="000000">
                <a:alpha val="35000"/>
              </a:srgbClr>
            </a:outerShdw>
            <a:softEdge rad="31750"/>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2">
                    <a:lumMod val="50000"/>
                  </a:schemeClr>
                </a:solidFill>
              </a:rPr>
              <a:t>беседы «За круглым столом», дискуссии </a:t>
            </a:r>
            <a:endParaRPr lang="ru-RU" dirty="0"/>
          </a:p>
        </p:txBody>
      </p:sp>
      <p:sp>
        <p:nvSpPr>
          <p:cNvPr id="9" name="Овал 8"/>
          <p:cNvSpPr/>
          <p:nvPr/>
        </p:nvSpPr>
        <p:spPr>
          <a:xfrm>
            <a:off x="4000496" y="1214422"/>
            <a:ext cx="4929190" cy="1571636"/>
          </a:xfrm>
          <a:prstGeom prst="ellipse">
            <a:avLst/>
          </a:prstGeom>
          <a:effectLst>
            <a:outerShdw blurRad="130000" dist="101600" dir="2700000" algn="tl" rotWithShape="0">
              <a:srgbClr val="000000">
                <a:alpha val="35000"/>
              </a:srgbClr>
            </a:outerShdw>
            <a:softEdge rad="31750"/>
          </a:effectLst>
        </p:spPr>
        <p:style>
          <a:lnRef idx="1">
            <a:schemeClr val="accent3"/>
          </a:lnRef>
          <a:fillRef idx="2">
            <a:schemeClr val="accent3"/>
          </a:fillRef>
          <a:effectRef idx="1">
            <a:schemeClr val="accent3"/>
          </a:effectRef>
          <a:fontRef idx="minor">
            <a:schemeClr val="dk1"/>
          </a:fontRef>
        </p:style>
        <p:txBody>
          <a:bodyPr rtlCol="0" anchor="ctr"/>
          <a:lstStyle/>
          <a:p>
            <a:pPr lvl="0">
              <a:buNone/>
            </a:pPr>
            <a:r>
              <a:rPr lang="ru-RU" dirty="0" smtClean="0">
                <a:solidFill>
                  <a:schemeClr val="accent2">
                    <a:lumMod val="50000"/>
                  </a:schemeClr>
                </a:solidFill>
              </a:rPr>
              <a:t>подбор художественной литературы по </a:t>
            </a:r>
            <a:r>
              <a:rPr lang="ru-RU" dirty="0" err="1" smtClean="0">
                <a:solidFill>
                  <a:schemeClr val="accent2">
                    <a:lumMod val="50000"/>
                  </a:schemeClr>
                </a:solidFill>
              </a:rPr>
              <a:t>гендерному</a:t>
            </a:r>
            <a:r>
              <a:rPr lang="ru-RU" dirty="0" smtClean="0">
                <a:solidFill>
                  <a:schemeClr val="accent2">
                    <a:lumMod val="50000"/>
                  </a:schemeClr>
                </a:solidFill>
              </a:rPr>
              <a:t> воспитанию</a:t>
            </a:r>
          </a:p>
        </p:txBody>
      </p:sp>
      <p:sp>
        <p:nvSpPr>
          <p:cNvPr id="2" name="Заголовок 1"/>
          <p:cNvSpPr>
            <a:spLocks noGrp="1"/>
          </p:cNvSpPr>
          <p:nvPr>
            <p:ph type="title"/>
          </p:nvPr>
        </p:nvSpPr>
        <p:spPr>
          <a:xfrm>
            <a:off x="1357290" y="-214338"/>
            <a:ext cx="8229600" cy="1143000"/>
          </a:xfrm>
        </p:spPr>
        <p:txBody>
          <a:bodyPr>
            <a:normAutofit/>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Формы работы с семьей:</a:t>
            </a:r>
          </a:p>
        </p:txBody>
      </p:sp>
      <p:sp>
        <p:nvSpPr>
          <p:cNvPr id="4" name="Овал 3"/>
          <p:cNvSpPr/>
          <p:nvPr/>
        </p:nvSpPr>
        <p:spPr>
          <a:xfrm>
            <a:off x="500034" y="2357430"/>
            <a:ext cx="4071966" cy="1143008"/>
          </a:xfrm>
          <a:prstGeom prst="ellipse">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accent2">
                    <a:lumMod val="50000"/>
                  </a:schemeClr>
                </a:solidFill>
              </a:rPr>
              <a:t> консультации (индивидуальные, групповые)</a:t>
            </a:r>
            <a:endParaRPr lang="ru-RU" dirty="0"/>
          </a:p>
        </p:txBody>
      </p:sp>
      <p:sp>
        <p:nvSpPr>
          <p:cNvPr id="5" name="Овал 4"/>
          <p:cNvSpPr/>
          <p:nvPr/>
        </p:nvSpPr>
        <p:spPr>
          <a:xfrm>
            <a:off x="642910" y="1142984"/>
            <a:ext cx="4000528" cy="1000132"/>
          </a:xfrm>
          <a:prstGeom prst="ellipse">
            <a:avLst/>
          </a:prstGeom>
          <a:effectLst>
            <a:outerShdw blurRad="130000" dist="101600" dir="2700000" algn="tl" rotWithShape="0">
              <a:srgbClr val="000000">
                <a:alpha val="35000"/>
              </a:srgbClr>
            </a:outerShdw>
            <a:softEdge rad="31750"/>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2">
                    <a:lumMod val="50000"/>
                  </a:schemeClr>
                </a:solidFill>
              </a:rPr>
              <a:t> родительские собрания </a:t>
            </a:r>
            <a:endParaRPr lang="ru-RU" dirty="0"/>
          </a:p>
        </p:txBody>
      </p:sp>
      <p:sp>
        <p:nvSpPr>
          <p:cNvPr id="7" name="Овал 6"/>
          <p:cNvSpPr/>
          <p:nvPr/>
        </p:nvSpPr>
        <p:spPr>
          <a:xfrm>
            <a:off x="500034" y="5286388"/>
            <a:ext cx="4071966" cy="1143008"/>
          </a:xfrm>
          <a:prstGeom prst="ellipse">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accent2">
                    <a:lumMod val="50000"/>
                  </a:schemeClr>
                </a:solidFill>
              </a:rPr>
              <a:t>оформление родительского уголка</a:t>
            </a:r>
            <a:endParaRPr lang="ru-RU" dirty="0"/>
          </a:p>
        </p:txBody>
      </p:sp>
      <p:sp>
        <p:nvSpPr>
          <p:cNvPr id="8" name="Овал 7"/>
          <p:cNvSpPr/>
          <p:nvPr/>
        </p:nvSpPr>
        <p:spPr>
          <a:xfrm>
            <a:off x="285720" y="3786190"/>
            <a:ext cx="4786346" cy="1285884"/>
          </a:xfrm>
          <a:prstGeom prst="ellipse">
            <a:avLst/>
          </a:prstGeom>
          <a:effectLst>
            <a:outerShdw blurRad="130000" dist="101600" dir="2700000" algn="tl" rotWithShape="0">
              <a:srgbClr val="000000">
                <a:alpha val="35000"/>
              </a:srgbClr>
            </a:outerShdw>
            <a:softEdge rad="31750"/>
          </a:effectLst>
        </p:spPr>
        <p:style>
          <a:lnRef idx="1">
            <a:schemeClr val="accent3"/>
          </a:lnRef>
          <a:fillRef idx="2">
            <a:schemeClr val="accent3"/>
          </a:fillRef>
          <a:effectRef idx="1">
            <a:schemeClr val="accent3"/>
          </a:effectRef>
          <a:fontRef idx="minor">
            <a:schemeClr val="dk1"/>
          </a:fontRef>
        </p:style>
        <p:txBody>
          <a:bodyPr rtlCol="0" anchor="ctr"/>
          <a:lstStyle/>
          <a:p>
            <a:pPr lvl="0">
              <a:buNone/>
            </a:pPr>
            <a:r>
              <a:rPr lang="ru-RU" dirty="0" smtClean="0">
                <a:solidFill>
                  <a:schemeClr val="accent2">
                    <a:lumMod val="50000"/>
                  </a:schemeClr>
                </a:solidFill>
              </a:rPr>
              <a:t>приглашение специалистов (психолога, педиатра, детского гинеколога)</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428596" y="285728"/>
            <a:ext cx="8229600" cy="5851525"/>
          </a:xfrm>
          <a:effectLst>
            <a:glow rad="228600">
              <a:schemeClr val="accent3">
                <a:satMod val="175000"/>
                <a:alpha val="40000"/>
              </a:schemeClr>
            </a:glow>
          </a:effectLst>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 </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u-RU" b="1" cap="all" dirty="0" smtClean="0">
                <a:ln w="0"/>
                <a:solidFill>
                  <a:schemeClr val="bg2">
                    <a:lumMod val="50000"/>
                  </a:schemeClr>
                </a:solidFill>
                <a:effectLst>
                  <a:reflection blurRad="12700" stA="50000" endPos="50000" dist="5000" dir="5400000" sy="-100000" rotWithShape="0"/>
                </a:effectLst>
              </a:rPr>
              <a:t>« Мир мальчиков и девочек»</a:t>
            </a: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a:t>
            </a:r>
          </a:p>
          <a:p>
            <a:pPr marL="274320" indent="-274320" algn="ctr" eaLnBrk="1" fontAlgn="auto" hangingPunct="1">
              <a:spcAft>
                <a:spcPts val="0"/>
              </a:spcAft>
              <a:buClr>
                <a:schemeClr val="accent3"/>
              </a:buClr>
              <a:buFont typeface="Wingdings 2"/>
              <a:buNone/>
              <a:defRPr/>
            </a:pPr>
            <a:r>
              <a:rPr lang="ru-RU" b="1" cap="all" dirty="0" smtClean="0">
                <a:ln w="0"/>
                <a:solidFill>
                  <a:schemeClr val="bg2">
                    <a:lumMod val="50000"/>
                  </a:schemeClr>
                </a:solidFill>
                <a:effectLst>
                  <a:reflection blurRad="12700" stA="50000" endPos="50000" dist="5000" dir="5400000" sy="-100000" rotWithShape="0"/>
                </a:effectLst>
              </a:rPr>
              <a:t>«Мужчины и женщины»</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 </a:t>
            </a:r>
          </a:p>
          <a:p>
            <a:pPr marL="274320" indent="-274320" algn="ctr" eaLnBrk="1" fontAlgn="auto" hangingPunct="1">
              <a:spcAft>
                <a:spcPts val="0"/>
              </a:spcAft>
              <a:buClr>
                <a:schemeClr val="accent3"/>
              </a:buClr>
              <a:buFont typeface="Wingdings 2"/>
              <a:buNone/>
              <a:defRPr/>
            </a:pPr>
            <a:r>
              <a:rPr lang="ru-RU" b="1" cap="all" dirty="0" smtClean="0">
                <a:ln w="0"/>
                <a:solidFill>
                  <a:schemeClr val="bg2">
                    <a:lumMod val="50000"/>
                  </a:schemeClr>
                </a:solidFill>
                <a:effectLst>
                  <a:reflection blurRad="12700" stA="50000" endPos="50000" dist="5000" dir="5400000" sy="-100000" rotWithShape="0"/>
                </a:effectLst>
              </a:rPr>
              <a:t>«Маленькие принцессы и их рыцари»</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a:t>
            </a:r>
          </a:p>
          <a:p>
            <a:pPr marL="274320" indent="-274320" eaLnBrk="1" fontAlgn="auto" hangingPunct="1">
              <a:spcAft>
                <a:spcPts val="0"/>
              </a:spcAft>
              <a:buClr>
                <a:schemeClr val="accent3"/>
              </a:buClr>
              <a:buFont typeface="Wingdings 2"/>
              <a:buNone/>
              <a:defRPr/>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u-RU" b="1" cap="all" dirty="0" smtClean="0">
                <a:ln w="0"/>
                <a:solidFill>
                  <a:schemeClr val="bg2">
                    <a:lumMod val="50000"/>
                  </a:schemeClr>
                </a:solidFill>
                <a:effectLst>
                  <a:reflection blurRad="12700" stA="50000" endPos="50000" dist="5000" dir="5400000" sy="-100000" rotWithShape="0"/>
                </a:effectLst>
              </a:rPr>
              <a:t>«Моя семья»</a:t>
            </a:r>
          </a:p>
          <a:p>
            <a:pPr marL="274320" indent="-274320" eaLnBrk="1" fontAlgn="auto" hangingPunct="1">
              <a:spcAft>
                <a:spcPts val="0"/>
              </a:spcAft>
              <a:buClr>
                <a:schemeClr val="accent3"/>
              </a:buClr>
              <a:buFont typeface="Wingdings 2"/>
              <a:buNone/>
              <a:defRPr/>
            </a:pPr>
            <a:endParaRPr lang="ru-RU" b="1" cap="all" dirty="0" smtClean="0">
              <a:ln w="0"/>
              <a:solidFill>
                <a:schemeClr val="bg2">
                  <a:lumMod val="50000"/>
                </a:schemeClr>
              </a:solidFill>
              <a:effectLst>
                <a:reflection blurRad="12700" stA="50000" endPos="50000" dist="5000" dir="5400000" sy="-100000" rotWithShape="0"/>
              </a:effectLst>
            </a:endParaRPr>
          </a:p>
          <a:p>
            <a:pPr marL="274320" indent="-274320" eaLnBrk="1" fontAlgn="auto" hangingPunct="1">
              <a:spcAft>
                <a:spcPts val="0"/>
              </a:spcAft>
              <a:buClr>
                <a:schemeClr val="accent3"/>
              </a:buClr>
              <a:buFont typeface="Wingdings 2"/>
              <a:buNone/>
              <a:defRPr/>
            </a:pPr>
            <a:endParaRPr lang="ru-RU" b="1" cap="all" dirty="0" smtClean="0">
              <a:ln w="0"/>
              <a:solidFill>
                <a:schemeClr val="bg2">
                  <a:lumMod val="50000"/>
                </a:schemeClr>
              </a:solidFill>
              <a:effectLst>
                <a:reflection blurRad="12700" stA="50000" endPos="50000" dist="5000" dir="5400000" sy="-100000" rotWithShape="0"/>
              </a:effectLst>
            </a:endParaRPr>
          </a:p>
          <a:p>
            <a:pPr marL="274320" indent="-274320" eaLnBrk="1" fontAlgn="auto" hangingPunct="1">
              <a:spcAft>
                <a:spcPts val="0"/>
              </a:spcAft>
              <a:buClr>
                <a:schemeClr val="accent3"/>
              </a:buClr>
              <a:buFont typeface="Wingdings 2"/>
              <a:buNone/>
              <a:defRPr/>
            </a:pPr>
            <a:endParaRPr lang="ru-RU" b="1" cap="all" dirty="0">
              <a:ln w="0"/>
              <a:solidFill>
                <a:schemeClr val="bg2">
                  <a:lumMod val="50000"/>
                </a:schemeClr>
              </a:solidFill>
              <a:effectLst>
                <a:reflection blurRad="12700" stA="50000" endPos="50000" dist="5000" dir="5400000" sy="-100000" rotWithShape="0"/>
              </a:effectLst>
            </a:endParaRPr>
          </a:p>
        </p:txBody>
      </p:sp>
      <p:sp>
        <p:nvSpPr>
          <p:cNvPr id="10244" name="TextBox 3"/>
          <p:cNvSpPr txBox="1">
            <a:spLocks noChangeArrowheads="1"/>
          </p:cNvSpPr>
          <p:nvPr/>
        </p:nvSpPr>
        <p:spPr bwMode="auto">
          <a:xfrm>
            <a:off x="1714480" y="2571744"/>
            <a:ext cx="5572125" cy="369888"/>
          </a:xfrm>
          <a:prstGeom prst="rect">
            <a:avLst/>
          </a:prstGeom>
          <a:noFill/>
          <a:ln w="9525">
            <a:noFill/>
            <a:miter lim="800000"/>
            <a:headEnd/>
            <a:tailEnd/>
          </a:ln>
        </p:spPr>
        <p:txBody>
          <a:bodyPr>
            <a:spAutoFit/>
          </a:bodyPr>
          <a:lstStyle/>
          <a:p>
            <a:endParaRPr lang="ru-RU">
              <a:latin typeface="Cambria" pitchFamily="18" charset="0"/>
            </a:endParaRPr>
          </a:p>
        </p:txBody>
      </p:sp>
    </p:spTree>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Diagram 2"/>
          <p:cNvGrpSpPr>
            <a:grpSpLocks noChangeAspect="1"/>
          </p:cNvGrpSpPr>
          <p:nvPr/>
        </p:nvGrpSpPr>
        <p:grpSpPr bwMode="auto">
          <a:xfrm>
            <a:off x="0" y="836613"/>
            <a:ext cx="9144000" cy="6021387"/>
            <a:chOff x="1500" y="772"/>
            <a:chExt cx="2716" cy="2718"/>
          </a:xfrm>
        </p:grpSpPr>
        <p:sp>
          <p:nvSpPr>
            <p:cNvPr id="27" name="_s1028"/>
            <p:cNvSpPr>
              <a:spLocks noChangeShapeType="1"/>
            </p:cNvSpPr>
            <p:nvPr/>
          </p:nvSpPr>
          <p:spPr bwMode="auto">
            <a:xfrm flipH="1">
              <a:off x="2269" y="2300"/>
              <a:ext cx="296" cy="170"/>
            </a:xfrm>
            <a:prstGeom prst="line">
              <a:avLst/>
            </a:prstGeom>
            <a:noFill/>
            <a:ln w="28575">
              <a:solidFill>
                <a:schemeClr val="tx1"/>
              </a:solidFill>
              <a:round/>
              <a:headEnd/>
              <a:tailEnd/>
            </a:ln>
            <a:scene3d>
              <a:camera prst="orthographicFront"/>
              <a:lightRig rig="threePt" dir="t"/>
            </a:scene3d>
            <a:sp3d>
              <a:bevelT w="114300" prst="hardEdge"/>
            </a:sp3d>
          </p:spPr>
          <p:txBody>
            <a:bodyPr anchor="ctr"/>
            <a:lstStyle/>
            <a:p>
              <a:pPr fontAlgn="auto">
                <a:spcBef>
                  <a:spcPts val="0"/>
                </a:spcBef>
                <a:spcAft>
                  <a:spcPts val="0"/>
                </a:spcAft>
                <a:defRPr/>
              </a:pPr>
              <a:endParaRPr lang="ru-RU">
                <a:latin typeface="+mn-lt"/>
              </a:endParaRPr>
            </a:p>
          </p:txBody>
        </p:sp>
        <p:sp>
          <p:nvSpPr>
            <p:cNvPr id="28" name="_s1029"/>
            <p:cNvSpPr>
              <a:spLocks noChangeArrowheads="1"/>
            </p:cNvSpPr>
            <p:nvPr/>
          </p:nvSpPr>
          <p:spPr bwMode="auto">
            <a:xfrm>
              <a:off x="1637" y="2301"/>
              <a:ext cx="679" cy="679"/>
            </a:xfrm>
            <a:prstGeom prst="ellipse">
              <a:avLst/>
            </a:prstGeom>
            <a:solidFill>
              <a:srgbClr val="FFCCFF"/>
            </a:solidFill>
            <a:ln w="9525">
              <a:solidFill>
                <a:schemeClr val="tx1"/>
              </a:solidFill>
              <a:round/>
              <a:headEnd/>
              <a:tailEnd/>
            </a:ln>
            <a:scene3d>
              <a:camera prst="orthographicFront"/>
              <a:lightRig rig="threePt" dir="t"/>
            </a:scene3d>
            <a:sp3d>
              <a:bevelT w="114300" prst="hardEdge"/>
            </a:sp3d>
          </p:spPr>
          <p:txBody>
            <a:bodyPr wrap="none" lIns="0" tIns="0" rIns="0" bIns="0" anchor="ctr"/>
            <a:lstStyle/>
            <a:p>
              <a:pPr algn="ctr">
                <a:defRPr/>
              </a:pPr>
              <a:r>
                <a:rPr lang="ru-RU" sz="2000" b="1">
                  <a:solidFill>
                    <a:srgbClr val="993366"/>
                  </a:solidFill>
                  <a:latin typeface="+mn-lt"/>
                </a:rPr>
                <a:t>внутренний мир</a:t>
              </a:r>
            </a:p>
          </p:txBody>
        </p:sp>
        <p:sp>
          <p:nvSpPr>
            <p:cNvPr id="29" name="_s1030"/>
            <p:cNvSpPr>
              <a:spLocks noChangeShapeType="1"/>
            </p:cNvSpPr>
            <p:nvPr/>
          </p:nvSpPr>
          <p:spPr bwMode="auto">
            <a:xfrm>
              <a:off x="3151" y="2300"/>
              <a:ext cx="295" cy="171"/>
            </a:xfrm>
            <a:prstGeom prst="line">
              <a:avLst/>
            </a:prstGeom>
            <a:noFill/>
            <a:ln w="28575">
              <a:solidFill>
                <a:schemeClr val="tx1"/>
              </a:solidFill>
              <a:round/>
              <a:headEnd/>
              <a:tailEnd/>
            </a:ln>
            <a:scene3d>
              <a:camera prst="orthographicFront"/>
              <a:lightRig rig="threePt" dir="t"/>
            </a:scene3d>
            <a:sp3d>
              <a:bevelT w="114300" prst="hardEdge"/>
            </a:sp3d>
          </p:spPr>
          <p:txBody>
            <a:bodyPr anchor="ctr"/>
            <a:lstStyle/>
            <a:p>
              <a:pPr fontAlgn="auto">
                <a:spcBef>
                  <a:spcPts val="0"/>
                </a:spcBef>
                <a:spcAft>
                  <a:spcPts val="0"/>
                </a:spcAft>
                <a:defRPr/>
              </a:pPr>
              <a:endParaRPr lang="ru-RU">
                <a:latin typeface="+mn-lt"/>
              </a:endParaRPr>
            </a:p>
          </p:txBody>
        </p:sp>
        <p:sp>
          <p:nvSpPr>
            <p:cNvPr id="30" name="_s1031"/>
            <p:cNvSpPr>
              <a:spLocks noChangeArrowheads="1"/>
            </p:cNvSpPr>
            <p:nvPr/>
          </p:nvSpPr>
          <p:spPr bwMode="auto">
            <a:xfrm>
              <a:off x="3401" y="2301"/>
              <a:ext cx="679" cy="679"/>
            </a:xfrm>
            <a:prstGeom prst="ellipse">
              <a:avLst/>
            </a:prstGeom>
            <a:solidFill>
              <a:srgbClr val="CCFF99"/>
            </a:solidFill>
            <a:ln w="9525">
              <a:solidFill>
                <a:schemeClr val="tx1"/>
              </a:solidFill>
              <a:round/>
              <a:headEnd/>
              <a:tailEnd/>
            </a:ln>
            <a:scene3d>
              <a:camera prst="orthographicFront"/>
              <a:lightRig rig="threePt" dir="t"/>
            </a:scene3d>
            <a:sp3d>
              <a:bevelT w="114300" prst="hardEdge"/>
            </a:sp3d>
          </p:spPr>
          <p:txBody>
            <a:bodyPr wrap="none" lIns="0" tIns="0" rIns="0" bIns="0" anchor="ctr"/>
            <a:lstStyle/>
            <a:p>
              <a:pPr algn="ctr">
                <a:defRPr/>
              </a:pPr>
              <a:r>
                <a:rPr lang="ru-RU" sz="2000" b="1">
                  <a:solidFill>
                    <a:srgbClr val="993366"/>
                  </a:solidFill>
                  <a:latin typeface="+mn-lt"/>
                </a:rPr>
                <a:t>внешние </a:t>
              </a:r>
            </a:p>
            <a:p>
              <a:pPr algn="ctr">
                <a:defRPr/>
              </a:pPr>
              <a:r>
                <a:rPr lang="ru-RU" sz="2000" b="1">
                  <a:solidFill>
                    <a:srgbClr val="993366"/>
                  </a:solidFill>
                  <a:latin typeface="+mn-lt"/>
                </a:rPr>
                <a:t>проявления</a:t>
              </a:r>
            </a:p>
          </p:txBody>
        </p:sp>
        <p:sp>
          <p:nvSpPr>
            <p:cNvPr id="31" name="_s1032"/>
            <p:cNvSpPr>
              <a:spLocks noChangeShapeType="1"/>
            </p:cNvSpPr>
            <p:nvPr/>
          </p:nvSpPr>
          <p:spPr bwMode="auto">
            <a:xfrm flipV="1">
              <a:off x="2840" y="1451"/>
              <a:ext cx="0" cy="341"/>
            </a:xfrm>
            <a:prstGeom prst="line">
              <a:avLst/>
            </a:prstGeom>
            <a:noFill/>
            <a:ln w="28575">
              <a:solidFill>
                <a:schemeClr val="tx1"/>
              </a:solidFill>
              <a:round/>
              <a:headEnd/>
              <a:tailEnd/>
            </a:ln>
            <a:scene3d>
              <a:camera prst="orthographicFront"/>
              <a:lightRig rig="threePt" dir="t"/>
            </a:scene3d>
            <a:sp3d>
              <a:bevelT w="114300" prst="hardEdge"/>
            </a:sp3d>
          </p:spPr>
          <p:txBody>
            <a:bodyPr anchor="ctr"/>
            <a:lstStyle/>
            <a:p>
              <a:pPr fontAlgn="auto">
                <a:spcBef>
                  <a:spcPts val="0"/>
                </a:spcBef>
                <a:spcAft>
                  <a:spcPts val="0"/>
                </a:spcAft>
                <a:defRPr/>
              </a:pPr>
              <a:endParaRPr lang="ru-RU">
                <a:latin typeface="+mn-lt"/>
              </a:endParaRPr>
            </a:p>
          </p:txBody>
        </p:sp>
        <p:sp>
          <p:nvSpPr>
            <p:cNvPr id="32" name="_s1033"/>
            <p:cNvSpPr>
              <a:spLocks noChangeArrowheads="1"/>
            </p:cNvSpPr>
            <p:nvPr/>
          </p:nvSpPr>
          <p:spPr bwMode="auto">
            <a:xfrm>
              <a:off x="2519" y="773"/>
              <a:ext cx="679" cy="679"/>
            </a:xfrm>
            <a:prstGeom prst="ellipse">
              <a:avLst/>
            </a:prstGeom>
            <a:ln>
              <a:headEnd/>
              <a:tailEnd/>
            </a:ln>
            <a:scene3d>
              <a:camera prst="orthographicFront"/>
              <a:lightRig rig="threePt" dir="t"/>
            </a:scene3d>
            <a:sp3d>
              <a:bevelT w="114300" prst="hardEdge"/>
            </a:sp3d>
          </p:spPr>
          <p:style>
            <a:lnRef idx="1">
              <a:schemeClr val="accent2"/>
            </a:lnRef>
            <a:fillRef idx="2">
              <a:schemeClr val="accent2"/>
            </a:fillRef>
            <a:effectRef idx="1">
              <a:schemeClr val="accent2"/>
            </a:effectRef>
            <a:fontRef idx="minor">
              <a:schemeClr val="dk1"/>
            </a:fontRef>
          </p:style>
          <p:txBody>
            <a:bodyPr wrap="none" lIns="0" tIns="0" rIns="0" bIns="0" anchor="ctr"/>
            <a:lstStyle/>
            <a:p>
              <a:pPr algn="ctr">
                <a:defRPr/>
              </a:pPr>
              <a:r>
                <a:rPr lang="ru-RU" sz="2000" b="1">
                  <a:solidFill>
                    <a:srgbClr val="993366"/>
                  </a:solidFill>
                </a:rPr>
                <a:t>внешний мир</a:t>
              </a:r>
            </a:p>
          </p:txBody>
        </p:sp>
        <p:sp>
          <p:nvSpPr>
            <p:cNvPr id="33" name="_s1034"/>
            <p:cNvSpPr>
              <a:spLocks noChangeArrowheads="1"/>
            </p:cNvSpPr>
            <p:nvPr/>
          </p:nvSpPr>
          <p:spPr bwMode="auto">
            <a:xfrm>
              <a:off x="2519" y="1792"/>
              <a:ext cx="679" cy="679"/>
            </a:xfrm>
            <a:prstGeom prst="ellipse">
              <a:avLst/>
            </a:prstGeom>
            <a:solidFill>
              <a:schemeClr val="accent1"/>
            </a:solidFill>
            <a:ln w="9525">
              <a:solidFill>
                <a:schemeClr val="tx1"/>
              </a:solidFill>
              <a:round/>
              <a:headEnd/>
              <a:tailEnd/>
            </a:ln>
            <a:scene3d>
              <a:camera prst="orthographicFront"/>
              <a:lightRig rig="threePt" dir="t"/>
            </a:scene3d>
            <a:sp3d>
              <a:bevelT w="114300" prst="hardEdge"/>
            </a:sp3d>
          </p:spPr>
          <p:txBody>
            <a:bodyPr wrap="none" lIns="0" tIns="0" rIns="0" bIns="0" anchor="ctr"/>
            <a:lstStyle/>
            <a:p>
              <a:pPr fontAlgn="auto">
                <a:spcBef>
                  <a:spcPts val="0"/>
                </a:spcBef>
                <a:spcAft>
                  <a:spcPts val="0"/>
                </a:spcAft>
                <a:defRPr/>
              </a:pPr>
              <a:endParaRPr lang="ru-RU">
                <a:latin typeface="+mn-lt"/>
              </a:endParaRPr>
            </a:p>
          </p:txBody>
        </p:sp>
        <p:sp>
          <p:nvSpPr>
            <p:cNvPr id="34" name="Rectangle 11"/>
            <p:cNvSpPr>
              <a:spLocks noChangeArrowheads="1"/>
            </p:cNvSpPr>
            <p:nvPr/>
          </p:nvSpPr>
          <p:spPr bwMode="auto">
            <a:xfrm>
              <a:off x="2551" y="2034"/>
              <a:ext cx="613"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algn="ctr">
                <a:defRPr/>
              </a:pPr>
              <a:r>
                <a:rPr lang="ru-RU"/>
                <a:t>Волосы</a:t>
              </a:r>
            </a:p>
          </p:txBody>
        </p:sp>
        <p:sp>
          <p:nvSpPr>
            <p:cNvPr id="35" name="Rectangle 12"/>
            <p:cNvSpPr>
              <a:spLocks noChangeArrowheads="1"/>
            </p:cNvSpPr>
            <p:nvPr/>
          </p:nvSpPr>
          <p:spPr bwMode="auto">
            <a:xfrm>
              <a:off x="2615" y="2131"/>
              <a:ext cx="614"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algn="ctr">
                <a:defRPr/>
              </a:pPr>
              <a:r>
                <a:rPr lang="ru-RU"/>
                <a:t>Волосы</a:t>
              </a:r>
            </a:p>
          </p:txBody>
        </p:sp>
        <p:sp>
          <p:nvSpPr>
            <p:cNvPr id="36" name="Rectangle 13"/>
            <p:cNvSpPr>
              <a:spLocks noChangeArrowheads="1"/>
            </p:cNvSpPr>
            <p:nvPr/>
          </p:nvSpPr>
          <p:spPr bwMode="auto">
            <a:xfrm>
              <a:off x="2679" y="2229"/>
              <a:ext cx="614"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algn="ctr">
                <a:defRPr/>
              </a:pPr>
              <a:r>
                <a:rPr lang="ru-RU"/>
                <a:t>Волосы</a:t>
              </a:r>
            </a:p>
          </p:txBody>
        </p:sp>
        <p:sp>
          <p:nvSpPr>
            <p:cNvPr id="37" name="Rectangle 14"/>
            <p:cNvSpPr>
              <a:spLocks noChangeArrowheads="1"/>
            </p:cNvSpPr>
            <p:nvPr/>
          </p:nvSpPr>
          <p:spPr bwMode="auto">
            <a:xfrm>
              <a:off x="2152" y="3145"/>
              <a:ext cx="449" cy="217"/>
            </a:xfrm>
            <a:prstGeom prst="rect">
              <a:avLst/>
            </a:prstGeom>
            <a:solidFill>
              <a:srgbClr val="FFCCFF"/>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fontAlgn="auto">
                <a:spcBef>
                  <a:spcPts val="0"/>
                </a:spcBef>
                <a:spcAft>
                  <a:spcPts val="0"/>
                </a:spcAft>
                <a:defRPr/>
              </a:pPr>
              <a:endParaRPr lang="ru-RU">
                <a:latin typeface="+mn-lt"/>
              </a:endParaRPr>
            </a:p>
          </p:txBody>
        </p:sp>
        <p:sp>
          <p:nvSpPr>
            <p:cNvPr id="38" name="Rectangle 15"/>
            <p:cNvSpPr>
              <a:spLocks noChangeArrowheads="1"/>
            </p:cNvSpPr>
            <p:nvPr/>
          </p:nvSpPr>
          <p:spPr bwMode="auto">
            <a:xfrm>
              <a:off x="2879" y="3145"/>
              <a:ext cx="592" cy="227"/>
            </a:xfrm>
            <a:prstGeom prst="rect">
              <a:avLst/>
            </a:prstGeom>
            <a:solidFill>
              <a:srgbClr val="CCFF99"/>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fontAlgn="auto">
                <a:spcBef>
                  <a:spcPts val="0"/>
                </a:spcBef>
                <a:spcAft>
                  <a:spcPts val="0"/>
                </a:spcAft>
                <a:defRPr/>
              </a:pPr>
              <a:endParaRPr lang="ru-RU">
                <a:latin typeface="+mn-lt"/>
              </a:endParaRPr>
            </a:p>
          </p:txBody>
        </p:sp>
        <p:sp>
          <p:nvSpPr>
            <p:cNvPr id="39" name="Rectangle 16"/>
            <p:cNvSpPr>
              <a:spLocks noChangeArrowheads="1"/>
            </p:cNvSpPr>
            <p:nvPr/>
          </p:nvSpPr>
          <p:spPr bwMode="auto">
            <a:xfrm>
              <a:off x="3500" y="1747"/>
              <a:ext cx="641" cy="218"/>
            </a:xfrm>
            <a:prstGeom prst="rect">
              <a:avLst/>
            </a:prstGeom>
            <a:solidFill>
              <a:srgbClr val="CCFF99"/>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algn="ctr">
                <a:defRPr/>
              </a:pPr>
              <a:r>
                <a:rPr lang="ru-RU" dirty="0">
                  <a:solidFill>
                    <a:schemeClr val="accent3">
                      <a:lumMod val="50000"/>
                    </a:schemeClr>
                  </a:solidFill>
                </a:rPr>
                <a:t>деятельность</a:t>
              </a:r>
            </a:p>
          </p:txBody>
        </p:sp>
        <p:sp>
          <p:nvSpPr>
            <p:cNvPr id="40" name="Rectangle 17"/>
            <p:cNvSpPr>
              <a:spLocks noChangeArrowheads="1"/>
            </p:cNvSpPr>
            <p:nvPr/>
          </p:nvSpPr>
          <p:spPr bwMode="auto">
            <a:xfrm>
              <a:off x="3585" y="3178"/>
              <a:ext cx="545" cy="230"/>
            </a:xfrm>
            <a:prstGeom prst="rect">
              <a:avLst/>
            </a:prstGeom>
            <a:solidFill>
              <a:srgbClr val="CCFF99"/>
            </a:solidFill>
            <a:ln w="9525">
              <a:solidFill>
                <a:schemeClr val="tx1"/>
              </a:solidFill>
              <a:miter lim="800000"/>
              <a:headEnd/>
              <a:tailEnd/>
            </a:ln>
            <a:effectLst/>
            <a:scene3d>
              <a:camera prst="orthographicFront"/>
              <a:lightRig rig="threePt" dir="t"/>
            </a:scene3d>
            <a:sp3d>
              <a:bevelT w="114300" prst="hardEdge"/>
            </a:sp3d>
          </p:spPr>
          <p:txBody>
            <a:bodyPr wrap="none" anchor="ctr"/>
            <a:lstStyle/>
            <a:p>
              <a:pPr algn="ctr">
                <a:defRPr/>
              </a:pPr>
              <a:r>
                <a:rPr lang="ru-RU" dirty="0">
                  <a:solidFill>
                    <a:schemeClr val="accent3">
                      <a:lumMod val="50000"/>
                    </a:schemeClr>
                  </a:solidFill>
                </a:rPr>
                <a:t>поведение</a:t>
              </a:r>
            </a:p>
          </p:txBody>
        </p:sp>
        <p:sp>
          <p:nvSpPr>
            <p:cNvPr id="41" name="Rectangle 18"/>
            <p:cNvSpPr>
              <a:spLocks noChangeArrowheads="1"/>
            </p:cNvSpPr>
            <p:nvPr/>
          </p:nvSpPr>
          <p:spPr bwMode="auto">
            <a:xfrm>
              <a:off x="3478" y="1292"/>
              <a:ext cx="614" cy="195"/>
            </a:xfrm>
            <a:prstGeom prst="rect">
              <a:avLst/>
            </a:prstGeom>
            <a:ln>
              <a:headEnd/>
              <a:tailEnd/>
            </a:ln>
            <a:scene3d>
              <a:camera prst="orthographicFront"/>
              <a:lightRig rig="threePt" dir="t"/>
            </a:scene3d>
            <a:sp3d>
              <a:bevelT w="114300" prst="hardEdge"/>
            </a:sp3d>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ru-RU" dirty="0">
                  <a:solidFill>
                    <a:schemeClr val="accent1">
                      <a:lumMod val="75000"/>
                    </a:schemeClr>
                  </a:solidFill>
                  <a:latin typeface="Arial" charset="0"/>
                </a:rPr>
                <a:t>имена</a:t>
              </a:r>
            </a:p>
          </p:txBody>
        </p:sp>
        <p:sp>
          <p:nvSpPr>
            <p:cNvPr id="42" name="Line 19"/>
            <p:cNvSpPr>
              <a:spLocks noChangeShapeType="1"/>
            </p:cNvSpPr>
            <p:nvPr/>
          </p:nvSpPr>
          <p:spPr bwMode="auto">
            <a:xfrm>
              <a:off x="2259" y="1000"/>
              <a:ext cx="278" cy="32"/>
            </a:xfrm>
            <a:prstGeom prst="line">
              <a:avLst/>
            </a:prstGeom>
            <a:noFill/>
            <a:ln w="9525">
              <a:solidFill>
                <a:schemeClr val="tx1"/>
              </a:solidFill>
              <a:round/>
              <a:headEnd/>
              <a:tailEnd type="triangle" w="med" len="med"/>
            </a:ln>
            <a:effectLst/>
            <a:scene3d>
              <a:camera prst="orthographicFront"/>
              <a:lightRig rig="threePt" dir="t"/>
            </a:scene3d>
            <a:sp3d>
              <a:bevelT w="114300" prst="hardEdge"/>
            </a:sp3d>
          </p:spPr>
          <p:txBody>
            <a:bodyPr/>
            <a:lstStyle/>
            <a:p>
              <a:pPr fontAlgn="auto">
                <a:spcBef>
                  <a:spcPts val="0"/>
                </a:spcBef>
                <a:spcAft>
                  <a:spcPts val="0"/>
                </a:spcAft>
                <a:defRPr/>
              </a:pPr>
              <a:endParaRPr lang="ru-RU">
                <a:latin typeface="+mn-lt"/>
              </a:endParaRPr>
            </a:p>
          </p:txBody>
        </p:sp>
      </p:grpSp>
      <p:sp>
        <p:nvSpPr>
          <p:cNvPr id="6147" name="Text Box 5"/>
          <p:cNvSpPr txBox="1">
            <a:spLocks noChangeArrowheads="1"/>
          </p:cNvSpPr>
          <p:nvPr/>
        </p:nvSpPr>
        <p:spPr bwMode="auto">
          <a:xfrm>
            <a:off x="4716463" y="3644900"/>
            <a:ext cx="5111750" cy="366713"/>
          </a:xfrm>
          <a:prstGeom prst="rect">
            <a:avLst/>
          </a:prstGeom>
          <a:noFill/>
          <a:ln w="9525">
            <a:noFill/>
            <a:miter lim="800000"/>
            <a:headEnd/>
            <a:tailEnd/>
          </a:ln>
        </p:spPr>
        <p:txBody>
          <a:bodyPr>
            <a:spAutoFit/>
          </a:bodyPr>
          <a:lstStyle/>
          <a:p>
            <a:endParaRPr lang="ru-RU">
              <a:latin typeface="Cambria" pitchFamily="18" charset="0"/>
            </a:endParaRPr>
          </a:p>
        </p:txBody>
      </p:sp>
      <p:sp>
        <p:nvSpPr>
          <p:cNvPr id="134153" name="Oval 9"/>
          <p:cNvSpPr>
            <a:spLocks noChangeArrowheads="1"/>
          </p:cNvSpPr>
          <p:nvPr/>
        </p:nvSpPr>
        <p:spPr bwMode="auto">
          <a:xfrm>
            <a:off x="3203575" y="2636838"/>
            <a:ext cx="2881313" cy="2952750"/>
          </a:xfrm>
          <a:prstGeom prst="ellipse">
            <a:avLst/>
          </a:prstGeom>
          <a:solidFill>
            <a:srgbClr val="FFFF99"/>
          </a:solidFill>
          <a:ln w="9525">
            <a:solidFill>
              <a:schemeClr val="bg1"/>
            </a:solidFill>
            <a:round/>
            <a:headEnd/>
            <a:tailEnd/>
          </a:ln>
          <a:effectLst>
            <a:softEdge rad="635000"/>
          </a:effectLst>
          <a:scene3d>
            <a:camera prst="orthographicFront"/>
            <a:lightRig rig="threePt" dir="t"/>
          </a:scene3d>
          <a:sp3d>
            <a:bevelT w="101600" prst="riblet"/>
          </a:sp3d>
        </p:spPr>
        <p:txBody>
          <a:bodyPr wrap="none" anchor="ctr"/>
          <a:lstStyle/>
          <a:p>
            <a:pPr fontAlgn="auto">
              <a:spcBef>
                <a:spcPts val="0"/>
              </a:spcBef>
              <a:spcAft>
                <a:spcPts val="0"/>
              </a:spcAft>
              <a:defRPr/>
            </a:pPr>
            <a:endParaRPr lang="ru-RU">
              <a:latin typeface="+mn-lt"/>
            </a:endParaRPr>
          </a:p>
        </p:txBody>
      </p:sp>
      <p:sp>
        <p:nvSpPr>
          <p:cNvPr id="6151" name="WordArt 11"/>
          <p:cNvSpPr>
            <a:spLocks noChangeArrowheads="1" noChangeShapeType="1" noTextEdit="1"/>
          </p:cNvSpPr>
          <p:nvPr/>
        </p:nvSpPr>
        <p:spPr bwMode="auto">
          <a:xfrm>
            <a:off x="3492500" y="2924175"/>
            <a:ext cx="2303463" cy="2592388"/>
          </a:xfrm>
          <a:prstGeom prst="rect">
            <a:avLst/>
          </a:prstGeom>
        </p:spPr>
        <p:txBody>
          <a:bodyPr spcFirstLastPara="1" wrap="none" fromWordArt="1">
            <a:prstTxWarp prst="textArchUp">
              <a:avLst>
                <a:gd name="adj" fmla="val 11060980"/>
              </a:avLst>
            </a:prstTxWarp>
          </a:bodyPr>
          <a:lstStyle/>
          <a:p>
            <a:pPr algn="ctr"/>
            <a:r>
              <a:rPr lang="ru-RU" sz="3600" b="1" kern="10">
                <a:ln w="9525">
                  <a:solidFill>
                    <a:srgbClr val="000000"/>
                  </a:solidFill>
                  <a:round/>
                  <a:headEnd/>
                  <a:tailEnd/>
                </a:ln>
                <a:solidFill>
                  <a:srgbClr val="FF00FF"/>
                </a:solidFill>
                <a:latin typeface="Arial"/>
                <a:cs typeface="Arial"/>
              </a:rPr>
              <a:t>Мир мальчиков и девочек</a:t>
            </a:r>
          </a:p>
        </p:txBody>
      </p:sp>
      <p:sp>
        <p:nvSpPr>
          <p:cNvPr id="134171" name="Rectangle 27"/>
          <p:cNvSpPr>
            <a:spLocks noChangeArrowheads="1"/>
          </p:cNvSpPr>
          <p:nvPr/>
        </p:nvSpPr>
        <p:spPr bwMode="auto">
          <a:xfrm>
            <a:off x="468313" y="1196975"/>
            <a:ext cx="2065337" cy="431800"/>
          </a:xfrm>
          <a:prstGeom prst="rect">
            <a:avLst/>
          </a:prstGeom>
          <a:ln>
            <a:headEnd/>
            <a:tailEnd/>
          </a:ln>
          <a:scene3d>
            <a:camera prst="orthographicFront"/>
            <a:lightRig rig="threePt" dir="t"/>
          </a:scene3d>
          <a:sp3d>
            <a:bevelT prst="slope"/>
          </a:sp3d>
        </p:spPr>
        <p:style>
          <a:lnRef idx="1">
            <a:schemeClr val="accent2"/>
          </a:lnRef>
          <a:fillRef idx="2">
            <a:schemeClr val="accent2"/>
          </a:fillRef>
          <a:effectRef idx="1">
            <a:schemeClr val="accent2"/>
          </a:effectRef>
          <a:fontRef idx="minor">
            <a:schemeClr val="dk1"/>
          </a:fontRef>
        </p:style>
        <p:txBody>
          <a:bodyPr wrap="none" anchor="ctr"/>
          <a:lstStyle/>
          <a:p>
            <a:pPr algn="ctr" fontAlgn="auto">
              <a:spcBef>
                <a:spcPts val="0"/>
              </a:spcBef>
              <a:spcAft>
                <a:spcPts val="0"/>
              </a:spcAft>
              <a:defRPr/>
            </a:pPr>
            <a:r>
              <a:rPr lang="ru-RU" dirty="0">
                <a:solidFill>
                  <a:schemeClr val="accent1">
                    <a:lumMod val="75000"/>
                  </a:schemeClr>
                </a:solidFill>
              </a:rPr>
              <a:t>внешний облик</a:t>
            </a:r>
          </a:p>
        </p:txBody>
      </p:sp>
      <p:sp>
        <p:nvSpPr>
          <p:cNvPr id="134173" name="Rectangle 29"/>
          <p:cNvSpPr>
            <a:spLocks noChangeArrowheads="1"/>
          </p:cNvSpPr>
          <p:nvPr/>
        </p:nvSpPr>
        <p:spPr bwMode="auto">
          <a:xfrm>
            <a:off x="6659563" y="1196975"/>
            <a:ext cx="2138362" cy="360363"/>
          </a:xfrm>
          <a:prstGeom prst="rect">
            <a:avLst/>
          </a:prstGeom>
          <a:ln>
            <a:headEnd/>
            <a:tailEnd/>
          </a:ln>
          <a:scene3d>
            <a:camera prst="orthographicFront"/>
            <a:lightRig rig="threePt" dir="t"/>
          </a:scene3d>
          <a:sp3d>
            <a:bevelT prst="slope"/>
          </a:sp3d>
        </p:spPr>
        <p:style>
          <a:lnRef idx="1">
            <a:schemeClr val="accent2"/>
          </a:lnRef>
          <a:fillRef idx="2">
            <a:schemeClr val="accent2"/>
          </a:fillRef>
          <a:effectRef idx="1">
            <a:schemeClr val="accent2"/>
          </a:effectRef>
          <a:fontRef idx="minor">
            <a:schemeClr val="dk1"/>
          </a:fontRef>
        </p:style>
        <p:txBody>
          <a:bodyPr wrap="none" anchor="ctr"/>
          <a:lstStyle/>
          <a:p>
            <a:pPr algn="ctr" fontAlgn="auto">
              <a:spcBef>
                <a:spcPts val="0"/>
              </a:spcBef>
              <a:spcAft>
                <a:spcPts val="0"/>
              </a:spcAft>
              <a:defRPr/>
            </a:pPr>
            <a:r>
              <a:rPr lang="ru-RU" dirty="0">
                <a:solidFill>
                  <a:schemeClr val="accent1">
                    <a:lumMod val="75000"/>
                  </a:schemeClr>
                </a:solidFill>
              </a:rPr>
              <a:t>одежда</a:t>
            </a:r>
          </a:p>
        </p:txBody>
      </p:sp>
      <p:sp>
        <p:nvSpPr>
          <p:cNvPr id="134177" name="Rectangle 33"/>
          <p:cNvSpPr>
            <a:spLocks noChangeArrowheads="1"/>
          </p:cNvSpPr>
          <p:nvPr/>
        </p:nvSpPr>
        <p:spPr bwMode="auto">
          <a:xfrm>
            <a:off x="179388" y="2060575"/>
            <a:ext cx="2376487" cy="431800"/>
          </a:xfrm>
          <a:prstGeom prst="rect">
            <a:avLst/>
          </a:prstGeom>
          <a:ln>
            <a:headEnd/>
            <a:tailEnd/>
          </a:ln>
          <a:scene3d>
            <a:camera prst="orthographicFront"/>
            <a:lightRig rig="threePt" dir="t"/>
          </a:scene3d>
          <a:sp3d>
            <a:bevelT prst="slope"/>
          </a:sp3d>
        </p:spPr>
        <p:style>
          <a:lnRef idx="1">
            <a:schemeClr val="accent2"/>
          </a:lnRef>
          <a:fillRef idx="2">
            <a:schemeClr val="accent2"/>
          </a:fillRef>
          <a:effectRef idx="1">
            <a:schemeClr val="accent2"/>
          </a:effectRef>
          <a:fontRef idx="minor">
            <a:schemeClr val="dk1"/>
          </a:fontRef>
        </p:style>
        <p:txBody>
          <a:bodyPr wrap="none" anchor="ctr"/>
          <a:lstStyle/>
          <a:p>
            <a:pPr algn="ctr" fontAlgn="auto">
              <a:spcBef>
                <a:spcPts val="0"/>
              </a:spcBef>
              <a:spcAft>
                <a:spcPts val="0"/>
              </a:spcAft>
              <a:defRPr/>
            </a:pPr>
            <a:r>
              <a:rPr lang="ru-RU" dirty="0">
                <a:solidFill>
                  <a:schemeClr val="accent1">
                    <a:lumMod val="75000"/>
                  </a:schemeClr>
                </a:solidFill>
              </a:rPr>
              <a:t>физические качества</a:t>
            </a:r>
          </a:p>
        </p:txBody>
      </p:sp>
      <p:sp>
        <p:nvSpPr>
          <p:cNvPr id="6161" name="Line 34"/>
          <p:cNvSpPr>
            <a:spLocks noChangeShapeType="1"/>
          </p:cNvSpPr>
          <p:nvPr/>
        </p:nvSpPr>
        <p:spPr bwMode="auto">
          <a:xfrm flipV="1">
            <a:off x="2555875" y="1916113"/>
            <a:ext cx="1008063" cy="433387"/>
          </a:xfrm>
          <a:prstGeom prst="line">
            <a:avLst/>
          </a:prstGeom>
          <a:noFill/>
          <a:ln w="9525">
            <a:solidFill>
              <a:schemeClr val="tx1"/>
            </a:solidFill>
            <a:round/>
            <a:headEnd/>
            <a:tailEnd type="triangle" w="med" len="med"/>
          </a:ln>
        </p:spPr>
        <p:txBody>
          <a:bodyPr/>
          <a:lstStyle/>
          <a:p>
            <a:endParaRPr lang="ru-RU"/>
          </a:p>
        </p:txBody>
      </p:sp>
      <p:sp>
        <p:nvSpPr>
          <p:cNvPr id="6162" name="Line 35"/>
          <p:cNvSpPr>
            <a:spLocks noChangeShapeType="1"/>
          </p:cNvSpPr>
          <p:nvPr/>
        </p:nvSpPr>
        <p:spPr bwMode="auto">
          <a:xfrm flipH="1">
            <a:off x="5643563" y="1268413"/>
            <a:ext cx="1016000" cy="88900"/>
          </a:xfrm>
          <a:prstGeom prst="line">
            <a:avLst/>
          </a:prstGeom>
          <a:noFill/>
          <a:ln w="9525">
            <a:solidFill>
              <a:schemeClr val="tx1"/>
            </a:solidFill>
            <a:round/>
            <a:headEnd/>
            <a:tailEnd type="triangle" w="med" len="med"/>
          </a:ln>
        </p:spPr>
        <p:txBody>
          <a:bodyPr/>
          <a:lstStyle/>
          <a:p>
            <a:endParaRPr lang="ru-RU"/>
          </a:p>
        </p:txBody>
      </p:sp>
      <p:sp>
        <p:nvSpPr>
          <p:cNvPr id="6163" name="Line 36"/>
          <p:cNvSpPr>
            <a:spLocks noChangeShapeType="1"/>
          </p:cNvSpPr>
          <p:nvPr/>
        </p:nvSpPr>
        <p:spPr bwMode="auto">
          <a:xfrm flipH="1" flipV="1">
            <a:off x="5500688" y="2000250"/>
            <a:ext cx="1158875" cy="276225"/>
          </a:xfrm>
          <a:prstGeom prst="line">
            <a:avLst/>
          </a:prstGeom>
          <a:noFill/>
          <a:ln w="9525">
            <a:solidFill>
              <a:schemeClr val="tx1"/>
            </a:solidFill>
            <a:round/>
            <a:headEnd/>
            <a:tailEnd type="triangle" w="med" len="med"/>
          </a:ln>
        </p:spPr>
        <p:txBody>
          <a:bodyPr/>
          <a:lstStyle/>
          <a:p>
            <a:endParaRPr lang="ru-RU"/>
          </a:p>
        </p:txBody>
      </p:sp>
      <p:sp>
        <p:nvSpPr>
          <p:cNvPr id="134181" name="Rectangle 37"/>
          <p:cNvSpPr>
            <a:spLocks noChangeArrowheads="1"/>
          </p:cNvSpPr>
          <p:nvPr/>
        </p:nvSpPr>
        <p:spPr bwMode="auto">
          <a:xfrm>
            <a:off x="428596" y="3000372"/>
            <a:ext cx="2087562" cy="482600"/>
          </a:xfrm>
          <a:prstGeom prst="rect">
            <a:avLst/>
          </a:prstGeom>
          <a:solidFill>
            <a:srgbClr val="FFCCFF"/>
          </a:solidFill>
          <a:ln w="9525">
            <a:solidFill>
              <a:schemeClr val="tx1"/>
            </a:solidFill>
            <a:miter lim="800000"/>
            <a:headEnd/>
            <a:tailEnd/>
          </a:ln>
          <a:effectLst/>
          <a:scene3d>
            <a:camera prst="orthographicFront"/>
            <a:lightRig rig="threePt" dir="t"/>
          </a:scene3d>
          <a:sp3d>
            <a:bevelT prst="slope"/>
          </a:sp3d>
        </p:spPr>
        <p:txBody>
          <a:bodyPr wrap="none" anchor="ctr"/>
          <a:lstStyle/>
          <a:p>
            <a:pPr algn="ctr" fontAlgn="auto">
              <a:spcBef>
                <a:spcPts val="0"/>
              </a:spcBef>
              <a:spcAft>
                <a:spcPts val="0"/>
              </a:spcAft>
              <a:defRPr/>
            </a:pPr>
            <a:r>
              <a:rPr lang="ru-RU" dirty="0">
                <a:solidFill>
                  <a:srgbClr val="800000"/>
                </a:solidFill>
                <a:latin typeface="+mn-lt"/>
              </a:rPr>
              <a:t>интересы</a:t>
            </a:r>
          </a:p>
        </p:txBody>
      </p:sp>
      <p:sp>
        <p:nvSpPr>
          <p:cNvPr id="134185" name="Rectangle 41"/>
          <p:cNvSpPr>
            <a:spLocks noChangeArrowheads="1"/>
          </p:cNvSpPr>
          <p:nvPr/>
        </p:nvSpPr>
        <p:spPr bwMode="auto">
          <a:xfrm>
            <a:off x="250825" y="6237288"/>
            <a:ext cx="1439863" cy="411162"/>
          </a:xfrm>
          <a:prstGeom prst="rect">
            <a:avLst/>
          </a:prstGeom>
          <a:solidFill>
            <a:srgbClr val="FFCCFF"/>
          </a:solidFill>
          <a:ln w="9525">
            <a:solidFill>
              <a:schemeClr val="tx1"/>
            </a:solidFill>
            <a:miter lim="800000"/>
            <a:headEnd/>
            <a:tailEnd/>
          </a:ln>
          <a:effectLst/>
          <a:scene3d>
            <a:camera prst="orthographicFront"/>
            <a:lightRig rig="threePt" dir="t"/>
          </a:scene3d>
          <a:sp3d>
            <a:bevelT prst="slope"/>
          </a:sp3d>
        </p:spPr>
        <p:txBody>
          <a:bodyPr wrap="none" anchor="ctr"/>
          <a:lstStyle/>
          <a:p>
            <a:pPr algn="ctr" fontAlgn="auto">
              <a:spcBef>
                <a:spcPts val="0"/>
              </a:spcBef>
              <a:spcAft>
                <a:spcPts val="0"/>
              </a:spcAft>
              <a:defRPr/>
            </a:pPr>
            <a:endParaRPr lang="ru-RU" dirty="0">
              <a:latin typeface="+mn-lt"/>
            </a:endParaRPr>
          </a:p>
          <a:p>
            <a:pPr algn="ctr" fontAlgn="auto">
              <a:spcBef>
                <a:spcPts val="0"/>
              </a:spcBef>
              <a:spcAft>
                <a:spcPts val="0"/>
              </a:spcAft>
              <a:defRPr/>
            </a:pPr>
            <a:r>
              <a:rPr lang="ru-RU" dirty="0">
                <a:solidFill>
                  <a:srgbClr val="800000"/>
                </a:solidFill>
                <a:latin typeface="+mn-lt"/>
              </a:rPr>
              <a:t>характер</a:t>
            </a:r>
          </a:p>
          <a:p>
            <a:pPr algn="ctr" fontAlgn="auto">
              <a:spcBef>
                <a:spcPts val="0"/>
              </a:spcBef>
              <a:spcAft>
                <a:spcPts val="0"/>
              </a:spcAft>
              <a:defRPr/>
            </a:pPr>
            <a:endParaRPr lang="ru-RU" dirty="0">
              <a:latin typeface="+mn-lt"/>
            </a:endParaRPr>
          </a:p>
        </p:txBody>
      </p:sp>
      <p:sp>
        <p:nvSpPr>
          <p:cNvPr id="6170" name="Line 42"/>
          <p:cNvSpPr>
            <a:spLocks noChangeShapeType="1"/>
          </p:cNvSpPr>
          <p:nvPr/>
        </p:nvSpPr>
        <p:spPr bwMode="auto">
          <a:xfrm>
            <a:off x="1476375" y="3500438"/>
            <a:ext cx="0" cy="720725"/>
          </a:xfrm>
          <a:prstGeom prst="line">
            <a:avLst/>
          </a:prstGeom>
          <a:noFill/>
          <a:ln w="9525">
            <a:solidFill>
              <a:schemeClr val="tx1"/>
            </a:solidFill>
            <a:round/>
            <a:headEnd/>
            <a:tailEnd type="triangle" w="med" len="med"/>
          </a:ln>
        </p:spPr>
        <p:txBody>
          <a:bodyPr/>
          <a:lstStyle/>
          <a:p>
            <a:endParaRPr lang="ru-RU"/>
          </a:p>
        </p:txBody>
      </p:sp>
      <p:sp>
        <p:nvSpPr>
          <p:cNvPr id="6171" name="Line 43"/>
          <p:cNvSpPr>
            <a:spLocks noChangeShapeType="1"/>
          </p:cNvSpPr>
          <p:nvPr/>
        </p:nvSpPr>
        <p:spPr bwMode="auto">
          <a:xfrm flipV="1">
            <a:off x="684213" y="5661025"/>
            <a:ext cx="358775" cy="576263"/>
          </a:xfrm>
          <a:prstGeom prst="line">
            <a:avLst/>
          </a:prstGeom>
          <a:noFill/>
          <a:ln w="9525">
            <a:solidFill>
              <a:schemeClr val="tx1"/>
            </a:solidFill>
            <a:round/>
            <a:headEnd/>
            <a:tailEnd type="triangle" w="med" len="med"/>
          </a:ln>
        </p:spPr>
        <p:txBody>
          <a:bodyPr/>
          <a:lstStyle/>
          <a:p>
            <a:endParaRPr lang="ru-RU"/>
          </a:p>
        </p:txBody>
      </p:sp>
      <p:sp>
        <p:nvSpPr>
          <p:cNvPr id="6172" name="Line 44"/>
          <p:cNvSpPr>
            <a:spLocks noChangeShapeType="1"/>
          </p:cNvSpPr>
          <p:nvPr/>
        </p:nvSpPr>
        <p:spPr bwMode="auto">
          <a:xfrm flipH="1" flipV="1">
            <a:off x="2484438" y="5445125"/>
            <a:ext cx="792162" cy="647700"/>
          </a:xfrm>
          <a:prstGeom prst="line">
            <a:avLst/>
          </a:prstGeom>
          <a:noFill/>
          <a:ln w="9525">
            <a:solidFill>
              <a:schemeClr val="tx1"/>
            </a:solidFill>
            <a:round/>
            <a:headEnd/>
            <a:tailEnd type="triangle" w="med" len="med"/>
          </a:ln>
        </p:spPr>
        <p:txBody>
          <a:bodyPr/>
          <a:lstStyle/>
          <a:p>
            <a:endParaRPr lang="ru-RU"/>
          </a:p>
        </p:txBody>
      </p:sp>
      <p:sp>
        <p:nvSpPr>
          <p:cNvPr id="6173" name="Line 46"/>
          <p:cNvSpPr>
            <a:spLocks noChangeShapeType="1"/>
          </p:cNvSpPr>
          <p:nvPr/>
        </p:nvSpPr>
        <p:spPr bwMode="auto">
          <a:xfrm>
            <a:off x="7451725" y="3500438"/>
            <a:ext cx="0" cy="720725"/>
          </a:xfrm>
          <a:prstGeom prst="line">
            <a:avLst/>
          </a:prstGeom>
          <a:noFill/>
          <a:ln w="9525">
            <a:solidFill>
              <a:schemeClr val="tx1"/>
            </a:solidFill>
            <a:round/>
            <a:headEnd/>
            <a:tailEnd type="triangle" w="med" len="med"/>
          </a:ln>
        </p:spPr>
        <p:txBody>
          <a:bodyPr/>
          <a:lstStyle/>
          <a:p>
            <a:endParaRPr lang="ru-RU"/>
          </a:p>
        </p:txBody>
      </p:sp>
      <p:sp>
        <p:nvSpPr>
          <p:cNvPr id="6174" name="Line 47"/>
          <p:cNvSpPr>
            <a:spLocks noChangeShapeType="1"/>
          </p:cNvSpPr>
          <p:nvPr/>
        </p:nvSpPr>
        <p:spPr bwMode="auto">
          <a:xfrm flipV="1">
            <a:off x="5724525" y="5300663"/>
            <a:ext cx="792163" cy="792162"/>
          </a:xfrm>
          <a:prstGeom prst="line">
            <a:avLst/>
          </a:prstGeom>
          <a:noFill/>
          <a:ln w="9525">
            <a:solidFill>
              <a:schemeClr val="tx1"/>
            </a:solidFill>
            <a:round/>
            <a:headEnd/>
            <a:tailEnd type="triangle" w="med" len="med"/>
          </a:ln>
        </p:spPr>
        <p:txBody>
          <a:bodyPr/>
          <a:lstStyle/>
          <a:p>
            <a:endParaRPr lang="ru-RU"/>
          </a:p>
        </p:txBody>
      </p:sp>
      <p:sp>
        <p:nvSpPr>
          <p:cNvPr id="6175" name="Line 48"/>
          <p:cNvSpPr>
            <a:spLocks noChangeShapeType="1"/>
          </p:cNvSpPr>
          <p:nvPr/>
        </p:nvSpPr>
        <p:spPr bwMode="auto">
          <a:xfrm flipH="1" flipV="1">
            <a:off x="7956550" y="5661025"/>
            <a:ext cx="360363" cy="504825"/>
          </a:xfrm>
          <a:prstGeom prst="line">
            <a:avLst/>
          </a:prstGeom>
          <a:noFill/>
          <a:ln w="9525">
            <a:solidFill>
              <a:schemeClr val="tx1"/>
            </a:solidFill>
            <a:round/>
            <a:headEnd/>
            <a:tailEnd type="triangle" w="med" len="med"/>
          </a:ln>
        </p:spPr>
        <p:txBody>
          <a:bodyPr/>
          <a:lstStyle/>
          <a:p>
            <a:endParaRPr lang="ru-RU"/>
          </a:p>
        </p:txBody>
      </p:sp>
      <p:sp>
        <p:nvSpPr>
          <p:cNvPr id="6176" name="Text Box 49"/>
          <p:cNvSpPr txBox="1">
            <a:spLocks noChangeArrowheads="1"/>
          </p:cNvSpPr>
          <p:nvPr/>
        </p:nvSpPr>
        <p:spPr bwMode="auto">
          <a:xfrm>
            <a:off x="2608263" y="-268288"/>
            <a:ext cx="4700587" cy="366713"/>
          </a:xfrm>
          <a:prstGeom prst="rect">
            <a:avLst/>
          </a:prstGeom>
          <a:noFill/>
          <a:ln w="9525">
            <a:noFill/>
            <a:miter lim="800000"/>
            <a:headEnd/>
            <a:tailEnd/>
          </a:ln>
        </p:spPr>
        <p:txBody>
          <a:bodyPr>
            <a:spAutoFit/>
          </a:bodyPr>
          <a:lstStyle/>
          <a:p>
            <a:endParaRPr lang="ru-RU">
              <a:latin typeface="Cambria" pitchFamily="18" charset="0"/>
            </a:endParaRPr>
          </a:p>
        </p:txBody>
      </p:sp>
      <p:sp>
        <p:nvSpPr>
          <p:cNvPr id="134194" name="Text Box 50"/>
          <p:cNvSpPr txBox="1">
            <a:spLocks noChangeArrowheads="1"/>
          </p:cNvSpPr>
          <p:nvPr/>
        </p:nvSpPr>
        <p:spPr bwMode="auto">
          <a:xfrm>
            <a:off x="214282" y="188913"/>
            <a:ext cx="8786874" cy="400110"/>
          </a:xfrm>
          <a:prstGeom prst="rect">
            <a:avLst/>
          </a:prstGeom>
          <a:solidFill>
            <a:srgbClr val="FFFF99"/>
          </a:solidFill>
          <a:ln w="9525">
            <a:solidFill>
              <a:srgbClr val="993366"/>
            </a:solidFill>
            <a:miter lim="800000"/>
            <a:headEnd/>
            <a:tailEnd/>
          </a:ln>
          <a:effectLst>
            <a:glow rad="139700">
              <a:schemeClr val="accent6">
                <a:satMod val="175000"/>
                <a:alpha val="40000"/>
              </a:schemeClr>
            </a:glow>
            <a:reflection blurRad="6350" stA="52000" endA="300" endPos="35000" dir="5400000" sy="-100000" algn="bl" rotWithShape="0"/>
          </a:effectLst>
        </p:spPr>
        <p:txBody>
          <a:bodyPr>
            <a:spAutoFit/>
          </a:bodyPr>
          <a:lstStyle/>
          <a:p>
            <a:pPr fontAlgn="auto">
              <a:spcBef>
                <a:spcPts val="0"/>
              </a:spcBef>
              <a:spcAft>
                <a:spcPts val="0"/>
              </a:spcAft>
              <a:defRPr/>
            </a:pPr>
            <a:r>
              <a:rPr lang="ru-RU" sz="2000" b="1" dirty="0">
                <a:solidFill>
                  <a:srgbClr val="993366"/>
                </a:solidFill>
                <a:latin typeface="Times New Roman" pitchFamily="18" charset="0"/>
              </a:rPr>
              <a:t> Системная паутинка </a:t>
            </a:r>
            <a:r>
              <a:rPr lang="ru-RU" sz="2000" b="1" dirty="0" smtClean="0">
                <a:solidFill>
                  <a:srgbClr val="993366"/>
                </a:solidFill>
                <a:latin typeface="Times New Roman" pitchFamily="18" charset="0"/>
              </a:rPr>
              <a:t>к модулю «Маленькие </a:t>
            </a:r>
            <a:r>
              <a:rPr lang="ru-RU" sz="2000" b="1" dirty="0">
                <a:solidFill>
                  <a:srgbClr val="993366"/>
                </a:solidFill>
                <a:latin typeface="Times New Roman" pitchFamily="18" charset="0"/>
              </a:rPr>
              <a:t>принцессы и их рыцари»</a:t>
            </a:r>
            <a:r>
              <a:rPr lang="ru-RU" sz="1400" b="1" dirty="0">
                <a:solidFill>
                  <a:srgbClr val="993366"/>
                </a:solidFill>
                <a:latin typeface="Times New Roman" pitchFamily="18" charset="0"/>
              </a:rPr>
              <a:t> </a:t>
            </a:r>
          </a:p>
        </p:txBody>
      </p:sp>
      <p:sp>
        <p:nvSpPr>
          <p:cNvPr id="134203" name="Rectangle 59"/>
          <p:cNvSpPr>
            <a:spLocks noChangeArrowheads="1"/>
          </p:cNvSpPr>
          <p:nvPr/>
        </p:nvSpPr>
        <p:spPr bwMode="auto">
          <a:xfrm>
            <a:off x="5219700" y="6165850"/>
            <a:ext cx="687388" cy="36671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ru-RU" dirty="0">
                <a:solidFill>
                  <a:schemeClr val="accent3">
                    <a:lumMod val="50000"/>
                  </a:schemeClr>
                </a:solidFill>
              </a:rPr>
              <a:t>игры</a:t>
            </a:r>
          </a:p>
        </p:txBody>
      </p:sp>
      <p:sp>
        <p:nvSpPr>
          <p:cNvPr id="6179" name="Rectangle 60"/>
          <p:cNvSpPr>
            <a:spLocks noChangeArrowheads="1"/>
          </p:cNvSpPr>
          <p:nvPr/>
        </p:nvSpPr>
        <p:spPr bwMode="auto">
          <a:xfrm>
            <a:off x="2195513" y="6165850"/>
            <a:ext cx="1520825" cy="366713"/>
          </a:xfrm>
          <a:prstGeom prst="rect">
            <a:avLst/>
          </a:prstGeom>
          <a:noFill/>
          <a:ln w="9525">
            <a:noFill/>
            <a:miter lim="800000"/>
            <a:headEnd/>
            <a:tailEnd/>
          </a:ln>
        </p:spPr>
        <p:txBody>
          <a:bodyPr wrap="none">
            <a:spAutoFit/>
          </a:bodyPr>
          <a:lstStyle/>
          <a:p>
            <a:r>
              <a:rPr lang="ru-RU">
                <a:solidFill>
                  <a:srgbClr val="800000"/>
                </a:solidFill>
                <a:latin typeface="Cambria" pitchFamily="18" charset="0"/>
              </a:rPr>
              <a:t>способности</a:t>
            </a:r>
          </a:p>
        </p:txBody>
      </p:sp>
      <p:pic>
        <p:nvPicPr>
          <p:cNvPr id="6180" name="Рисунок 42" descr="j0345852.wmf"/>
          <p:cNvPicPr>
            <a:picLocks noChangeAspect="1"/>
          </p:cNvPicPr>
          <p:nvPr/>
        </p:nvPicPr>
        <p:blipFill>
          <a:blip r:embed="rId2" cstate="print"/>
          <a:srcRect/>
          <a:stretch>
            <a:fillRect/>
          </a:stretch>
        </p:blipFill>
        <p:spPr bwMode="auto">
          <a:xfrm>
            <a:off x="3786188" y="3786188"/>
            <a:ext cx="1758950" cy="10795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9" name="Text Box 5"/>
          <p:cNvSpPr txBox="1">
            <a:spLocks noChangeArrowheads="1"/>
          </p:cNvSpPr>
          <p:nvPr/>
        </p:nvSpPr>
        <p:spPr bwMode="auto">
          <a:xfrm>
            <a:off x="4716463" y="3644900"/>
            <a:ext cx="5111750" cy="366713"/>
          </a:xfrm>
          <a:prstGeom prst="rect">
            <a:avLst/>
          </a:prstGeom>
          <a:noFill/>
          <a:ln w="9525">
            <a:noFill/>
            <a:miter lim="800000"/>
            <a:headEnd/>
            <a:tailEnd/>
          </a:ln>
          <a:effectLst/>
        </p:spPr>
        <p:txBody>
          <a:bodyPr>
            <a:spAutoFit/>
          </a:bodyPr>
          <a:lstStyle/>
          <a:p>
            <a:endParaRPr lang="ru-RU"/>
          </a:p>
        </p:txBody>
      </p:sp>
      <p:sp>
        <p:nvSpPr>
          <p:cNvPr id="134153" name="Oval 9"/>
          <p:cNvSpPr>
            <a:spLocks noChangeArrowheads="1"/>
          </p:cNvSpPr>
          <p:nvPr/>
        </p:nvSpPr>
        <p:spPr bwMode="auto">
          <a:xfrm>
            <a:off x="3143240" y="1000108"/>
            <a:ext cx="2881313" cy="2952750"/>
          </a:xfrm>
          <a:prstGeom prst="ellipse">
            <a:avLst/>
          </a:prstGeom>
          <a:solidFill>
            <a:srgbClr val="FFFF99"/>
          </a:solidFill>
          <a:ln w="9525">
            <a:noFill/>
            <a:round/>
            <a:headEnd/>
            <a:tailEnd/>
          </a:ln>
          <a:effectLst>
            <a:glow rad="101600">
              <a:srgbClr val="FFC000">
                <a:alpha val="60000"/>
              </a:srgbClr>
            </a:glow>
            <a:outerShdw blurRad="190500" dist="228600" dir="2700000" algn="ctr">
              <a:srgbClr val="000000">
                <a:alpha val="30000"/>
              </a:srgbClr>
            </a:outerShdw>
            <a:softEdge rad="127000"/>
          </a:effectLst>
          <a:scene3d>
            <a:camera prst="orthographicFront">
              <a:rot lat="0" lon="0" rev="0"/>
            </a:camera>
            <a:lightRig rig="glow" dir="t">
              <a:rot lat="0" lon="0" rev="4800000"/>
            </a:lightRig>
          </a:scene3d>
          <a:sp3d prstMaterial="matte">
            <a:bevelT w="127000" h="63500"/>
          </a:sp3d>
        </p:spPr>
        <p:txBody>
          <a:bodyPr wrap="none" anchor="ctr"/>
          <a:lstStyle/>
          <a:p>
            <a:endParaRPr lang="ru-RU"/>
          </a:p>
        </p:txBody>
      </p:sp>
      <p:sp>
        <p:nvSpPr>
          <p:cNvPr id="134155" name="WordArt 11"/>
          <p:cNvSpPr>
            <a:spLocks noChangeArrowheads="1" noChangeShapeType="1" noTextEdit="1"/>
          </p:cNvSpPr>
          <p:nvPr/>
        </p:nvSpPr>
        <p:spPr bwMode="auto">
          <a:xfrm>
            <a:off x="3428992" y="1285860"/>
            <a:ext cx="2286016" cy="2663826"/>
          </a:xfrm>
          <a:prstGeom prst="rect">
            <a:avLst/>
          </a:prstGeom>
        </p:spPr>
        <p:txBody>
          <a:bodyPr spcFirstLastPara="1" wrap="none" fromWordArt="1">
            <a:prstTxWarp prst="textArchUp">
              <a:avLst>
                <a:gd name="adj" fmla="val 11060976"/>
              </a:avLst>
            </a:prstTxWarp>
          </a:bodyPr>
          <a:lstStyle/>
          <a:p>
            <a:pPr algn="ctr"/>
            <a:r>
              <a:rPr lang="ru-RU" sz="3600" b="1" kern="10" dirty="0" smtClean="0">
                <a:ln w="9525">
                  <a:solidFill>
                    <a:srgbClr val="000000"/>
                  </a:solidFill>
                  <a:round/>
                  <a:headEnd/>
                  <a:tailEnd/>
                </a:ln>
                <a:solidFill>
                  <a:srgbClr val="FF00FF"/>
                </a:solidFill>
                <a:latin typeface="Arial"/>
                <a:cs typeface="Arial"/>
              </a:rPr>
              <a:t>Маленькие </a:t>
            </a:r>
            <a:r>
              <a:rPr lang="ru-RU" sz="4000" b="1" kern="10" dirty="0" smtClean="0">
                <a:ln w="9525">
                  <a:solidFill>
                    <a:srgbClr val="000000"/>
                  </a:solidFill>
                  <a:round/>
                  <a:headEnd/>
                  <a:tailEnd/>
                </a:ln>
                <a:solidFill>
                  <a:srgbClr val="FF00FF"/>
                </a:solidFill>
                <a:latin typeface="Arial"/>
                <a:cs typeface="Arial"/>
              </a:rPr>
              <a:t>принцессы</a:t>
            </a:r>
            <a:r>
              <a:rPr lang="ru-RU" sz="3600" b="1" kern="10" dirty="0" smtClean="0">
                <a:ln w="9525">
                  <a:solidFill>
                    <a:srgbClr val="000000"/>
                  </a:solidFill>
                  <a:round/>
                  <a:headEnd/>
                  <a:tailEnd/>
                </a:ln>
                <a:solidFill>
                  <a:srgbClr val="FF00FF"/>
                </a:solidFill>
                <a:latin typeface="Arial"/>
                <a:cs typeface="Arial"/>
              </a:rPr>
              <a:t> и их рыцари</a:t>
            </a:r>
            <a:endParaRPr lang="ru-RU" sz="3600" b="1" kern="10" dirty="0">
              <a:ln w="9525">
                <a:solidFill>
                  <a:srgbClr val="000000"/>
                </a:solidFill>
                <a:round/>
                <a:headEnd/>
                <a:tailEnd/>
              </a:ln>
              <a:solidFill>
                <a:srgbClr val="FF00FF"/>
              </a:solidFill>
              <a:latin typeface="Arial"/>
              <a:cs typeface="Arial"/>
            </a:endParaRPr>
          </a:p>
        </p:txBody>
      </p:sp>
      <p:sp>
        <p:nvSpPr>
          <p:cNvPr id="134171" name="Rectangle 27"/>
          <p:cNvSpPr>
            <a:spLocks noChangeArrowheads="1"/>
          </p:cNvSpPr>
          <p:nvPr/>
        </p:nvSpPr>
        <p:spPr bwMode="auto">
          <a:xfrm>
            <a:off x="6143636" y="3071810"/>
            <a:ext cx="2786082" cy="1643074"/>
          </a:xfrm>
          <a:prstGeom prst="rect">
            <a:avLst/>
          </a:prstGeom>
          <a:solidFill>
            <a:schemeClr val="tx2">
              <a:lumMod val="20000"/>
              <a:lumOff val="80000"/>
            </a:schemeClr>
          </a:solidFill>
          <a:ln w="9525">
            <a:solidFill>
              <a:schemeClr val="accent1">
                <a:lumMod val="20000"/>
                <a:lumOff val="80000"/>
              </a:schemeClr>
            </a:solidFill>
            <a:miter lim="800000"/>
            <a:headEnd/>
            <a:tailEnd/>
          </a:ln>
          <a:effectLst/>
          <a:scene3d>
            <a:camera prst="orthographicFront"/>
            <a:lightRig rig="threePt" dir="t"/>
          </a:scene3d>
          <a:sp3d>
            <a:bevelT w="139700" h="139700" prst="divot"/>
          </a:sp3d>
        </p:spPr>
        <p:txBody>
          <a:bodyPr wrap="none" anchor="ctr"/>
          <a:lstStyle/>
          <a:p>
            <a:pPr algn="ctr"/>
            <a:r>
              <a:rPr lang="ru-RU" dirty="0" smtClean="0">
                <a:solidFill>
                  <a:schemeClr val="accent1">
                    <a:lumMod val="75000"/>
                  </a:schemeClr>
                </a:solidFill>
                <a:latin typeface="Cambria" pitchFamily="18" charset="0"/>
              </a:rPr>
              <a:t>Ознакомление с лучшими</a:t>
            </a:r>
          </a:p>
          <a:p>
            <a:pPr algn="ctr"/>
            <a:r>
              <a:rPr lang="ru-RU" dirty="0" smtClean="0">
                <a:solidFill>
                  <a:schemeClr val="accent1">
                    <a:lumMod val="75000"/>
                  </a:schemeClr>
                </a:solidFill>
                <a:latin typeface="Cambria" pitchFamily="18" charset="0"/>
              </a:rPr>
              <a:t> чертами поведения </a:t>
            </a:r>
          </a:p>
          <a:p>
            <a:pPr algn="ctr"/>
            <a:r>
              <a:rPr lang="ru-RU" dirty="0" smtClean="0">
                <a:solidFill>
                  <a:schemeClr val="accent1">
                    <a:lumMod val="75000"/>
                  </a:schemeClr>
                </a:solidFill>
                <a:latin typeface="Cambria" pitchFamily="18" charset="0"/>
              </a:rPr>
              <a:t>мужчин и </a:t>
            </a:r>
          </a:p>
          <a:p>
            <a:pPr algn="ctr"/>
            <a:r>
              <a:rPr lang="ru-RU" dirty="0" smtClean="0">
                <a:solidFill>
                  <a:schemeClr val="accent1">
                    <a:lumMod val="75000"/>
                  </a:schemeClr>
                </a:solidFill>
                <a:latin typeface="Cambria" pitchFamily="18" charset="0"/>
              </a:rPr>
              <a:t>женщин</a:t>
            </a:r>
          </a:p>
        </p:txBody>
      </p:sp>
      <p:sp>
        <p:nvSpPr>
          <p:cNvPr id="134173" name="Rectangle 29"/>
          <p:cNvSpPr>
            <a:spLocks noChangeArrowheads="1"/>
          </p:cNvSpPr>
          <p:nvPr/>
        </p:nvSpPr>
        <p:spPr bwMode="auto">
          <a:xfrm>
            <a:off x="285720" y="3071810"/>
            <a:ext cx="2643206" cy="1428760"/>
          </a:xfrm>
          <a:prstGeom prst="rect">
            <a:avLst/>
          </a:prstGeom>
          <a:solidFill>
            <a:schemeClr val="accent1">
              <a:lumMod val="20000"/>
              <a:lumOff val="80000"/>
            </a:schemeClr>
          </a:solidFill>
          <a:ln w="9525">
            <a:solidFill>
              <a:schemeClr val="tx1"/>
            </a:solidFill>
            <a:miter lim="800000"/>
            <a:headEnd/>
            <a:tailEnd/>
          </a:ln>
          <a:effectLst/>
          <a:scene3d>
            <a:camera prst="orthographicFront"/>
            <a:lightRig rig="threePt" dir="t"/>
          </a:scene3d>
          <a:sp3d>
            <a:bevelT w="139700" h="139700" prst="divot"/>
          </a:sp3d>
        </p:spPr>
        <p:txBody>
          <a:bodyPr wrap="none" anchor="ctr"/>
          <a:lstStyle/>
          <a:p>
            <a:pPr algn="ctr"/>
            <a:r>
              <a:rPr lang="ru-RU" dirty="0" smtClean="0">
                <a:solidFill>
                  <a:schemeClr val="accent1">
                    <a:lumMod val="75000"/>
                  </a:schemeClr>
                </a:solidFill>
                <a:latin typeface="Cambria" pitchFamily="18" charset="0"/>
              </a:rPr>
              <a:t>Поведение мальчиков и </a:t>
            </a:r>
          </a:p>
          <a:p>
            <a:pPr algn="ctr"/>
            <a:r>
              <a:rPr lang="ru-RU" dirty="0" smtClean="0">
                <a:solidFill>
                  <a:schemeClr val="accent1">
                    <a:lumMod val="75000"/>
                  </a:schemeClr>
                </a:solidFill>
                <a:latin typeface="Cambria" pitchFamily="18" charset="0"/>
              </a:rPr>
              <a:t>девочек в обществе </a:t>
            </a:r>
          </a:p>
          <a:p>
            <a:pPr algn="ctr"/>
            <a:r>
              <a:rPr lang="ru-RU" dirty="0" smtClean="0">
                <a:solidFill>
                  <a:schemeClr val="accent1">
                    <a:lumMod val="75000"/>
                  </a:schemeClr>
                </a:solidFill>
                <a:latin typeface="Cambria" pitchFamily="18" charset="0"/>
              </a:rPr>
              <a:t>и дома</a:t>
            </a:r>
            <a:endParaRPr lang="ru-RU" dirty="0">
              <a:solidFill>
                <a:schemeClr val="accent1">
                  <a:lumMod val="75000"/>
                </a:schemeClr>
              </a:solidFill>
              <a:latin typeface="Cambria" pitchFamily="18" charset="0"/>
            </a:endParaRPr>
          </a:p>
        </p:txBody>
      </p:sp>
      <p:sp>
        <p:nvSpPr>
          <p:cNvPr id="134177" name="Rectangle 33"/>
          <p:cNvSpPr>
            <a:spLocks noChangeArrowheads="1"/>
          </p:cNvSpPr>
          <p:nvPr/>
        </p:nvSpPr>
        <p:spPr bwMode="auto">
          <a:xfrm>
            <a:off x="3000364" y="4929198"/>
            <a:ext cx="3071834" cy="1428760"/>
          </a:xfrm>
          <a:prstGeom prst="rect">
            <a:avLst/>
          </a:prstGeom>
          <a:solidFill>
            <a:schemeClr val="tx2">
              <a:lumMod val="20000"/>
              <a:lumOff val="80000"/>
            </a:schemeClr>
          </a:solidFill>
          <a:ln w="9525">
            <a:solidFill>
              <a:schemeClr val="tx1"/>
            </a:solidFill>
            <a:miter lim="800000"/>
            <a:headEnd/>
            <a:tailEnd/>
          </a:ln>
          <a:effectLst/>
          <a:scene3d>
            <a:camera prst="orthographicFront"/>
            <a:lightRig rig="threePt" dir="t"/>
          </a:scene3d>
          <a:sp3d>
            <a:bevelT w="139700" h="139700" prst="divot"/>
          </a:sp3d>
        </p:spPr>
        <p:txBody>
          <a:bodyPr wrap="none" anchor="ctr"/>
          <a:lstStyle/>
          <a:p>
            <a:pPr algn="ctr"/>
            <a:r>
              <a:rPr lang="ru-RU" dirty="0" smtClean="0">
                <a:solidFill>
                  <a:srgbClr val="800000"/>
                </a:solidFill>
                <a:latin typeface="Cambria" pitchFamily="18" charset="0"/>
              </a:rPr>
              <a:t>Ориентация на культурные </a:t>
            </a:r>
          </a:p>
          <a:p>
            <a:pPr algn="ctr"/>
            <a:r>
              <a:rPr lang="ru-RU" dirty="0" smtClean="0">
                <a:solidFill>
                  <a:srgbClr val="800000"/>
                </a:solidFill>
                <a:latin typeface="Cambria" pitchFamily="18" charset="0"/>
              </a:rPr>
              <a:t>эталоны мужского и</a:t>
            </a:r>
          </a:p>
          <a:p>
            <a:pPr algn="ctr"/>
            <a:r>
              <a:rPr lang="ru-RU" dirty="0" smtClean="0">
                <a:solidFill>
                  <a:srgbClr val="800000"/>
                </a:solidFill>
                <a:latin typeface="Cambria" pitchFamily="18" charset="0"/>
              </a:rPr>
              <a:t> женского поведения</a:t>
            </a:r>
          </a:p>
        </p:txBody>
      </p:sp>
      <p:sp>
        <p:nvSpPr>
          <p:cNvPr id="134181" name="Rectangle 37"/>
          <p:cNvSpPr>
            <a:spLocks noChangeArrowheads="1"/>
          </p:cNvSpPr>
          <p:nvPr/>
        </p:nvSpPr>
        <p:spPr bwMode="auto">
          <a:xfrm>
            <a:off x="6357950" y="1285860"/>
            <a:ext cx="2482850" cy="1000132"/>
          </a:xfrm>
          <a:prstGeom prst="rect">
            <a:avLst/>
          </a:prstGeom>
          <a:solidFill>
            <a:srgbClr val="FFCCFF"/>
          </a:solidFill>
          <a:ln w="9525">
            <a:solidFill>
              <a:schemeClr val="tx1"/>
            </a:solidFill>
            <a:miter lim="800000"/>
            <a:headEnd/>
            <a:tailEnd/>
          </a:ln>
          <a:effectLst/>
          <a:scene3d>
            <a:camera prst="orthographicFront"/>
            <a:lightRig rig="threePt" dir="t"/>
          </a:scene3d>
          <a:sp3d>
            <a:bevelT w="139700" h="139700" prst="divot"/>
          </a:sp3d>
        </p:spPr>
        <p:txBody>
          <a:bodyPr wrap="none" anchor="ctr"/>
          <a:lstStyle/>
          <a:p>
            <a:pPr algn="ctr"/>
            <a:r>
              <a:rPr lang="ru-RU" dirty="0" smtClean="0">
                <a:solidFill>
                  <a:srgbClr val="800000"/>
                </a:solidFill>
                <a:latin typeface="Cambria" pitchFamily="18" charset="0"/>
              </a:rPr>
              <a:t>Правила этикета</a:t>
            </a:r>
            <a:endParaRPr lang="ru-RU" dirty="0">
              <a:solidFill>
                <a:srgbClr val="800000"/>
              </a:solidFill>
              <a:latin typeface="Cambria" pitchFamily="18" charset="0"/>
            </a:endParaRPr>
          </a:p>
        </p:txBody>
      </p:sp>
      <p:sp>
        <p:nvSpPr>
          <p:cNvPr id="134185" name="Rectangle 41"/>
          <p:cNvSpPr>
            <a:spLocks noChangeArrowheads="1"/>
          </p:cNvSpPr>
          <p:nvPr/>
        </p:nvSpPr>
        <p:spPr bwMode="auto">
          <a:xfrm>
            <a:off x="285720" y="1285860"/>
            <a:ext cx="2571768" cy="1143008"/>
          </a:xfrm>
          <a:prstGeom prst="rect">
            <a:avLst/>
          </a:prstGeom>
          <a:solidFill>
            <a:srgbClr val="FFCCFF"/>
          </a:solidFill>
          <a:ln w="9525" cap="rnd">
            <a:solidFill>
              <a:schemeClr val="tx1"/>
            </a:solidFill>
            <a:miter lim="800000"/>
            <a:headEnd/>
            <a:tailEnd/>
          </a:ln>
          <a:effectLst>
            <a:softEdge rad="12700"/>
          </a:effectLst>
          <a:scene3d>
            <a:camera prst="orthographicFront"/>
            <a:lightRig rig="threePt" dir="t"/>
          </a:scene3d>
          <a:sp3d>
            <a:bevelT w="139700" h="139700" prst="divot"/>
          </a:sp3d>
        </p:spPr>
        <p:txBody>
          <a:bodyPr wrap="none" anchor="ctr"/>
          <a:lstStyle/>
          <a:p>
            <a:pPr algn="ctr"/>
            <a:r>
              <a:rPr lang="ru-RU" dirty="0" smtClean="0">
                <a:solidFill>
                  <a:srgbClr val="800000"/>
                </a:solidFill>
                <a:latin typeface="Cambria" pitchFamily="18" charset="0"/>
              </a:rPr>
              <a:t>Дифференцированного</a:t>
            </a:r>
          </a:p>
          <a:p>
            <a:pPr algn="ctr"/>
            <a:r>
              <a:rPr lang="ru-RU" dirty="0" smtClean="0">
                <a:solidFill>
                  <a:srgbClr val="800000"/>
                </a:solidFill>
                <a:latin typeface="Cambria" pitchFamily="18" charset="0"/>
              </a:rPr>
              <a:t> поведения </a:t>
            </a:r>
          </a:p>
          <a:p>
            <a:pPr algn="ctr"/>
            <a:r>
              <a:rPr lang="ru-RU" dirty="0" smtClean="0">
                <a:solidFill>
                  <a:srgbClr val="800000"/>
                </a:solidFill>
                <a:latin typeface="Cambria" pitchFamily="18" charset="0"/>
              </a:rPr>
              <a:t>в труде и играх</a:t>
            </a:r>
            <a:endParaRPr lang="ru-RU" dirty="0">
              <a:solidFill>
                <a:srgbClr val="800000"/>
              </a:solidFill>
              <a:latin typeface="Cambria" pitchFamily="18" charset="0"/>
            </a:endParaRPr>
          </a:p>
        </p:txBody>
      </p:sp>
      <p:sp>
        <p:nvSpPr>
          <p:cNvPr id="134186" name="Line 42"/>
          <p:cNvSpPr>
            <a:spLocks noChangeShapeType="1"/>
          </p:cNvSpPr>
          <p:nvPr/>
        </p:nvSpPr>
        <p:spPr bwMode="auto">
          <a:xfrm flipH="1">
            <a:off x="4571994" y="4000504"/>
            <a:ext cx="45719" cy="928695"/>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endParaRPr lang="ru-RU"/>
          </a:p>
        </p:txBody>
      </p:sp>
      <p:sp>
        <p:nvSpPr>
          <p:cNvPr id="134187" name="Line 43"/>
          <p:cNvSpPr>
            <a:spLocks noChangeShapeType="1"/>
          </p:cNvSpPr>
          <p:nvPr/>
        </p:nvSpPr>
        <p:spPr bwMode="auto">
          <a:xfrm flipH="1">
            <a:off x="2857488" y="1571612"/>
            <a:ext cx="571504" cy="214314"/>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endParaRPr lang="ru-RU"/>
          </a:p>
        </p:txBody>
      </p:sp>
      <p:sp>
        <p:nvSpPr>
          <p:cNvPr id="134188" name="Line 44"/>
          <p:cNvSpPr>
            <a:spLocks noChangeShapeType="1"/>
          </p:cNvSpPr>
          <p:nvPr/>
        </p:nvSpPr>
        <p:spPr bwMode="auto">
          <a:xfrm flipH="1">
            <a:off x="2928926" y="3429000"/>
            <a:ext cx="571504" cy="357190"/>
          </a:xfrm>
          <a:prstGeom prst="line">
            <a:avLst/>
          </a:prstGeom>
          <a:ln>
            <a:headEnd/>
            <a:tailEnd type="triangle" w="med" len="med"/>
          </a:ln>
        </p:spPr>
        <p:style>
          <a:lnRef idx="2">
            <a:schemeClr val="accent4"/>
          </a:lnRef>
          <a:fillRef idx="0">
            <a:schemeClr val="accent4"/>
          </a:fillRef>
          <a:effectRef idx="1">
            <a:schemeClr val="accent4"/>
          </a:effectRef>
          <a:fontRef idx="minor">
            <a:schemeClr val="tx1"/>
          </a:fontRef>
        </p:style>
        <p:txBody>
          <a:bodyPr/>
          <a:lstStyle/>
          <a:p>
            <a:endParaRPr lang="ru-RU"/>
          </a:p>
        </p:txBody>
      </p:sp>
      <p:sp>
        <p:nvSpPr>
          <p:cNvPr id="134191" name="Line 47"/>
          <p:cNvSpPr>
            <a:spLocks noChangeShapeType="1"/>
          </p:cNvSpPr>
          <p:nvPr/>
        </p:nvSpPr>
        <p:spPr bwMode="auto">
          <a:xfrm>
            <a:off x="5715008" y="1500174"/>
            <a:ext cx="642942" cy="285752"/>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endParaRPr lang="ru-RU"/>
          </a:p>
        </p:txBody>
      </p:sp>
      <p:sp>
        <p:nvSpPr>
          <p:cNvPr id="134192" name="Line 48"/>
          <p:cNvSpPr>
            <a:spLocks noChangeShapeType="1"/>
          </p:cNvSpPr>
          <p:nvPr/>
        </p:nvSpPr>
        <p:spPr bwMode="auto">
          <a:xfrm>
            <a:off x="5643570" y="3571876"/>
            <a:ext cx="500066" cy="500066"/>
          </a:xfrm>
          <a:prstGeom prst="line">
            <a:avLst/>
          </a:prstGeom>
          <a:ln>
            <a:headEnd/>
            <a:tailEnd type="triangle" w="med" len="med"/>
          </a:ln>
        </p:spPr>
        <p:style>
          <a:lnRef idx="2">
            <a:schemeClr val="accent4"/>
          </a:lnRef>
          <a:fillRef idx="0">
            <a:schemeClr val="accent4"/>
          </a:fillRef>
          <a:effectRef idx="1">
            <a:schemeClr val="accent4"/>
          </a:effectRef>
          <a:fontRef idx="minor">
            <a:schemeClr val="tx1"/>
          </a:fontRef>
        </p:style>
        <p:txBody>
          <a:bodyPr/>
          <a:lstStyle/>
          <a:p>
            <a:endParaRPr lang="ru-RU"/>
          </a:p>
        </p:txBody>
      </p:sp>
      <p:sp>
        <p:nvSpPr>
          <p:cNvPr id="134193" name="Text Box 49"/>
          <p:cNvSpPr txBox="1">
            <a:spLocks noChangeArrowheads="1"/>
          </p:cNvSpPr>
          <p:nvPr/>
        </p:nvSpPr>
        <p:spPr bwMode="auto">
          <a:xfrm>
            <a:off x="2608263" y="-268288"/>
            <a:ext cx="4700587" cy="366713"/>
          </a:xfrm>
          <a:prstGeom prst="rect">
            <a:avLst/>
          </a:prstGeom>
          <a:noFill/>
          <a:ln w="9525">
            <a:noFill/>
            <a:miter lim="800000"/>
            <a:headEnd/>
            <a:tailEnd/>
          </a:ln>
          <a:effectLst/>
        </p:spPr>
        <p:txBody>
          <a:bodyPr>
            <a:spAutoFit/>
          </a:bodyPr>
          <a:lstStyle/>
          <a:p>
            <a:endParaRPr lang="ru-RU"/>
          </a:p>
        </p:txBody>
      </p:sp>
      <p:sp>
        <p:nvSpPr>
          <p:cNvPr id="134194" name="Text Box 50"/>
          <p:cNvSpPr txBox="1">
            <a:spLocks noChangeArrowheads="1"/>
          </p:cNvSpPr>
          <p:nvPr/>
        </p:nvSpPr>
        <p:spPr bwMode="auto">
          <a:xfrm>
            <a:off x="250825" y="188913"/>
            <a:ext cx="8713788" cy="406400"/>
          </a:xfrm>
          <a:prstGeom prst="rect">
            <a:avLst/>
          </a:prstGeom>
          <a:solidFill>
            <a:srgbClr val="FFFF99"/>
          </a:solidFill>
          <a:ln w="9525">
            <a:noFill/>
            <a:miter lim="800000"/>
            <a:headEnd/>
            <a:tailEnd/>
          </a:ln>
          <a:effectLst>
            <a:glow rad="101600">
              <a:srgbClr val="FFC000">
                <a:alpha val="60000"/>
              </a:srgbClr>
            </a:glow>
            <a:outerShdw blurRad="50800" dist="38100" dir="2700000" algn="tl" rotWithShape="0">
              <a:prstClr val="black">
                <a:alpha val="40000"/>
              </a:prstClr>
            </a:outerShdw>
            <a:reflection blurRad="6350" stA="50000" endA="300" endPos="55500" dist="101600" dir="5400000" sy="-100000" algn="bl" rotWithShape="0"/>
          </a:effectLst>
        </p:spPr>
        <p:txBody>
          <a:bodyPr>
            <a:spAutoFit/>
          </a:bodyPr>
          <a:lstStyle/>
          <a:p>
            <a:r>
              <a:rPr lang="ru-RU" sz="2000" b="1" dirty="0">
                <a:solidFill>
                  <a:srgbClr val="993366"/>
                </a:solidFill>
                <a:latin typeface="Times New Roman" pitchFamily="18" charset="0"/>
              </a:rPr>
              <a:t>Системная паутинка </a:t>
            </a:r>
            <a:r>
              <a:rPr lang="ru-RU" sz="2000" b="1" dirty="0" smtClean="0">
                <a:solidFill>
                  <a:srgbClr val="993366"/>
                </a:solidFill>
                <a:latin typeface="Times New Roman" pitchFamily="18" charset="0"/>
              </a:rPr>
              <a:t>к модулю </a:t>
            </a:r>
            <a:r>
              <a:rPr lang="ru-RU" sz="2000" b="1" dirty="0">
                <a:solidFill>
                  <a:srgbClr val="993366"/>
                </a:solidFill>
                <a:latin typeface="Times New Roman" pitchFamily="18" charset="0"/>
              </a:rPr>
              <a:t>«Маленькие принцессы и их рыцари»</a:t>
            </a:r>
          </a:p>
        </p:txBody>
      </p:sp>
      <p:pic>
        <p:nvPicPr>
          <p:cNvPr id="18" name="Picture 54" descr="OPERAMAN"/>
          <p:cNvPicPr>
            <a:picLocks noChangeAspect="1" noChangeArrowheads="1"/>
          </p:cNvPicPr>
          <p:nvPr/>
        </p:nvPicPr>
        <p:blipFill>
          <a:blip r:embed="rId2" cstate="print"/>
          <a:srcRect/>
          <a:stretch>
            <a:fillRect/>
          </a:stretch>
        </p:blipFill>
        <p:spPr bwMode="auto">
          <a:xfrm>
            <a:off x="3714744" y="2214554"/>
            <a:ext cx="863600" cy="1295400"/>
          </a:xfrm>
          <a:prstGeom prst="rect">
            <a:avLst/>
          </a:prstGeom>
          <a:noFill/>
        </p:spPr>
      </p:pic>
      <p:pic>
        <p:nvPicPr>
          <p:cNvPr id="19" name="Picture 55" descr="OPERAWMN"/>
          <p:cNvPicPr>
            <a:picLocks noChangeAspect="1" noChangeArrowheads="1"/>
          </p:cNvPicPr>
          <p:nvPr/>
        </p:nvPicPr>
        <p:blipFill>
          <a:blip r:embed="rId3" cstate="print"/>
          <a:srcRect/>
          <a:stretch>
            <a:fillRect/>
          </a:stretch>
        </p:blipFill>
        <p:spPr bwMode="auto">
          <a:xfrm>
            <a:off x="4643438" y="2285992"/>
            <a:ext cx="720725" cy="1295400"/>
          </a:xfrm>
          <a:prstGeom prst="rect">
            <a:avLst/>
          </a:prstGeom>
          <a:noFill/>
        </p:spPr>
      </p:pic>
    </p:spTree>
  </p:cSld>
  <p:clrMapOvr>
    <a:masterClrMapping/>
  </p:clrMapOvr>
  <p:transition>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5" name="Diagram 2"/>
          <p:cNvGrpSpPr>
            <a:grpSpLocks noChangeAspect="1"/>
          </p:cNvGrpSpPr>
          <p:nvPr/>
        </p:nvGrpSpPr>
        <p:grpSpPr bwMode="auto">
          <a:xfrm>
            <a:off x="461240" y="838828"/>
            <a:ext cx="8430256" cy="5837511"/>
            <a:chOff x="1637" y="773"/>
            <a:chExt cx="2504" cy="2635"/>
          </a:xfrm>
        </p:grpSpPr>
        <p:sp>
          <p:nvSpPr>
            <p:cNvPr id="26" name="_s16388"/>
            <p:cNvSpPr>
              <a:spLocks noChangeShapeType="1"/>
            </p:cNvSpPr>
            <p:nvPr/>
          </p:nvSpPr>
          <p:spPr bwMode="auto">
            <a:xfrm flipH="1">
              <a:off x="2269" y="2300"/>
              <a:ext cx="296" cy="170"/>
            </a:xfrm>
            <a:prstGeom prst="line">
              <a:avLst/>
            </a:prstGeom>
            <a:noFill/>
            <a:ln w="28575">
              <a:solidFill>
                <a:schemeClr val="tx1"/>
              </a:solidFill>
              <a:round/>
              <a:headEnd/>
              <a:tailEnd/>
            </a:ln>
            <a:scene3d>
              <a:camera prst="orthographicFront"/>
              <a:lightRig rig="threePt" dir="t"/>
            </a:scene3d>
            <a:sp3d>
              <a:bevelT prst="convex"/>
            </a:sp3d>
          </p:spPr>
          <p:txBody>
            <a:bodyPr vert="horz" wrap="square" lIns="91440" tIns="45720" rIns="91440" bIns="45720" numCol="1" anchor="ctr" anchorCtr="0" compatLnSpc="1">
              <a:prstTxWarp prst="textNoShape">
                <a:avLst/>
              </a:prstTxWarp>
            </a:bodyPr>
            <a:lstStyle/>
            <a:p>
              <a:endParaRPr lang="ru-RU"/>
            </a:p>
          </p:txBody>
        </p:sp>
        <p:sp>
          <p:nvSpPr>
            <p:cNvPr id="27" name="_s16389"/>
            <p:cNvSpPr>
              <a:spLocks noChangeArrowheads="1"/>
            </p:cNvSpPr>
            <p:nvPr/>
          </p:nvSpPr>
          <p:spPr bwMode="auto">
            <a:xfrm>
              <a:off x="1637" y="2301"/>
              <a:ext cx="679" cy="679"/>
            </a:xfrm>
            <a:prstGeom prst="ellipse">
              <a:avLst/>
            </a:prstGeom>
            <a:solidFill>
              <a:srgbClr val="FFCCFF"/>
            </a:solidFill>
            <a:ln w="9525">
              <a:solidFill>
                <a:schemeClr val="tx1"/>
              </a:solidFill>
              <a:round/>
              <a:headEnd/>
              <a:tailEnd/>
            </a:ln>
            <a:scene3d>
              <a:camera prst="orthographicFront"/>
              <a:lightRig rig="threePt" dir="t"/>
            </a:scene3d>
            <a:sp3d>
              <a:bevelT prst="convex"/>
            </a:sp3d>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993366"/>
                  </a:solidFill>
                  <a:effectLst/>
                </a:rPr>
                <a:t>внутренний мир</a:t>
              </a:r>
            </a:p>
          </p:txBody>
        </p:sp>
        <p:sp>
          <p:nvSpPr>
            <p:cNvPr id="30" name="_s16390"/>
            <p:cNvSpPr>
              <a:spLocks noChangeShapeType="1"/>
            </p:cNvSpPr>
            <p:nvPr/>
          </p:nvSpPr>
          <p:spPr bwMode="auto">
            <a:xfrm>
              <a:off x="3151" y="2300"/>
              <a:ext cx="295" cy="171"/>
            </a:xfrm>
            <a:prstGeom prst="line">
              <a:avLst/>
            </a:prstGeom>
            <a:noFill/>
            <a:ln w="28575">
              <a:solidFill>
                <a:schemeClr val="tx1"/>
              </a:solidFill>
              <a:round/>
              <a:headEnd/>
              <a:tailEnd/>
            </a:ln>
            <a:scene3d>
              <a:camera prst="orthographicFront"/>
              <a:lightRig rig="threePt" dir="t"/>
            </a:scene3d>
            <a:sp3d>
              <a:bevelT prst="convex"/>
            </a:sp3d>
          </p:spPr>
          <p:txBody>
            <a:bodyPr vert="horz" wrap="square" lIns="91440" tIns="45720" rIns="91440" bIns="45720" numCol="1" anchor="ctr" anchorCtr="0" compatLnSpc="1">
              <a:prstTxWarp prst="textNoShape">
                <a:avLst/>
              </a:prstTxWarp>
            </a:bodyPr>
            <a:lstStyle/>
            <a:p>
              <a:endParaRPr lang="ru-RU"/>
            </a:p>
          </p:txBody>
        </p:sp>
        <p:sp>
          <p:nvSpPr>
            <p:cNvPr id="31" name="_s16391"/>
            <p:cNvSpPr>
              <a:spLocks noChangeArrowheads="1"/>
            </p:cNvSpPr>
            <p:nvPr/>
          </p:nvSpPr>
          <p:spPr bwMode="auto">
            <a:xfrm>
              <a:off x="3401" y="2301"/>
              <a:ext cx="679" cy="679"/>
            </a:xfrm>
            <a:prstGeom prst="ellipse">
              <a:avLst/>
            </a:prstGeom>
            <a:solidFill>
              <a:srgbClr val="CCFF99"/>
            </a:solidFill>
            <a:ln w="9525">
              <a:solidFill>
                <a:schemeClr val="tx1"/>
              </a:solidFill>
              <a:round/>
              <a:headEnd/>
              <a:tailEnd/>
            </a:ln>
            <a:scene3d>
              <a:camera prst="orthographicFront"/>
              <a:lightRig rig="threePt" dir="t"/>
            </a:scene3d>
            <a:sp3d>
              <a:bevelT prst="convex"/>
            </a:sp3d>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993366"/>
                  </a:solidFill>
                  <a:effectLst/>
                </a:rPr>
                <a:t>внешние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993366"/>
                  </a:solidFill>
                  <a:effectLst/>
                </a:rPr>
                <a:t>проявления</a:t>
              </a:r>
            </a:p>
          </p:txBody>
        </p:sp>
        <p:sp>
          <p:nvSpPr>
            <p:cNvPr id="32" name="_s16392"/>
            <p:cNvSpPr>
              <a:spLocks noChangeShapeType="1"/>
            </p:cNvSpPr>
            <p:nvPr/>
          </p:nvSpPr>
          <p:spPr bwMode="auto">
            <a:xfrm flipV="1">
              <a:off x="2858" y="1451"/>
              <a:ext cx="0" cy="341"/>
            </a:xfrm>
            <a:prstGeom prst="line">
              <a:avLst/>
            </a:prstGeom>
            <a:noFill/>
            <a:ln w="28575">
              <a:solidFill>
                <a:schemeClr val="tx1"/>
              </a:solidFill>
              <a:round/>
              <a:headEnd/>
              <a:tailEnd/>
            </a:ln>
            <a:scene3d>
              <a:camera prst="orthographicFront"/>
              <a:lightRig rig="threePt" dir="t"/>
            </a:scene3d>
            <a:sp3d>
              <a:bevelT prst="convex"/>
            </a:sp3d>
          </p:spPr>
          <p:txBody>
            <a:bodyPr vert="horz" wrap="square" lIns="91440" tIns="45720" rIns="91440" bIns="45720" numCol="1" anchor="ctr" anchorCtr="0" compatLnSpc="1">
              <a:prstTxWarp prst="textNoShape">
                <a:avLst/>
              </a:prstTxWarp>
            </a:bodyPr>
            <a:lstStyle/>
            <a:p>
              <a:endParaRPr lang="ru-RU"/>
            </a:p>
          </p:txBody>
        </p:sp>
        <p:sp>
          <p:nvSpPr>
            <p:cNvPr id="33" name="_s16393"/>
            <p:cNvSpPr>
              <a:spLocks noChangeArrowheads="1"/>
            </p:cNvSpPr>
            <p:nvPr/>
          </p:nvSpPr>
          <p:spPr bwMode="auto">
            <a:xfrm>
              <a:off x="2519" y="773"/>
              <a:ext cx="679" cy="679"/>
            </a:xfrm>
            <a:prstGeom prst="ellipse">
              <a:avLst/>
            </a:prstGeom>
            <a:solidFill>
              <a:schemeClr val="tx2">
                <a:lumMod val="20000"/>
                <a:lumOff val="80000"/>
              </a:schemeClr>
            </a:solidFill>
            <a:ln w="9525">
              <a:solidFill>
                <a:schemeClr val="tx1"/>
              </a:solidFill>
              <a:round/>
              <a:headEnd/>
              <a:tailEnd/>
            </a:ln>
            <a:scene3d>
              <a:camera prst="orthographicFront"/>
              <a:lightRig rig="threePt" dir="t"/>
            </a:scene3d>
            <a:sp3d>
              <a:bevelT prst="convex"/>
            </a:sp3d>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smtClean="0">
                  <a:ln>
                    <a:noFill/>
                  </a:ln>
                  <a:solidFill>
                    <a:srgbClr val="993366"/>
                  </a:solidFill>
                  <a:effectLst/>
                </a:rPr>
                <a:t>внешний мир</a:t>
              </a:r>
            </a:p>
          </p:txBody>
        </p:sp>
        <p:sp>
          <p:nvSpPr>
            <p:cNvPr id="34" name="_s16394"/>
            <p:cNvSpPr>
              <a:spLocks noChangeArrowheads="1"/>
            </p:cNvSpPr>
            <p:nvPr/>
          </p:nvSpPr>
          <p:spPr bwMode="auto">
            <a:xfrm>
              <a:off x="2519" y="1792"/>
              <a:ext cx="679" cy="679"/>
            </a:xfrm>
            <a:prstGeom prst="ellipse">
              <a:avLst/>
            </a:prstGeom>
            <a:solidFill>
              <a:schemeClr val="accent1"/>
            </a:solidFill>
            <a:ln w="9525">
              <a:solidFill>
                <a:schemeClr val="tx1"/>
              </a:solidFill>
              <a:round/>
              <a:headEnd/>
              <a:tailEnd/>
            </a:ln>
            <a:scene3d>
              <a:camera prst="orthographicFront"/>
              <a:lightRig rig="threePt" dir="t"/>
            </a:scene3d>
            <a:sp3d>
              <a:bevelT prst="convex"/>
            </a:sp3d>
          </p:spPr>
          <p:txBody>
            <a:bodyPr vert="horz" wrap="none" lIns="0" tIns="0" rIns="0" bIns="0" numCol="1" anchor="ctr" anchorCtr="0" compatLnSpc="1">
              <a:prstTxWarp prst="textNoShape">
                <a:avLst/>
              </a:prstTxWarp>
            </a:bodyPr>
            <a:lstStyle/>
            <a:p>
              <a:endParaRPr lang="ru-RU"/>
            </a:p>
          </p:txBody>
        </p:sp>
        <p:sp>
          <p:nvSpPr>
            <p:cNvPr id="35" name="Rectangle 11"/>
            <p:cNvSpPr>
              <a:spLocks noChangeArrowheads="1"/>
            </p:cNvSpPr>
            <p:nvPr/>
          </p:nvSpPr>
          <p:spPr bwMode="auto">
            <a:xfrm>
              <a:off x="2551" y="2034"/>
              <a:ext cx="613"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Волосы</a:t>
              </a:r>
            </a:p>
          </p:txBody>
        </p:sp>
        <p:sp>
          <p:nvSpPr>
            <p:cNvPr id="36" name="Rectangle 12"/>
            <p:cNvSpPr>
              <a:spLocks noChangeArrowheads="1"/>
            </p:cNvSpPr>
            <p:nvPr/>
          </p:nvSpPr>
          <p:spPr bwMode="auto">
            <a:xfrm>
              <a:off x="2615" y="2131"/>
              <a:ext cx="614"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Волосы</a:t>
              </a:r>
            </a:p>
          </p:txBody>
        </p:sp>
        <p:sp>
          <p:nvSpPr>
            <p:cNvPr id="37" name="Rectangle 13"/>
            <p:cNvSpPr>
              <a:spLocks noChangeArrowheads="1"/>
            </p:cNvSpPr>
            <p:nvPr/>
          </p:nvSpPr>
          <p:spPr bwMode="auto">
            <a:xfrm>
              <a:off x="2679" y="2229"/>
              <a:ext cx="614" cy="195"/>
            </a:xfrm>
            <a:prstGeom prst="rect">
              <a:avLst/>
            </a:prstGeom>
            <a:solidFill>
              <a:schemeClr val="accent1"/>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Волосы</a:t>
              </a:r>
            </a:p>
          </p:txBody>
        </p:sp>
        <p:sp>
          <p:nvSpPr>
            <p:cNvPr id="38" name="Rectangle 14"/>
            <p:cNvSpPr>
              <a:spLocks noChangeArrowheads="1"/>
            </p:cNvSpPr>
            <p:nvPr/>
          </p:nvSpPr>
          <p:spPr bwMode="auto">
            <a:xfrm>
              <a:off x="2152" y="3145"/>
              <a:ext cx="449" cy="217"/>
            </a:xfrm>
            <a:prstGeom prst="rect">
              <a:avLst/>
            </a:prstGeom>
            <a:solidFill>
              <a:srgbClr val="FFCCFF"/>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endParaRPr lang="ru-RU"/>
            </a:p>
          </p:txBody>
        </p:sp>
        <p:sp>
          <p:nvSpPr>
            <p:cNvPr id="39" name="Rectangle 15"/>
            <p:cNvSpPr>
              <a:spLocks noChangeArrowheads="1"/>
            </p:cNvSpPr>
            <p:nvPr/>
          </p:nvSpPr>
          <p:spPr bwMode="auto">
            <a:xfrm>
              <a:off x="2879" y="3145"/>
              <a:ext cx="592" cy="227"/>
            </a:xfrm>
            <a:prstGeom prst="rect">
              <a:avLst/>
            </a:prstGeom>
            <a:solidFill>
              <a:srgbClr val="CCFF99"/>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endParaRPr lang="ru-RU"/>
            </a:p>
          </p:txBody>
        </p:sp>
        <p:sp>
          <p:nvSpPr>
            <p:cNvPr id="40" name="Rectangle 16"/>
            <p:cNvSpPr>
              <a:spLocks noChangeArrowheads="1"/>
            </p:cNvSpPr>
            <p:nvPr/>
          </p:nvSpPr>
          <p:spPr bwMode="auto">
            <a:xfrm>
              <a:off x="3500" y="1747"/>
              <a:ext cx="641" cy="218"/>
            </a:xfrm>
            <a:prstGeom prst="rect">
              <a:avLst/>
            </a:prstGeom>
            <a:solidFill>
              <a:srgbClr val="CCFF99"/>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деятельность</a:t>
              </a:r>
            </a:p>
          </p:txBody>
        </p:sp>
        <p:sp>
          <p:nvSpPr>
            <p:cNvPr id="41" name="Rectangle 17"/>
            <p:cNvSpPr>
              <a:spLocks noChangeArrowheads="1"/>
            </p:cNvSpPr>
            <p:nvPr/>
          </p:nvSpPr>
          <p:spPr bwMode="auto">
            <a:xfrm>
              <a:off x="3585" y="3178"/>
              <a:ext cx="545" cy="230"/>
            </a:xfrm>
            <a:prstGeom prst="rect">
              <a:avLst/>
            </a:prstGeom>
            <a:solidFill>
              <a:srgbClr val="CCFF99"/>
            </a:solidFill>
            <a:ln w="9525">
              <a:solidFill>
                <a:schemeClr val="tx1"/>
              </a:solidFill>
              <a:miter lim="800000"/>
              <a:headEnd/>
              <a:tailEnd/>
            </a:ln>
            <a:effectLst/>
            <a:scene3d>
              <a:camera prst="orthographicFront"/>
              <a:lightRig rig="threePt" dir="t"/>
            </a:scene3d>
            <a:sp3d>
              <a:bevelT prst="convex"/>
            </a:sp3d>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rPr>
                <a:t>поведение</a:t>
              </a:r>
            </a:p>
          </p:txBody>
        </p:sp>
        <p:sp>
          <p:nvSpPr>
            <p:cNvPr id="43" name="Line 19"/>
            <p:cNvSpPr>
              <a:spLocks noChangeShapeType="1"/>
            </p:cNvSpPr>
            <p:nvPr/>
          </p:nvSpPr>
          <p:spPr bwMode="auto">
            <a:xfrm flipV="1">
              <a:off x="2221" y="1104"/>
              <a:ext cx="297" cy="97"/>
            </a:xfrm>
            <a:prstGeom prst="line">
              <a:avLst/>
            </a:prstGeom>
            <a:noFill/>
            <a:ln w="9525">
              <a:solidFill>
                <a:schemeClr val="tx1"/>
              </a:solidFill>
              <a:round/>
              <a:headEnd/>
              <a:tailEnd type="triangle" w="med" len="med"/>
            </a:ln>
            <a:effectLst/>
            <a:scene3d>
              <a:camera prst="orthographicFront"/>
              <a:lightRig rig="threePt" dir="t"/>
            </a:scene3d>
            <a:sp3d>
              <a:bevelT prst="convex"/>
            </a:sp3d>
          </p:spPr>
          <p:txBody>
            <a:bodyPr vert="horz" wrap="square" lIns="91440" tIns="45720" rIns="91440" bIns="45720" numCol="1" anchor="t" anchorCtr="0" compatLnSpc="1">
              <a:prstTxWarp prst="textNoShape">
                <a:avLst/>
              </a:prstTxWarp>
            </a:bodyPr>
            <a:lstStyle/>
            <a:p>
              <a:endParaRPr lang="ru-RU"/>
            </a:p>
          </p:txBody>
        </p:sp>
      </p:grpSp>
      <p:sp>
        <p:nvSpPr>
          <p:cNvPr id="134153" name="Oval 9"/>
          <p:cNvSpPr>
            <a:spLocks noChangeArrowheads="1"/>
          </p:cNvSpPr>
          <p:nvPr/>
        </p:nvSpPr>
        <p:spPr bwMode="auto">
          <a:xfrm>
            <a:off x="3203575" y="2636838"/>
            <a:ext cx="2881313" cy="2952750"/>
          </a:xfrm>
          <a:prstGeom prst="ellipse">
            <a:avLst/>
          </a:prstGeom>
          <a:solidFill>
            <a:srgbClr val="FFFF99"/>
          </a:solidFill>
          <a:ln w="9525">
            <a:solidFill>
              <a:schemeClr val="tx1"/>
            </a:solidFill>
            <a:round/>
            <a:headEnd/>
            <a:tailEnd/>
          </a:ln>
          <a:effectLst>
            <a:glow rad="101600">
              <a:srgbClr val="FFC000">
                <a:alpha val="60000"/>
              </a:srgbClr>
            </a:glow>
            <a:outerShdw blurRad="63500" sx="102000" sy="102000" algn="ctr" rotWithShape="0">
              <a:prstClr val="black">
                <a:alpha val="40000"/>
              </a:prstClr>
            </a:outerShdw>
          </a:effectLst>
          <a:scene3d>
            <a:camera prst="orthographicFront"/>
            <a:lightRig rig="threePt" dir="t"/>
          </a:scene3d>
          <a:sp3d>
            <a:bevelT w="152400" h="50800" prst="softRound"/>
          </a:sp3d>
        </p:spPr>
        <p:txBody>
          <a:bodyPr wrap="none" anchor="ctr"/>
          <a:lstStyle/>
          <a:p>
            <a:endParaRPr lang="ru-RU"/>
          </a:p>
        </p:txBody>
      </p:sp>
      <p:sp>
        <p:nvSpPr>
          <p:cNvPr id="134155" name="WordArt 11"/>
          <p:cNvSpPr>
            <a:spLocks noChangeArrowheads="1" noChangeShapeType="1" noTextEdit="1"/>
          </p:cNvSpPr>
          <p:nvPr/>
        </p:nvSpPr>
        <p:spPr bwMode="auto">
          <a:xfrm>
            <a:off x="3500430" y="3000372"/>
            <a:ext cx="2357454" cy="3071833"/>
          </a:xfrm>
          <a:prstGeom prst="rect">
            <a:avLst/>
          </a:prstGeom>
        </p:spPr>
        <p:txBody>
          <a:bodyPr spcFirstLastPara="1" wrap="none" fromWordArt="1">
            <a:prstTxWarp prst="textArchUp">
              <a:avLst>
                <a:gd name="adj" fmla="val 11060976"/>
              </a:avLst>
            </a:prstTxWarp>
          </a:bodyPr>
          <a:lstStyle/>
          <a:p>
            <a:pPr algn="ctr"/>
            <a:r>
              <a:rPr lang="ru-RU" sz="3600" b="1" kern="10" dirty="0" smtClean="0">
                <a:ln w="9525">
                  <a:solidFill>
                    <a:srgbClr val="000000"/>
                  </a:solidFill>
                  <a:round/>
                  <a:headEnd/>
                  <a:tailEnd/>
                </a:ln>
                <a:solidFill>
                  <a:srgbClr val="FF00FF"/>
                </a:solidFill>
                <a:latin typeface="Arial"/>
                <a:cs typeface="Arial"/>
              </a:rPr>
              <a:t>Мужчины и женщины</a:t>
            </a:r>
            <a:endParaRPr lang="ru-RU" sz="3600" b="1" kern="10" dirty="0">
              <a:ln w="9525">
                <a:solidFill>
                  <a:srgbClr val="000000"/>
                </a:solidFill>
                <a:round/>
                <a:headEnd/>
                <a:tailEnd/>
              </a:ln>
              <a:solidFill>
                <a:srgbClr val="FF00FF"/>
              </a:solidFill>
              <a:latin typeface="Arial"/>
              <a:cs typeface="Arial"/>
            </a:endParaRPr>
          </a:p>
        </p:txBody>
      </p:sp>
      <p:sp>
        <p:nvSpPr>
          <p:cNvPr id="134171" name="Rectangle 27"/>
          <p:cNvSpPr>
            <a:spLocks noChangeArrowheads="1"/>
          </p:cNvSpPr>
          <p:nvPr/>
        </p:nvSpPr>
        <p:spPr bwMode="auto">
          <a:xfrm>
            <a:off x="357158" y="1357298"/>
            <a:ext cx="2103423" cy="803265"/>
          </a:xfrm>
          <a:prstGeom prst="rect">
            <a:avLst/>
          </a:prstGeom>
          <a:solidFill>
            <a:schemeClr val="tx2">
              <a:lumMod val="20000"/>
              <a:lumOff val="80000"/>
            </a:schemeClr>
          </a:solidFill>
          <a:ln w="9525">
            <a:solidFill>
              <a:schemeClr val="tx1"/>
            </a:solidFill>
            <a:miter lim="800000"/>
            <a:headEnd/>
            <a:tailEnd/>
          </a:ln>
          <a:effectLst/>
          <a:scene3d>
            <a:camera prst="orthographicFront"/>
            <a:lightRig rig="threePt" dir="t"/>
          </a:scene3d>
          <a:sp3d>
            <a:bevelT prst="relaxedInset"/>
          </a:sp3d>
        </p:spPr>
        <p:txBody>
          <a:bodyPr wrap="none" anchor="ctr"/>
          <a:lstStyle/>
          <a:p>
            <a:pPr algn="ctr"/>
            <a:r>
              <a:rPr lang="ru-RU"/>
              <a:t>внешний облик</a:t>
            </a:r>
          </a:p>
        </p:txBody>
      </p:sp>
      <p:sp>
        <p:nvSpPr>
          <p:cNvPr id="134177" name="Rectangle 33"/>
          <p:cNvSpPr>
            <a:spLocks noChangeArrowheads="1"/>
          </p:cNvSpPr>
          <p:nvPr/>
        </p:nvSpPr>
        <p:spPr bwMode="auto">
          <a:xfrm>
            <a:off x="6429388" y="1285860"/>
            <a:ext cx="2428892" cy="714380"/>
          </a:xfrm>
          <a:prstGeom prst="rect">
            <a:avLst/>
          </a:prstGeom>
          <a:solidFill>
            <a:schemeClr val="tx2">
              <a:lumMod val="20000"/>
              <a:lumOff val="80000"/>
            </a:schemeClr>
          </a:solidFill>
          <a:ln w="9525">
            <a:solidFill>
              <a:schemeClr val="tx1"/>
            </a:solidFill>
            <a:miter lim="800000"/>
            <a:headEnd/>
            <a:tailEnd/>
          </a:ln>
          <a:effectLst/>
          <a:scene3d>
            <a:camera prst="orthographicFront"/>
            <a:lightRig rig="threePt" dir="t"/>
          </a:scene3d>
          <a:sp3d>
            <a:bevelT w="114300" prst="artDeco"/>
          </a:sp3d>
        </p:spPr>
        <p:txBody>
          <a:bodyPr wrap="none" anchor="ctr"/>
          <a:lstStyle/>
          <a:p>
            <a:pPr algn="ctr"/>
            <a:r>
              <a:rPr lang="ru-RU"/>
              <a:t>физические качества</a:t>
            </a:r>
          </a:p>
        </p:txBody>
      </p:sp>
      <p:sp>
        <p:nvSpPr>
          <p:cNvPr id="134178" name="Line 34"/>
          <p:cNvSpPr>
            <a:spLocks noChangeShapeType="1"/>
          </p:cNvSpPr>
          <p:nvPr/>
        </p:nvSpPr>
        <p:spPr bwMode="auto">
          <a:xfrm flipH="1" flipV="1">
            <a:off x="5715007" y="1571611"/>
            <a:ext cx="714377" cy="142873"/>
          </a:xfrm>
          <a:prstGeom prst="line">
            <a:avLst/>
          </a:prstGeom>
          <a:noFill/>
          <a:ln w="9525">
            <a:solidFill>
              <a:schemeClr val="tx1"/>
            </a:solidFill>
            <a:round/>
            <a:headEnd/>
            <a:tailEnd type="triangle" w="med" len="med"/>
          </a:ln>
          <a:effectLst/>
        </p:spPr>
        <p:txBody>
          <a:bodyPr/>
          <a:lstStyle/>
          <a:p>
            <a:endParaRPr lang="ru-RU"/>
          </a:p>
        </p:txBody>
      </p:sp>
      <p:sp>
        <p:nvSpPr>
          <p:cNvPr id="134181" name="Rectangle 37"/>
          <p:cNvSpPr>
            <a:spLocks noChangeArrowheads="1"/>
          </p:cNvSpPr>
          <p:nvPr/>
        </p:nvSpPr>
        <p:spPr bwMode="auto">
          <a:xfrm>
            <a:off x="395288" y="2997200"/>
            <a:ext cx="2087562" cy="482600"/>
          </a:xfrm>
          <a:prstGeom prst="rect">
            <a:avLst/>
          </a:prstGeom>
          <a:solidFill>
            <a:srgbClr val="FFCCFF"/>
          </a:solidFill>
          <a:ln w="9525">
            <a:solidFill>
              <a:schemeClr val="tx1"/>
            </a:solidFill>
            <a:miter lim="800000"/>
            <a:headEnd/>
            <a:tailEnd/>
          </a:ln>
          <a:effectLst/>
          <a:scene3d>
            <a:camera prst="orthographicFront"/>
            <a:lightRig rig="threePt" dir="t"/>
          </a:scene3d>
          <a:sp3d>
            <a:bevelT w="139700" prst="cross"/>
          </a:sp3d>
        </p:spPr>
        <p:txBody>
          <a:bodyPr wrap="none" anchor="ctr"/>
          <a:lstStyle/>
          <a:p>
            <a:pPr algn="ctr"/>
            <a:r>
              <a:rPr lang="ru-RU"/>
              <a:t>интересы</a:t>
            </a:r>
          </a:p>
        </p:txBody>
      </p:sp>
      <p:sp>
        <p:nvSpPr>
          <p:cNvPr id="134185" name="Rectangle 41"/>
          <p:cNvSpPr>
            <a:spLocks noChangeArrowheads="1"/>
          </p:cNvSpPr>
          <p:nvPr/>
        </p:nvSpPr>
        <p:spPr bwMode="auto">
          <a:xfrm>
            <a:off x="250825" y="6237288"/>
            <a:ext cx="1439863" cy="411162"/>
          </a:xfrm>
          <a:prstGeom prst="rect">
            <a:avLst/>
          </a:prstGeom>
          <a:solidFill>
            <a:srgbClr val="FFCCFF"/>
          </a:solidFill>
          <a:ln w="9525">
            <a:solidFill>
              <a:schemeClr val="tx1"/>
            </a:solidFill>
            <a:miter lim="800000"/>
            <a:headEnd/>
            <a:tailEnd/>
          </a:ln>
          <a:effectLst/>
          <a:scene3d>
            <a:camera prst="orthographicFront"/>
            <a:lightRig rig="threePt" dir="t"/>
          </a:scene3d>
          <a:sp3d>
            <a:bevelT prst="convex"/>
          </a:sp3d>
        </p:spPr>
        <p:txBody>
          <a:bodyPr wrap="none" anchor="ctr"/>
          <a:lstStyle/>
          <a:p>
            <a:pPr algn="ctr"/>
            <a:endParaRPr lang="ru-RU"/>
          </a:p>
          <a:p>
            <a:pPr algn="ctr"/>
            <a:r>
              <a:rPr lang="ru-RU"/>
              <a:t>характер</a:t>
            </a:r>
          </a:p>
          <a:p>
            <a:pPr algn="ctr"/>
            <a:endParaRPr lang="ru-RU"/>
          </a:p>
        </p:txBody>
      </p:sp>
      <p:sp>
        <p:nvSpPr>
          <p:cNvPr id="134186" name="Line 42"/>
          <p:cNvSpPr>
            <a:spLocks noChangeShapeType="1"/>
          </p:cNvSpPr>
          <p:nvPr/>
        </p:nvSpPr>
        <p:spPr bwMode="auto">
          <a:xfrm>
            <a:off x="1476375" y="3500438"/>
            <a:ext cx="0" cy="720725"/>
          </a:xfrm>
          <a:prstGeom prst="line">
            <a:avLst/>
          </a:prstGeom>
          <a:noFill/>
          <a:ln w="9525">
            <a:solidFill>
              <a:schemeClr val="tx1"/>
            </a:solidFill>
            <a:round/>
            <a:headEnd/>
            <a:tailEnd type="triangle" w="med" len="med"/>
          </a:ln>
          <a:effectLst/>
        </p:spPr>
        <p:txBody>
          <a:bodyPr/>
          <a:lstStyle/>
          <a:p>
            <a:endParaRPr lang="ru-RU"/>
          </a:p>
        </p:txBody>
      </p:sp>
      <p:sp>
        <p:nvSpPr>
          <p:cNvPr id="134187" name="Line 43"/>
          <p:cNvSpPr>
            <a:spLocks noChangeShapeType="1"/>
          </p:cNvSpPr>
          <p:nvPr/>
        </p:nvSpPr>
        <p:spPr bwMode="auto">
          <a:xfrm flipV="1">
            <a:off x="684213" y="5661025"/>
            <a:ext cx="358775" cy="576263"/>
          </a:xfrm>
          <a:prstGeom prst="line">
            <a:avLst/>
          </a:prstGeom>
          <a:noFill/>
          <a:ln w="9525">
            <a:solidFill>
              <a:schemeClr val="tx1"/>
            </a:solidFill>
            <a:round/>
            <a:headEnd/>
            <a:tailEnd type="triangle" w="med" len="med"/>
          </a:ln>
          <a:effectLst/>
        </p:spPr>
        <p:txBody>
          <a:bodyPr/>
          <a:lstStyle/>
          <a:p>
            <a:endParaRPr lang="ru-RU"/>
          </a:p>
        </p:txBody>
      </p:sp>
      <p:sp>
        <p:nvSpPr>
          <p:cNvPr id="134188" name="Line 44"/>
          <p:cNvSpPr>
            <a:spLocks noChangeShapeType="1"/>
          </p:cNvSpPr>
          <p:nvPr/>
        </p:nvSpPr>
        <p:spPr bwMode="auto">
          <a:xfrm flipH="1" flipV="1">
            <a:off x="2484438" y="5445125"/>
            <a:ext cx="792162" cy="647700"/>
          </a:xfrm>
          <a:prstGeom prst="line">
            <a:avLst/>
          </a:prstGeom>
          <a:noFill/>
          <a:ln w="9525">
            <a:solidFill>
              <a:schemeClr val="tx1"/>
            </a:solidFill>
            <a:round/>
            <a:headEnd/>
            <a:tailEnd type="triangle" w="med" len="med"/>
          </a:ln>
          <a:effectLst/>
        </p:spPr>
        <p:txBody>
          <a:bodyPr/>
          <a:lstStyle/>
          <a:p>
            <a:endParaRPr lang="ru-RU"/>
          </a:p>
        </p:txBody>
      </p:sp>
      <p:sp>
        <p:nvSpPr>
          <p:cNvPr id="134190" name="Line 46"/>
          <p:cNvSpPr>
            <a:spLocks noChangeShapeType="1"/>
          </p:cNvSpPr>
          <p:nvPr/>
        </p:nvSpPr>
        <p:spPr bwMode="auto">
          <a:xfrm>
            <a:off x="7451725" y="3500438"/>
            <a:ext cx="0" cy="720725"/>
          </a:xfrm>
          <a:prstGeom prst="line">
            <a:avLst/>
          </a:prstGeom>
          <a:noFill/>
          <a:ln w="9525">
            <a:solidFill>
              <a:schemeClr val="tx1"/>
            </a:solidFill>
            <a:round/>
            <a:headEnd/>
            <a:tailEnd type="triangle" w="med" len="med"/>
          </a:ln>
          <a:effectLst/>
        </p:spPr>
        <p:txBody>
          <a:bodyPr/>
          <a:lstStyle/>
          <a:p>
            <a:endParaRPr lang="ru-RU"/>
          </a:p>
        </p:txBody>
      </p:sp>
      <p:sp>
        <p:nvSpPr>
          <p:cNvPr id="134191" name="Line 47"/>
          <p:cNvSpPr>
            <a:spLocks noChangeShapeType="1"/>
          </p:cNvSpPr>
          <p:nvPr/>
        </p:nvSpPr>
        <p:spPr bwMode="auto">
          <a:xfrm flipV="1">
            <a:off x="5724525" y="5300663"/>
            <a:ext cx="792163" cy="792162"/>
          </a:xfrm>
          <a:prstGeom prst="line">
            <a:avLst/>
          </a:prstGeom>
          <a:noFill/>
          <a:ln w="9525">
            <a:solidFill>
              <a:schemeClr val="tx1"/>
            </a:solidFill>
            <a:round/>
            <a:headEnd/>
            <a:tailEnd type="triangle" w="med" len="med"/>
          </a:ln>
          <a:effectLst/>
        </p:spPr>
        <p:txBody>
          <a:bodyPr/>
          <a:lstStyle/>
          <a:p>
            <a:endParaRPr lang="ru-RU"/>
          </a:p>
        </p:txBody>
      </p:sp>
      <p:sp>
        <p:nvSpPr>
          <p:cNvPr id="134192" name="Line 48"/>
          <p:cNvSpPr>
            <a:spLocks noChangeShapeType="1"/>
          </p:cNvSpPr>
          <p:nvPr/>
        </p:nvSpPr>
        <p:spPr bwMode="auto">
          <a:xfrm flipH="1" flipV="1">
            <a:off x="7956550" y="5661025"/>
            <a:ext cx="360363" cy="504825"/>
          </a:xfrm>
          <a:prstGeom prst="line">
            <a:avLst/>
          </a:prstGeom>
          <a:noFill/>
          <a:ln w="9525">
            <a:solidFill>
              <a:schemeClr val="tx1"/>
            </a:solidFill>
            <a:round/>
            <a:headEnd/>
            <a:tailEnd type="triangle" w="med" len="med"/>
          </a:ln>
          <a:effectLst/>
        </p:spPr>
        <p:txBody>
          <a:bodyPr/>
          <a:lstStyle/>
          <a:p>
            <a:endParaRPr lang="ru-RU"/>
          </a:p>
        </p:txBody>
      </p:sp>
      <p:sp>
        <p:nvSpPr>
          <p:cNvPr id="134193" name="Text Box 49"/>
          <p:cNvSpPr txBox="1">
            <a:spLocks noChangeArrowheads="1"/>
          </p:cNvSpPr>
          <p:nvPr/>
        </p:nvSpPr>
        <p:spPr bwMode="auto">
          <a:xfrm>
            <a:off x="2608263" y="-268288"/>
            <a:ext cx="4700587" cy="366713"/>
          </a:xfrm>
          <a:prstGeom prst="rect">
            <a:avLst/>
          </a:prstGeom>
          <a:noFill/>
          <a:ln w="9525">
            <a:noFill/>
            <a:miter lim="800000"/>
            <a:headEnd/>
            <a:tailEnd/>
          </a:ln>
          <a:effectLst/>
        </p:spPr>
        <p:txBody>
          <a:bodyPr>
            <a:spAutoFit/>
          </a:bodyPr>
          <a:lstStyle/>
          <a:p>
            <a:endParaRPr lang="ru-RU"/>
          </a:p>
        </p:txBody>
      </p:sp>
      <p:sp>
        <p:nvSpPr>
          <p:cNvPr id="134194" name="Text Box 50"/>
          <p:cNvSpPr txBox="1">
            <a:spLocks noChangeArrowheads="1"/>
          </p:cNvSpPr>
          <p:nvPr/>
        </p:nvSpPr>
        <p:spPr bwMode="auto">
          <a:xfrm>
            <a:off x="250825" y="188913"/>
            <a:ext cx="8713788" cy="406400"/>
          </a:xfrm>
          <a:prstGeom prst="rect">
            <a:avLst/>
          </a:prstGeom>
          <a:solidFill>
            <a:srgbClr val="FFFF99"/>
          </a:solidFill>
          <a:ln w="9525">
            <a:solidFill>
              <a:srgbClr val="993366"/>
            </a:solidFill>
            <a:miter lim="800000"/>
            <a:headEnd/>
            <a:tailEnd/>
          </a:ln>
          <a:effectLst>
            <a:glow rad="228600">
              <a:schemeClr val="accent3">
                <a:satMod val="175000"/>
                <a:alpha val="40000"/>
              </a:schemeClr>
            </a:glow>
            <a:reflection blurRad="6350" stA="52000" endA="300" endPos="35000" dir="5400000" sy="-100000" algn="bl" rotWithShape="0"/>
          </a:effectLst>
        </p:spPr>
        <p:txBody>
          <a:bodyPr>
            <a:spAutoFit/>
          </a:bodyPr>
          <a:lstStyle/>
          <a:p>
            <a:r>
              <a:rPr lang="ru-RU" sz="2000" b="1" dirty="0" smtClean="0">
                <a:solidFill>
                  <a:srgbClr val="993366"/>
                </a:solidFill>
                <a:latin typeface="Times New Roman" pitchFamily="18" charset="0"/>
              </a:rPr>
              <a:t>            Системная </a:t>
            </a:r>
            <a:r>
              <a:rPr lang="ru-RU" sz="2000" b="1" dirty="0">
                <a:solidFill>
                  <a:srgbClr val="993366"/>
                </a:solidFill>
                <a:latin typeface="Times New Roman" pitchFamily="18" charset="0"/>
              </a:rPr>
              <a:t>паутинка </a:t>
            </a:r>
            <a:r>
              <a:rPr lang="ru-RU" sz="2000" b="1" dirty="0" smtClean="0">
                <a:solidFill>
                  <a:srgbClr val="993366"/>
                </a:solidFill>
                <a:latin typeface="Times New Roman" pitchFamily="18" charset="0"/>
              </a:rPr>
              <a:t>к модулю </a:t>
            </a:r>
            <a:r>
              <a:rPr lang="ru-RU" sz="2000" b="1" dirty="0">
                <a:solidFill>
                  <a:srgbClr val="993366"/>
                </a:solidFill>
                <a:latin typeface="Times New Roman" pitchFamily="18" charset="0"/>
              </a:rPr>
              <a:t>«</a:t>
            </a:r>
            <a:r>
              <a:rPr lang="ru-RU" sz="2000" b="1" dirty="0" smtClean="0">
                <a:solidFill>
                  <a:srgbClr val="993366"/>
                </a:solidFill>
                <a:latin typeface="Times New Roman" pitchFamily="18" charset="0"/>
              </a:rPr>
              <a:t>Мужчины и женщины»</a:t>
            </a:r>
            <a:endParaRPr lang="ru-RU" sz="2000" b="1" dirty="0">
              <a:solidFill>
                <a:srgbClr val="993366"/>
              </a:solidFill>
              <a:latin typeface="Times New Roman" pitchFamily="18" charset="0"/>
            </a:endParaRPr>
          </a:p>
        </p:txBody>
      </p:sp>
      <p:sp>
        <p:nvSpPr>
          <p:cNvPr id="134203" name="Rectangle 59"/>
          <p:cNvSpPr>
            <a:spLocks noChangeArrowheads="1"/>
          </p:cNvSpPr>
          <p:nvPr/>
        </p:nvSpPr>
        <p:spPr bwMode="auto">
          <a:xfrm>
            <a:off x="4929190" y="6143644"/>
            <a:ext cx="1252651" cy="369332"/>
          </a:xfrm>
          <a:prstGeom prst="rect">
            <a:avLst/>
          </a:prstGeom>
          <a:noFill/>
          <a:ln w="9525">
            <a:noFill/>
            <a:miter lim="800000"/>
            <a:headEnd/>
            <a:tailEnd/>
          </a:ln>
          <a:effectLst/>
        </p:spPr>
        <p:txBody>
          <a:bodyPr wrap="none">
            <a:spAutoFit/>
          </a:bodyPr>
          <a:lstStyle/>
          <a:p>
            <a:r>
              <a:rPr lang="ru-RU" dirty="0" smtClean="0"/>
              <a:t>профессии</a:t>
            </a:r>
            <a:endParaRPr lang="ru-RU" dirty="0"/>
          </a:p>
        </p:txBody>
      </p:sp>
      <p:sp>
        <p:nvSpPr>
          <p:cNvPr id="134204" name="Rectangle 60"/>
          <p:cNvSpPr>
            <a:spLocks noChangeArrowheads="1"/>
          </p:cNvSpPr>
          <p:nvPr/>
        </p:nvSpPr>
        <p:spPr bwMode="auto">
          <a:xfrm>
            <a:off x="2195513" y="6165850"/>
            <a:ext cx="1520825" cy="366713"/>
          </a:xfrm>
          <a:prstGeom prst="rect">
            <a:avLst/>
          </a:prstGeom>
          <a:noFill/>
          <a:ln w="9525">
            <a:noFill/>
            <a:miter lim="800000"/>
            <a:headEnd/>
            <a:tailEnd/>
          </a:ln>
          <a:effectLst/>
        </p:spPr>
        <p:txBody>
          <a:bodyPr wrap="none">
            <a:spAutoFit/>
          </a:bodyPr>
          <a:lstStyle/>
          <a:p>
            <a:r>
              <a:rPr lang="ru-RU"/>
              <a:t>способности</a:t>
            </a:r>
          </a:p>
        </p:txBody>
      </p:sp>
      <p:pic>
        <p:nvPicPr>
          <p:cNvPr id="28" name="Рисунок 27" descr="j0343555.wmf"/>
          <p:cNvPicPr>
            <a:picLocks noChangeAspect="1"/>
          </p:cNvPicPr>
          <p:nvPr/>
        </p:nvPicPr>
        <p:blipFill>
          <a:blip r:embed="rId2" cstate="print"/>
          <a:stretch>
            <a:fillRect/>
          </a:stretch>
        </p:blipFill>
        <p:spPr>
          <a:xfrm>
            <a:off x="3714744" y="3857628"/>
            <a:ext cx="914629" cy="1167669"/>
          </a:xfrm>
          <a:prstGeom prst="rect">
            <a:avLst/>
          </a:prstGeom>
        </p:spPr>
      </p:pic>
      <p:pic>
        <p:nvPicPr>
          <p:cNvPr id="29" name="Рисунок 28" descr="j0343557.wmf"/>
          <p:cNvPicPr>
            <a:picLocks noChangeAspect="1"/>
          </p:cNvPicPr>
          <p:nvPr/>
        </p:nvPicPr>
        <p:blipFill>
          <a:blip r:embed="rId3" cstate="print"/>
          <a:stretch>
            <a:fillRect/>
          </a:stretch>
        </p:blipFill>
        <p:spPr>
          <a:xfrm>
            <a:off x="4714876" y="3857628"/>
            <a:ext cx="928694" cy="1037512"/>
          </a:xfrm>
          <a:prstGeom prst="rect">
            <a:avLst/>
          </a:prstGeom>
        </p:spPr>
      </p:pic>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9" name="Text Box 5"/>
          <p:cNvSpPr txBox="1">
            <a:spLocks noChangeArrowheads="1"/>
          </p:cNvSpPr>
          <p:nvPr/>
        </p:nvSpPr>
        <p:spPr bwMode="auto">
          <a:xfrm>
            <a:off x="4716463" y="3644900"/>
            <a:ext cx="5111750" cy="366713"/>
          </a:xfrm>
          <a:prstGeom prst="rect">
            <a:avLst/>
          </a:prstGeom>
          <a:noFill/>
          <a:ln w="9525">
            <a:noFill/>
            <a:miter lim="800000"/>
            <a:headEnd/>
            <a:tailEnd/>
          </a:ln>
          <a:effectLst/>
        </p:spPr>
        <p:txBody>
          <a:bodyPr>
            <a:spAutoFit/>
          </a:bodyPr>
          <a:lstStyle/>
          <a:p>
            <a:endParaRPr lang="ru-RU"/>
          </a:p>
        </p:txBody>
      </p:sp>
      <p:sp>
        <p:nvSpPr>
          <p:cNvPr id="134153" name="Oval 9"/>
          <p:cNvSpPr>
            <a:spLocks noChangeArrowheads="1"/>
          </p:cNvSpPr>
          <p:nvPr/>
        </p:nvSpPr>
        <p:spPr bwMode="auto">
          <a:xfrm>
            <a:off x="500034" y="1071546"/>
            <a:ext cx="2881313" cy="2952750"/>
          </a:xfrm>
          <a:prstGeom prst="ellipse">
            <a:avLst/>
          </a:prstGeom>
          <a:solidFill>
            <a:srgbClr val="CCCCFF"/>
          </a:solidFill>
          <a:ln w="34925">
            <a:solidFill>
              <a:schemeClr val="accent1">
                <a:lumMod val="75000"/>
              </a:schemeClr>
            </a:solidFill>
            <a:prstDash val="sysDot"/>
            <a:bevel/>
            <a:headEnd/>
            <a:tailEnd/>
          </a:ln>
          <a:effectLst>
            <a:glow rad="228600">
              <a:srgbClr val="FFFF00">
                <a:alpha val="40000"/>
              </a:srgbClr>
            </a:glow>
            <a:softEdge rad="127000"/>
          </a:effectLst>
        </p:spPr>
        <p:txBody>
          <a:bodyPr wrap="none" anchor="ctr"/>
          <a:lstStyle/>
          <a:p>
            <a:endParaRPr lang="ru-RU"/>
          </a:p>
        </p:txBody>
      </p:sp>
      <p:sp>
        <p:nvSpPr>
          <p:cNvPr id="134155" name="WordArt 11"/>
          <p:cNvSpPr>
            <a:spLocks noChangeArrowheads="1" noChangeShapeType="1" noTextEdit="1"/>
          </p:cNvSpPr>
          <p:nvPr/>
        </p:nvSpPr>
        <p:spPr bwMode="auto">
          <a:xfrm>
            <a:off x="928662" y="1714488"/>
            <a:ext cx="2143140" cy="1643074"/>
          </a:xfrm>
          <a:prstGeom prst="rect">
            <a:avLst/>
          </a:prstGeom>
        </p:spPr>
        <p:txBody>
          <a:bodyPr spcFirstLastPara="1" wrap="none" fromWordArt="1">
            <a:prstTxWarp prst="textArchUp">
              <a:avLst>
                <a:gd name="adj" fmla="val 11060383"/>
              </a:avLst>
            </a:prstTxWarp>
          </a:bodyPr>
          <a:lstStyle/>
          <a:p>
            <a:pPr algn="ctr"/>
            <a:r>
              <a:rPr lang="ru-RU" sz="1600" b="1" kern="10" dirty="0" smtClean="0">
                <a:ln w="9525">
                  <a:solidFill>
                    <a:srgbClr val="000000"/>
                  </a:solidFill>
                  <a:round/>
                  <a:headEnd/>
                  <a:tailEnd/>
                </a:ln>
                <a:solidFill>
                  <a:srgbClr val="FF00FF"/>
                </a:solidFill>
                <a:latin typeface="Arial"/>
                <a:cs typeface="Arial"/>
              </a:rPr>
              <a:t>Моя семья </a:t>
            </a:r>
            <a:endParaRPr lang="ru-RU" sz="1600" b="1" kern="10" dirty="0">
              <a:ln w="9525">
                <a:solidFill>
                  <a:srgbClr val="000000"/>
                </a:solidFill>
                <a:round/>
                <a:headEnd/>
                <a:tailEnd/>
              </a:ln>
              <a:solidFill>
                <a:srgbClr val="FF00FF"/>
              </a:solidFill>
              <a:latin typeface="Arial"/>
              <a:cs typeface="Arial"/>
            </a:endParaRPr>
          </a:p>
        </p:txBody>
      </p:sp>
      <p:sp>
        <p:nvSpPr>
          <p:cNvPr id="134193" name="Text Box 49"/>
          <p:cNvSpPr txBox="1">
            <a:spLocks noChangeArrowheads="1"/>
          </p:cNvSpPr>
          <p:nvPr/>
        </p:nvSpPr>
        <p:spPr bwMode="auto">
          <a:xfrm>
            <a:off x="2608263" y="-268288"/>
            <a:ext cx="4700587" cy="366713"/>
          </a:xfrm>
          <a:prstGeom prst="rect">
            <a:avLst/>
          </a:prstGeom>
          <a:noFill/>
          <a:ln w="9525">
            <a:noFill/>
            <a:miter lim="800000"/>
            <a:headEnd/>
            <a:tailEnd/>
          </a:ln>
          <a:effectLst/>
        </p:spPr>
        <p:txBody>
          <a:bodyPr>
            <a:spAutoFit/>
          </a:bodyPr>
          <a:lstStyle/>
          <a:p>
            <a:endParaRPr lang="ru-RU"/>
          </a:p>
        </p:txBody>
      </p:sp>
      <p:sp>
        <p:nvSpPr>
          <p:cNvPr id="19" name="Скругленный прямоугольник 18"/>
          <p:cNvSpPr/>
          <p:nvPr/>
        </p:nvSpPr>
        <p:spPr>
          <a:xfrm>
            <a:off x="4214810" y="928670"/>
            <a:ext cx="3357586" cy="928694"/>
          </a:xfrm>
          <a:prstGeom prst="roundRect">
            <a:avLst/>
          </a:prstGeom>
          <a:blipFill>
            <a:blip r:embed="rId2" cstate="print"/>
            <a:tile tx="0" ty="0" sx="100000" sy="100000" flip="none" algn="tl"/>
          </a:blipFill>
          <a:ln/>
          <a:effectLst>
            <a:glow rad="228600">
              <a:schemeClr val="accent1">
                <a:satMod val="175000"/>
                <a:alpha val="40000"/>
              </a:schemeClr>
            </a:glow>
            <a:outerShdw blurRad="57150" dist="38100" dir="5400000" algn="ctr" rotWithShape="0">
              <a:schemeClr val="accent4">
                <a:shade val="9000"/>
                <a:satMod val="105000"/>
                <a:alpha val="48000"/>
              </a:scheme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ru-RU" dirty="0" smtClean="0">
                <a:ln>
                  <a:solidFill>
                    <a:srgbClr val="385D8A"/>
                  </a:solidFill>
                </a:ln>
                <a:solidFill>
                  <a:schemeClr val="tx2">
                    <a:lumMod val="75000"/>
                  </a:schemeClr>
                </a:solidFill>
              </a:rPr>
              <a:t>Члены семьи и родственники</a:t>
            </a:r>
          </a:p>
          <a:p>
            <a:pPr algn="ctr"/>
            <a:r>
              <a:rPr lang="ru-RU" dirty="0" smtClean="0">
                <a:ln>
                  <a:solidFill>
                    <a:srgbClr val="385D8A"/>
                  </a:solidFill>
                </a:ln>
                <a:solidFill>
                  <a:schemeClr val="tx2">
                    <a:lumMod val="75000"/>
                  </a:schemeClr>
                </a:solidFill>
              </a:rPr>
              <a:t>(ближние и дальние) </a:t>
            </a:r>
            <a:endParaRPr lang="ru-RU" dirty="0">
              <a:ln>
                <a:solidFill>
                  <a:srgbClr val="385D8A"/>
                </a:solidFill>
              </a:ln>
              <a:solidFill>
                <a:schemeClr val="tx2">
                  <a:lumMod val="75000"/>
                </a:schemeClr>
              </a:solidFill>
            </a:endParaRPr>
          </a:p>
        </p:txBody>
      </p:sp>
      <p:pic>
        <p:nvPicPr>
          <p:cNvPr id="10" name="Рисунок 9" descr="PE02340_.WMF"/>
          <p:cNvPicPr>
            <a:picLocks noChangeAspect="1"/>
          </p:cNvPicPr>
          <p:nvPr/>
        </p:nvPicPr>
        <p:blipFill>
          <a:blip r:embed="rId3" cstate="print"/>
          <a:stretch>
            <a:fillRect/>
          </a:stretch>
        </p:blipFill>
        <p:spPr>
          <a:xfrm>
            <a:off x="1285852" y="2143116"/>
            <a:ext cx="1214446" cy="1545189"/>
          </a:xfrm>
          <a:prstGeom prst="rect">
            <a:avLst/>
          </a:prstGeom>
        </p:spPr>
      </p:pic>
      <p:sp>
        <p:nvSpPr>
          <p:cNvPr id="11" name="Скругленный прямоугольник 10"/>
          <p:cNvSpPr/>
          <p:nvPr/>
        </p:nvSpPr>
        <p:spPr>
          <a:xfrm>
            <a:off x="5286380" y="3143248"/>
            <a:ext cx="3214710" cy="785818"/>
          </a:xfrm>
          <a:prstGeom prst="roundRect">
            <a:avLst/>
          </a:prstGeom>
          <a:blipFill>
            <a:blip r:embed="rId2" cstate="print"/>
            <a:tile tx="0" ty="0" sx="100000" sy="100000" flip="none" algn="tl"/>
          </a:blipFill>
          <a:ln>
            <a:prstDash val="sysDot"/>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rgbClr val="385D8A"/>
                  </a:solidFill>
                </a:ln>
                <a:solidFill>
                  <a:schemeClr val="tx2">
                    <a:lumMod val="75000"/>
                  </a:schemeClr>
                </a:solidFill>
              </a:rPr>
              <a:t>Быт семьи  </a:t>
            </a:r>
            <a:endParaRPr lang="ru-RU" dirty="0">
              <a:ln>
                <a:solidFill>
                  <a:srgbClr val="385D8A"/>
                </a:solidFill>
              </a:ln>
              <a:solidFill>
                <a:schemeClr val="tx2">
                  <a:lumMod val="75000"/>
                </a:schemeClr>
              </a:solidFill>
            </a:endParaRPr>
          </a:p>
        </p:txBody>
      </p:sp>
      <p:sp>
        <p:nvSpPr>
          <p:cNvPr id="12" name="Скругленный прямоугольник 11"/>
          <p:cNvSpPr/>
          <p:nvPr/>
        </p:nvSpPr>
        <p:spPr>
          <a:xfrm>
            <a:off x="4857752" y="4143380"/>
            <a:ext cx="3000396" cy="857256"/>
          </a:xfrm>
          <a:prstGeom prst="roundRect">
            <a:avLst/>
          </a:prstGeom>
          <a:blipFill>
            <a:blip r:embed="rId2" cstate="print"/>
            <a:tile tx="0" ty="0" sx="100000" sy="100000" flip="none" algn="tl"/>
          </a:blipFill>
          <a:ln>
            <a:prstDash val="sysDot"/>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rgbClr val="385D8A"/>
                  </a:solidFill>
                </a:ln>
                <a:solidFill>
                  <a:schemeClr val="tx2">
                    <a:lumMod val="75000"/>
                  </a:schemeClr>
                </a:solidFill>
              </a:rPr>
              <a:t>Отношения между членами семьи, чувства</a:t>
            </a:r>
            <a:endParaRPr lang="ru-RU" dirty="0">
              <a:ln>
                <a:solidFill>
                  <a:srgbClr val="385D8A"/>
                </a:solidFill>
              </a:ln>
              <a:solidFill>
                <a:schemeClr val="tx2">
                  <a:lumMod val="75000"/>
                </a:schemeClr>
              </a:solidFill>
            </a:endParaRPr>
          </a:p>
        </p:txBody>
      </p:sp>
      <p:sp>
        <p:nvSpPr>
          <p:cNvPr id="13" name="Скругленный прямоугольник 12"/>
          <p:cNvSpPr/>
          <p:nvPr/>
        </p:nvSpPr>
        <p:spPr>
          <a:xfrm>
            <a:off x="428596" y="5429264"/>
            <a:ext cx="3071834" cy="857256"/>
          </a:xfrm>
          <a:prstGeom prst="roundRect">
            <a:avLst/>
          </a:prstGeom>
          <a:blipFill>
            <a:blip r:embed="rId2" cstate="print"/>
            <a:tile tx="0" ty="0" sx="100000" sy="100000" flip="none" algn="tl"/>
          </a:blipFill>
          <a:ln>
            <a:prstDash val="sysDot"/>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rgbClr val="385D8A"/>
                  </a:solidFill>
                </a:ln>
                <a:solidFill>
                  <a:schemeClr val="tx2">
                    <a:lumMod val="75000"/>
                  </a:schemeClr>
                </a:solidFill>
              </a:rPr>
              <a:t>Традиции и обычаи семьи</a:t>
            </a:r>
            <a:endParaRPr lang="ru-RU" dirty="0">
              <a:ln>
                <a:solidFill>
                  <a:srgbClr val="385D8A"/>
                </a:solidFill>
              </a:ln>
              <a:solidFill>
                <a:schemeClr val="tx2">
                  <a:lumMod val="75000"/>
                </a:schemeClr>
              </a:solidFill>
            </a:endParaRPr>
          </a:p>
        </p:txBody>
      </p:sp>
      <p:sp>
        <p:nvSpPr>
          <p:cNvPr id="14" name="Скругленный прямоугольник 13"/>
          <p:cNvSpPr/>
          <p:nvPr/>
        </p:nvSpPr>
        <p:spPr>
          <a:xfrm>
            <a:off x="4000496" y="5357826"/>
            <a:ext cx="3286148" cy="785818"/>
          </a:xfrm>
          <a:prstGeom prst="roundRect">
            <a:avLst/>
          </a:prstGeom>
          <a:blipFill>
            <a:blip r:embed="rId2" cstate="print"/>
            <a:tile tx="0" ty="0" sx="100000" sy="100000" flip="none" algn="tl"/>
          </a:blipFill>
          <a:ln>
            <a:prstDash val="sysDot"/>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rgbClr val="385D8A"/>
                  </a:solidFill>
                </a:ln>
                <a:solidFill>
                  <a:schemeClr val="tx2">
                    <a:lumMod val="75000"/>
                  </a:schemeClr>
                </a:solidFill>
              </a:rPr>
              <a:t>Отец, мать- их роль в семье</a:t>
            </a:r>
            <a:endParaRPr lang="ru-RU" dirty="0">
              <a:ln>
                <a:solidFill>
                  <a:srgbClr val="385D8A"/>
                </a:solidFill>
              </a:ln>
              <a:solidFill>
                <a:schemeClr val="tx2">
                  <a:lumMod val="75000"/>
                </a:schemeClr>
              </a:solidFill>
            </a:endParaRPr>
          </a:p>
        </p:txBody>
      </p:sp>
      <p:sp>
        <p:nvSpPr>
          <p:cNvPr id="15" name="Скругленный прямоугольник 14"/>
          <p:cNvSpPr/>
          <p:nvPr/>
        </p:nvSpPr>
        <p:spPr>
          <a:xfrm>
            <a:off x="4929190" y="2143116"/>
            <a:ext cx="3071834" cy="785818"/>
          </a:xfrm>
          <a:prstGeom prst="roundRect">
            <a:avLst/>
          </a:prstGeom>
          <a:blipFill>
            <a:blip r:embed="rId2" cstate="print"/>
            <a:tile tx="0" ty="0" sx="100000" sy="100000" flip="none" algn="tl"/>
          </a:blipFill>
          <a:ln>
            <a:prstDash val="sysDot"/>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rgbClr val="385D8A"/>
                  </a:solidFill>
                </a:ln>
                <a:solidFill>
                  <a:schemeClr val="tx2">
                    <a:lumMod val="75000"/>
                  </a:schemeClr>
                </a:solidFill>
              </a:rPr>
              <a:t>Понятие семья, что значит она для человека</a:t>
            </a:r>
            <a:endParaRPr lang="ru-RU" dirty="0">
              <a:ln>
                <a:solidFill>
                  <a:srgbClr val="385D8A"/>
                </a:solidFill>
              </a:ln>
              <a:solidFill>
                <a:schemeClr val="tx2">
                  <a:lumMod val="75000"/>
                </a:schemeClr>
              </a:solidFill>
            </a:endParaRPr>
          </a:p>
        </p:txBody>
      </p:sp>
      <p:cxnSp>
        <p:nvCxnSpPr>
          <p:cNvPr id="17" name="Прямая со стрелкой 16"/>
          <p:cNvCxnSpPr>
            <a:endCxn id="19" idx="1"/>
          </p:cNvCxnSpPr>
          <p:nvPr/>
        </p:nvCxnSpPr>
        <p:spPr>
          <a:xfrm flipV="1">
            <a:off x="3214678" y="1393017"/>
            <a:ext cx="1000132" cy="250033"/>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6" name="Прямая со стрелкой 25"/>
          <p:cNvCxnSpPr/>
          <p:nvPr/>
        </p:nvCxnSpPr>
        <p:spPr>
          <a:xfrm>
            <a:off x="3500430" y="2214554"/>
            <a:ext cx="1285884" cy="2143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Прямая со стрелкой 26"/>
          <p:cNvCxnSpPr>
            <a:endCxn id="14" idx="1"/>
          </p:cNvCxnSpPr>
          <p:nvPr/>
        </p:nvCxnSpPr>
        <p:spPr>
          <a:xfrm rot="16200000" flipH="1">
            <a:off x="2482441" y="4232679"/>
            <a:ext cx="1821667" cy="121444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8" name="Прямая со стрелкой 27"/>
          <p:cNvCxnSpPr>
            <a:endCxn id="11" idx="1"/>
          </p:cNvCxnSpPr>
          <p:nvPr/>
        </p:nvCxnSpPr>
        <p:spPr>
          <a:xfrm>
            <a:off x="3428992" y="3000372"/>
            <a:ext cx="1857388" cy="53578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9" name="Прямая со стрелкой 28"/>
          <p:cNvCxnSpPr>
            <a:endCxn id="12" idx="1"/>
          </p:cNvCxnSpPr>
          <p:nvPr/>
        </p:nvCxnSpPr>
        <p:spPr>
          <a:xfrm>
            <a:off x="3286116" y="3429000"/>
            <a:ext cx="1571636" cy="11430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Прямая со стрелкой 38"/>
          <p:cNvCxnSpPr>
            <a:endCxn id="13" idx="0"/>
          </p:cNvCxnSpPr>
          <p:nvPr/>
        </p:nvCxnSpPr>
        <p:spPr>
          <a:xfrm rot="5400000">
            <a:off x="1339433" y="4768463"/>
            <a:ext cx="1285882" cy="357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 Box 50"/>
          <p:cNvSpPr txBox="1">
            <a:spLocks noChangeArrowheads="1"/>
          </p:cNvSpPr>
          <p:nvPr/>
        </p:nvSpPr>
        <p:spPr bwMode="auto">
          <a:xfrm>
            <a:off x="250825" y="188913"/>
            <a:ext cx="8713788" cy="406400"/>
          </a:xfrm>
          <a:prstGeom prst="rect">
            <a:avLst/>
          </a:prstGeom>
          <a:solidFill>
            <a:srgbClr val="FFFF99"/>
          </a:solidFill>
          <a:ln w="9525">
            <a:noFill/>
            <a:miter lim="800000"/>
            <a:headEnd/>
            <a:tailEnd/>
          </a:ln>
          <a:effectLst>
            <a:glow rad="101600">
              <a:srgbClr val="FFC000">
                <a:alpha val="60000"/>
              </a:srgbClr>
            </a:glow>
            <a:outerShdw blurRad="50800" dist="38100" dir="2700000" algn="tl" rotWithShape="0">
              <a:prstClr val="black">
                <a:alpha val="40000"/>
              </a:prstClr>
            </a:outerShdw>
            <a:reflection blurRad="6350" stA="50000" endA="300" endPos="55500" dist="101600" dir="5400000" sy="-100000" algn="bl" rotWithShape="0"/>
          </a:effectLst>
        </p:spPr>
        <p:txBody>
          <a:bodyPr>
            <a:spAutoFit/>
          </a:bodyPr>
          <a:lstStyle/>
          <a:p>
            <a:r>
              <a:rPr lang="ru-RU" sz="2000" b="1" dirty="0" smtClean="0">
                <a:solidFill>
                  <a:srgbClr val="993366"/>
                </a:solidFill>
                <a:latin typeface="Times New Roman" pitchFamily="18" charset="0"/>
              </a:rPr>
              <a:t>                           Системная </a:t>
            </a:r>
            <a:r>
              <a:rPr lang="ru-RU" sz="2000" b="1" dirty="0">
                <a:solidFill>
                  <a:srgbClr val="993366"/>
                </a:solidFill>
                <a:latin typeface="Times New Roman" pitchFamily="18" charset="0"/>
              </a:rPr>
              <a:t>паутинка </a:t>
            </a:r>
            <a:r>
              <a:rPr lang="ru-RU" sz="2000" b="1" dirty="0" smtClean="0">
                <a:solidFill>
                  <a:srgbClr val="993366"/>
                </a:solidFill>
                <a:latin typeface="Times New Roman" pitchFamily="18" charset="0"/>
              </a:rPr>
              <a:t>к модулю </a:t>
            </a:r>
            <a:r>
              <a:rPr lang="ru-RU" sz="2000" b="1" dirty="0">
                <a:solidFill>
                  <a:srgbClr val="993366"/>
                </a:solidFill>
                <a:latin typeface="Times New Roman" pitchFamily="18" charset="0"/>
              </a:rPr>
              <a:t>«</a:t>
            </a:r>
            <a:r>
              <a:rPr lang="ru-RU" sz="2000" b="1" dirty="0" smtClean="0">
                <a:solidFill>
                  <a:srgbClr val="993366"/>
                </a:solidFill>
                <a:latin typeface="Times New Roman" pitchFamily="18" charset="0"/>
              </a:rPr>
              <a:t>Моя семья»</a:t>
            </a:r>
            <a:endParaRPr lang="ru-RU" sz="2000" b="1" dirty="0">
              <a:solidFill>
                <a:srgbClr val="993366"/>
              </a:solidFill>
              <a:latin typeface="Times New Roman" pitchFamily="18" charset="0"/>
            </a:endParaRPr>
          </a:p>
        </p:txBody>
      </p:sp>
    </p:spTree>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effectLst>
            <a:glow rad="228600">
              <a:schemeClr val="accent3">
                <a:satMod val="175000"/>
                <a:alpha val="40000"/>
              </a:schemeClr>
            </a:glow>
          </a:effectLst>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Содержание модуля: </a:t>
            </a:r>
          </a:p>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u-RU" b="1" cap="all" dirty="0" smtClean="0">
                <a:ln w="0"/>
                <a:solidFill>
                  <a:schemeClr val="bg2">
                    <a:lumMod val="50000"/>
                  </a:schemeClr>
                </a:solidFill>
                <a:effectLst>
                  <a:reflection blurRad="12700" stA="50000" endPos="50000" dist="5000" dir="5400000" sy="-100000" rotWithShape="0"/>
                </a:effectLst>
              </a:rPr>
              <a:t>« Мир мальчиков и девочек»</a:t>
            </a:r>
            <a:endParaRPr lang="ru-RU" b="1" cap="all" dirty="0">
              <a:ln w="0"/>
              <a:solidFill>
                <a:schemeClr val="bg2">
                  <a:lumMod val="50000"/>
                </a:schemeClr>
              </a:solidFill>
              <a:effectLst>
                <a:reflection blurRad="12700" stA="50000" endPos="50000" dist="5000" dir="5400000" sy="-100000" rotWithShape="0"/>
              </a:effectLst>
            </a:endParaRPr>
          </a:p>
        </p:txBody>
      </p:sp>
      <p:sp>
        <p:nvSpPr>
          <p:cNvPr id="3" name="TextBox 2"/>
          <p:cNvSpPr txBox="1"/>
          <p:nvPr/>
        </p:nvSpPr>
        <p:spPr>
          <a:xfrm>
            <a:off x="571472" y="2000240"/>
            <a:ext cx="5572164" cy="369332"/>
          </a:xfrm>
          <a:prstGeom prst="rect">
            <a:avLst/>
          </a:prstGeom>
          <a:noFill/>
        </p:spPr>
        <p:txBody>
          <a:bodyPr wrap="square" rtlCol="0">
            <a:spAutoFit/>
          </a:bodyPr>
          <a:lstStyle/>
          <a:p>
            <a:endParaRPr lang="ru-RU" dirty="0"/>
          </a:p>
        </p:txBody>
      </p:sp>
      <p:sp>
        <p:nvSpPr>
          <p:cNvPr id="4" name="TextBox 3"/>
          <p:cNvSpPr txBox="1"/>
          <p:nvPr/>
        </p:nvSpPr>
        <p:spPr>
          <a:xfrm>
            <a:off x="723872" y="2152640"/>
            <a:ext cx="5572164" cy="369332"/>
          </a:xfrm>
          <a:prstGeom prst="rect">
            <a:avLst/>
          </a:prstGeom>
          <a:noFill/>
        </p:spPr>
        <p:txBody>
          <a:bodyPr wrap="square" rtlCol="0">
            <a:spAutoFit/>
          </a:bodyPr>
          <a:lstStyle/>
          <a:p>
            <a:endParaRPr lang="ru-RU" dirty="0"/>
          </a:p>
        </p:txBody>
      </p:sp>
      <p:sp>
        <p:nvSpPr>
          <p:cNvPr id="25601" name="Rectangle 1"/>
          <p:cNvSpPr>
            <a:spLocks noChangeArrowheads="1"/>
          </p:cNvSpPr>
          <p:nvPr/>
        </p:nvSpPr>
        <p:spPr bwMode="auto">
          <a:xfrm>
            <a:off x="214282" y="1928802"/>
            <a:ext cx="878684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4765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У мальчиков и девочек много общего: они любят играть, петь, танцевать, ухаживать за животными; все дети любят свой дом, родителей. Мальчики и девочки похожи внешне: у каждого есть ноги, руки, туловище, голова. На голове расположены уши, нос, рот, язык, при помощи которых ребенок познает мир.</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И мальчики, и девочки испытывают различные чувства: грустят, радуются, плачут, скучают, волнуются, боятся, но проявляют их по-разному. Девочки нежнее мальчиков, поэтому их чувства проявляются ярче: они тяжело переживают обиды, огорчения, боль. Мальчики - сильные, как настоящие мужчины. Они стараются сдерживать свои чувства: не показывают </a:t>
            </a:r>
            <a:r>
              <a:rPr lang="ru-RU" dirty="0" err="1" smtClean="0">
                <a:solidFill>
                  <a:schemeClr val="accent1">
                    <a:lumMod val="50000"/>
                  </a:schemeClr>
                </a:solidFill>
              </a:rPr>
              <a:t>страрах</a:t>
            </a:r>
            <a:r>
              <a:rPr lang="ru-RU" dirty="0" smtClean="0">
                <a:solidFill>
                  <a:schemeClr val="accent1">
                    <a:lumMod val="50000"/>
                  </a:schemeClr>
                </a:solidFill>
              </a:rPr>
              <a:t>, не капризничают, редко плачут. О чувствах другого человека можно узнать по выражению лица, голосу, движениям. Если у человека лицо грустное, голос тихий, плечи и голова опущены - ему плохо и нужно постараться ему помочь: спросить о том, что случилось, что могло бы его порадовать, утешить, обнять, погладить, сказать добрые слова, проявить милосердие. Слово «милосердие» состоит из двух слов: «милое» и «сердце». Милосердный человек всегда замечает боль другого, спешит ему на помощь. Милосердием всегда отличаются девочки, настоящие женщины.</a:t>
            </a:r>
          </a:p>
        </p:txBody>
      </p:sp>
    </p:spTree>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2000240"/>
            <a:ext cx="5572164" cy="369332"/>
          </a:xfrm>
          <a:prstGeom prst="rect">
            <a:avLst/>
          </a:prstGeom>
          <a:noFill/>
        </p:spPr>
        <p:txBody>
          <a:bodyPr wrap="square" rtlCol="0">
            <a:spAutoFit/>
          </a:bodyPr>
          <a:lstStyle/>
          <a:p>
            <a:endParaRPr lang="ru-RU" dirty="0"/>
          </a:p>
        </p:txBody>
      </p:sp>
      <p:sp>
        <p:nvSpPr>
          <p:cNvPr id="4" name="TextBox 3"/>
          <p:cNvSpPr txBox="1"/>
          <p:nvPr/>
        </p:nvSpPr>
        <p:spPr>
          <a:xfrm>
            <a:off x="723872" y="2152640"/>
            <a:ext cx="5572164" cy="369332"/>
          </a:xfrm>
          <a:prstGeom prst="rect">
            <a:avLst/>
          </a:prstGeom>
          <a:noFill/>
        </p:spPr>
        <p:txBody>
          <a:bodyPr wrap="square" rtlCol="0">
            <a:spAutoFit/>
          </a:bodyPr>
          <a:lstStyle/>
          <a:p>
            <a:endParaRPr lang="ru-RU" dirty="0"/>
          </a:p>
        </p:txBody>
      </p:sp>
      <p:sp>
        <p:nvSpPr>
          <p:cNvPr id="9" name="Прямоугольник 8"/>
          <p:cNvSpPr/>
          <p:nvPr/>
        </p:nvSpPr>
        <p:spPr>
          <a:xfrm>
            <a:off x="214282" y="-6971139"/>
            <a:ext cx="8715436" cy="13665279"/>
          </a:xfrm>
          <a:prstGeom prst="rect">
            <a:avLst/>
          </a:prstGeom>
        </p:spPr>
        <p:txBody>
          <a:bodyPr wrap="square">
            <a:spAutoFit/>
          </a:bodyPr>
          <a:lstStyle/>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endParaRPr lang="ru-RU" dirty="0" smtClean="0">
              <a:solidFill>
                <a:schemeClr val="accent1">
                  <a:lumMod val="50000"/>
                </a:schemeClr>
              </a:solidFill>
            </a:endParaRPr>
          </a:p>
          <a:p>
            <a:pPr lvl="0" indent="244475" eaLnBrk="0" fontAlgn="base" hangingPunct="0">
              <a:spcBef>
                <a:spcPct val="0"/>
              </a:spcBef>
              <a:spcAft>
                <a:spcPct val="0"/>
              </a:spcAft>
            </a:pPr>
            <a:r>
              <a:rPr lang="ru-RU" dirty="0" smtClean="0">
                <a:solidFill>
                  <a:schemeClr val="accent1">
                    <a:lumMod val="50000"/>
                  </a:schemeClr>
                </a:solidFill>
              </a:rPr>
              <a:t>И мальчики, и девочки проявляют заботу друг о друге, о животных, малышах, родителях. Заботливый мальчик поможет нести тяжелые сумки девочке, женщине любого возраста, переведет через дорогу, починит игрушку, уступит место. Заботливая девочка успокоит малыша, поможет мальчику привести себя в порядок, радостно встретит гостей. Для того чтобы проявлять заботу, нужно многое уметь: мальчикам - замечать и ремонтировать сломанные вещи, игрушки; заниматься спортом, чтобы быть сильным и выносливым; читать книжки о богатырях и храбрых мужчинах, чтобы ничего не бояться; девочкам - видеть состояние других людей, приласкать их, утешить; красиво накрывать на стол, чтобы принимать гостей; пришивать пуговицы, вышивать красивые узоры, чтобы радовать окружающих своим рукоделием.</a:t>
            </a:r>
          </a:p>
          <a:p>
            <a:pPr lvl="0" indent="244475" eaLnBrk="0" fontAlgn="base" hangingPunct="0">
              <a:spcBef>
                <a:spcPct val="0"/>
              </a:spcBef>
              <a:spcAft>
                <a:spcPct val="0"/>
              </a:spcAft>
            </a:pPr>
            <a:r>
              <a:rPr lang="ru-RU" dirty="0" smtClean="0">
                <a:solidFill>
                  <a:schemeClr val="accent1">
                    <a:lumMod val="50000"/>
                  </a:schemeClr>
                </a:solidFill>
              </a:rPr>
              <a:t>Все, что делают дети по отношению к другим, называется поступком. Девочек ценят и любят за настоящие женские поступки, в которых проявляется доброта, нежность, забота, послушание, трудолюбие. Мальчиков -за мужские, в которых люди видят смелость, честность, силу, благородство. Слово «благородство» состоит из двух слов: «благо» и «род». Благо обозначает добро, род - объединение родственников. Все хорошие поступки, которые совершают девочки и мальчики, служат благу рода, его чести. Быть благородным - значит не только приносить пользу и быть нужным другим людям, но и прославлять свой род, по крупинкам добавлять в его историю добрые дела, которыми может гордиться вся семья.</a:t>
            </a:r>
          </a:p>
        </p:txBody>
      </p:sp>
    </p:spTree>
  </p:cSld>
  <p:clrMapOvr>
    <a:overrideClrMapping bg1="lt1" tx1="dk1" bg2="lt2" tx2="dk2" accent1="accent1" accent2="accent2" accent3="accent3" accent4="accent4" accent5="accent5" accent6="accent6" hlink="hlink" folHlink="folHlink"/>
  </p:clrMapOvr>
  <p:transition>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2000240"/>
            <a:ext cx="5572164" cy="369332"/>
          </a:xfrm>
          <a:prstGeom prst="rect">
            <a:avLst/>
          </a:prstGeom>
          <a:noFill/>
        </p:spPr>
        <p:txBody>
          <a:bodyPr wrap="square" rtlCol="0">
            <a:spAutoFit/>
          </a:bodyPr>
          <a:lstStyle/>
          <a:p>
            <a:endParaRPr lang="ru-RU" dirty="0"/>
          </a:p>
        </p:txBody>
      </p:sp>
      <p:sp>
        <p:nvSpPr>
          <p:cNvPr id="4" name="TextBox 3"/>
          <p:cNvSpPr txBox="1"/>
          <p:nvPr/>
        </p:nvSpPr>
        <p:spPr>
          <a:xfrm>
            <a:off x="723872" y="2152640"/>
            <a:ext cx="5572164" cy="369332"/>
          </a:xfrm>
          <a:prstGeom prst="rect">
            <a:avLst/>
          </a:prstGeom>
          <a:noFill/>
        </p:spPr>
        <p:txBody>
          <a:bodyPr wrap="square" rtlCol="0">
            <a:spAutoFit/>
          </a:bodyPr>
          <a:lstStyle/>
          <a:p>
            <a:endParaRPr lang="ru-RU" dirty="0"/>
          </a:p>
        </p:txBody>
      </p:sp>
      <p:sp>
        <p:nvSpPr>
          <p:cNvPr id="9" name="Прямоугольник 8"/>
          <p:cNvSpPr/>
          <p:nvPr/>
        </p:nvSpPr>
        <p:spPr>
          <a:xfrm>
            <a:off x="214282" y="428604"/>
            <a:ext cx="8929718" cy="6186309"/>
          </a:xfrm>
          <a:prstGeom prst="rect">
            <a:avLst/>
          </a:prstGeom>
        </p:spPr>
        <p:txBody>
          <a:bodyPr wrap="square">
            <a:spAutoFit/>
          </a:bodyPr>
          <a:lstStyle/>
          <a:p>
            <a:pPr lvl="0" indent="244475" eaLnBrk="0" fontAlgn="base" hangingPunct="0">
              <a:spcBef>
                <a:spcPct val="0"/>
              </a:spcBef>
              <a:spcAft>
                <a:spcPct val="0"/>
              </a:spcAft>
            </a:pPr>
            <a:r>
              <a:rPr lang="ru-RU" dirty="0" smtClean="0">
                <a:solidFill>
                  <a:schemeClr val="accent1">
                    <a:lumMod val="50000"/>
                  </a:schemeClr>
                </a:solidFill>
              </a:rPr>
              <a:t>У девочек и мальчиков бывают разные интересы: мальчики больше любят шумные игры, конструкторы, играют в пограничников, пожарных,</a:t>
            </a:r>
          </a:p>
          <a:p>
            <a:pPr lvl="0" indent="244475" eaLnBrk="0" fontAlgn="base" hangingPunct="0">
              <a:spcBef>
                <a:spcPct val="0"/>
              </a:spcBef>
              <a:spcAft>
                <a:spcPct val="0"/>
              </a:spcAft>
            </a:pPr>
            <a:r>
              <a:rPr lang="ru-RU" dirty="0" smtClean="0">
                <a:solidFill>
                  <a:schemeClr val="accent1">
                    <a:lumMod val="50000"/>
                  </a:schemeClr>
                </a:solidFill>
              </a:rPr>
              <a:t>Самая нарядная одежда меняет свой вид, если человек не может красиво двигаться, не следит за своей осанкой. Но не все люди выглядят привлекательно. Некоторые из них болеют и не могут красиво двигаться. Есть люди, которые ничего не видят, слепые люди. Они ходят, ощупывая дорогу палочкой, с вытянутыми вперед руками. Кто-то с детства не может ходить или пострадал в аварии и ездит на инвалидной коляске. К таким людям нужно быть особенно внимательными. Не разглядывать их пристально - это может быть им неприятно, помочь поднять оброненную вещь, перевести через дорогу . Красота мужчин и женщин проявляется не только в том, как они выглядят, но и в том, как они себя ведут; в их достойных поступках.</a:t>
            </a:r>
          </a:p>
          <a:p>
            <a:pPr lvl="0" indent="244475" eaLnBrk="0" fontAlgn="base" hangingPunct="0">
              <a:spcBef>
                <a:spcPct val="0"/>
              </a:spcBef>
              <a:spcAft>
                <a:spcPct val="0"/>
              </a:spcAft>
            </a:pPr>
            <a:r>
              <a:rPr lang="ru-RU" dirty="0" smtClean="0">
                <a:solidFill>
                  <a:schemeClr val="accent1">
                    <a:lumMod val="50000"/>
                  </a:schemeClr>
                </a:solidFill>
              </a:rPr>
              <a:t>Достойный мужчина не кричит, не злится на других людей, не затевает драку, не обижает слабых. Он всегда поможет женщине нести тяжелые вещи, уступит ей место, предложит пройти первой. Достойный мужчина сможет защитить слабого, помочь старым людям, взять на себя ответственность, быть решительным, честным и смелым.</a:t>
            </a:r>
          </a:p>
          <a:p>
            <a:pPr lvl="0" indent="244475" eaLnBrk="0" fontAlgn="base" hangingPunct="0">
              <a:spcBef>
                <a:spcPct val="0"/>
              </a:spcBef>
              <a:spcAft>
                <a:spcPct val="0"/>
              </a:spcAft>
            </a:pPr>
            <a:r>
              <a:rPr lang="ru-RU" dirty="0" smtClean="0">
                <a:solidFill>
                  <a:schemeClr val="accent1">
                    <a:lumMod val="50000"/>
                  </a:schemeClr>
                </a:solidFill>
              </a:rPr>
              <a:t>Женское достоинство проявляется в другом: в ее заботе, нежности, доброжелательности. Недостойно женщины быть неаккуратной, непричесанной, неряшливой, грубой, злой, завистливой. Достойная женщина всегда приветлива, проявляет заботу; с ней бывает тепло, спокойно и уютно; она может успокоить, утешить, приласкать, вкусно накормить, навести чистоту и порядок.</a:t>
            </a:r>
          </a:p>
        </p:txBody>
      </p:sp>
    </p:spTree>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2" name="Прямоугольник с двумя скругленными противолежащими углами 21"/>
          <p:cNvSpPr/>
          <p:nvPr/>
        </p:nvSpPr>
        <p:spPr>
          <a:xfrm>
            <a:off x="2143108" y="4929198"/>
            <a:ext cx="6786610" cy="857256"/>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p>
          <a:p>
            <a:pPr algn="ctr"/>
            <a:r>
              <a:rPr lang="ru-RU" dirty="0" smtClean="0"/>
              <a:t> </a:t>
            </a:r>
            <a:r>
              <a:rPr lang="ru-RU" dirty="0" smtClean="0">
                <a:solidFill>
                  <a:schemeClr val="accent3">
                    <a:lumMod val="50000"/>
                  </a:schemeClr>
                </a:solidFill>
              </a:rPr>
              <a:t>ситуация не должна быть надуманной, тогда у детей в таких ситуациях проявляются </a:t>
            </a:r>
            <a:r>
              <a:rPr lang="ru-RU" dirty="0" err="1" smtClean="0">
                <a:solidFill>
                  <a:schemeClr val="accent3">
                    <a:lumMod val="50000"/>
                  </a:schemeClr>
                </a:solidFill>
              </a:rPr>
              <a:t>маскулинный</a:t>
            </a:r>
            <a:r>
              <a:rPr lang="ru-RU" dirty="0" smtClean="0">
                <a:solidFill>
                  <a:schemeClr val="accent3">
                    <a:lumMod val="50000"/>
                  </a:schemeClr>
                </a:solidFill>
              </a:rPr>
              <a:t>/</a:t>
            </a:r>
            <a:r>
              <a:rPr lang="ru-RU" dirty="0" err="1" smtClean="0">
                <a:solidFill>
                  <a:schemeClr val="accent3">
                    <a:lumMod val="50000"/>
                  </a:schemeClr>
                </a:solidFill>
              </a:rPr>
              <a:t>феминный</a:t>
            </a:r>
            <a:r>
              <a:rPr lang="ru-RU" dirty="0" smtClean="0">
                <a:solidFill>
                  <a:schemeClr val="accent3">
                    <a:lumMod val="50000"/>
                  </a:schemeClr>
                </a:solidFill>
              </a:rPr>
              <a:t> характер поведения</a:t>
            </a:r>
          </a:p>
          <a:p>
            <a:pPr algn="ctr"/>
            <a:endParaRPr lang="ru-RU" dirty="0" smtClean="0">
              <a:solidFill>
                <a:schemeClr val="accent3">
                  <a:lumMod val="50000"/>
                </a:schemeClr>
              </a:solidFill>
            </a:endParaRPr>
          </a:p>
        </p:txBody>
      </p:sp>
      <p:sp>
        <p:nvSpPr>
          <p:cNvPr id="20" name="Прямоугольник с двумя скругленными противолежащими углами 19"/>
          <p:cNvSpPr/>
          <p:nvPr/>
        </p:nvSpPr>
        <p:spPr>
          <a:xfrm>
            <a:off x="1928794" y="4214818"/>
            <a:ext cx="6572296" cy="571504"/>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с помощью поручений детей приучают к положительным поступкам</a:t>
            </a:r>
          </a:p>
          <a:p>
            <a:pPr algn="ctr"/>
            <a:endParaRPr lang="ru-RU" dirty="0">
              <a:solidFill>
                <a:schemeClr val="accent3">
                  <a:lumMod val="50000"/>
                </a:schemeClr>
              </a:solidFill>
            </a:endParaRPr>
          </a:p>
        </p:txBody>
      </p:sp>
      <p:sp>
        <p:nvSpPr>
          <p:cNvPr id="23" name="Прямоугольник с двумя скругленными противолежащими углами 22"/>
          <p:cNvSpPr/>
          <p:nvPr/>
        </p:nvSpPr>
        <p:spPr>
          <a:xfrm>
            <a:off x="2214546" y="5929330"/>
            <a:ext cx="6715172" cy="785818"/>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детям предъявляется «нравственный образец», пример правильного поведения, и создаются условия, побуждающие их к аналогичному поведению</a:t>
            </a:r>
          </a:p>
          <a:p>
            <a:pPr algn="ctr"/>
            <a:endParaRPr lang="ru-RU" dirty="0" smtClean="0">
              <a:solidFill>
                <a:schemeClr val="accent3">
                  <a:lumMod val="50000"/>
                </a:schemeClr>
              </a:solidFill>
            </a:endParaRPr>
          </a:p>
        </p:txBody>
      </p:sp>
      <p:sp>
        <p:nvSpPr>
          <p:cNvPr id="14" name="Прямоугольник с двумя скругленными противолежащими углами 13"/>
          <p:cNvSpPr/>
          <p:nvPr/>
        </p:nvSpPr>
        <p:spPr>
          <a:xfrm>
            <a:off x="1857356" y="3357562"/>
            <a:ext cx="6858048" cy="714380"/>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эффективен при формировании культурно-гигиенических навыков, культуры взаимоотношений между полами</a:t>
            </a:r>
          </a:p>
          <a:p>
            <a:pPr algn="ctr"/>
            <a:endParaRPr lang="ru-RU" dirty="0" smtClean="0">
              <a:solidFill>
                <a:schemeClr val="accent3">
                  <a:lumMod val="50000"/>
                </a:schemeClr>
              </a:solidFill>
            </a:endParaRPr>
          </a:p>
        </p:txBody>
      </p:sp>
      <p:sp>
        <p:nvSpPr>
          <p:cNvPr id="13" name="Прямоугольник с двумя скругленными противолежащими углами 12"/>
          <p:cNvSpPr/>
          <p:nvPr/>
        </p:nvSpPr>
        <p:spPr>
          <a:xfrm>
            <a:off x="2000232" y="2643182"/>
            <a:ext cx="6929486" cy="571504"/>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t> </a:t>
            </a:r>
          </a:p>
          <a:p>
            <a:pPr algn="ctr"/>
            <a:r>
              <a:rPr lang="ru-RU" dirty="0" smtClean="0">
                <a:solidFill>
                  <a:schemeClr val="accent3">
                    <a:lumMod val="50000"/>
                  </a:schemeClr>
                </a:solidFill>
              </a:rPr>
              <a:t>требования - совет, требования в игровом оформлении, требования - просьба</a:t>
            </a:r>
          </a:p>
          <a:p>
            <a:pPr algn="ctr"/>
            <a:endParaRPr lang="ru-RU" dirty="0" smtClean="0">
              <a:solidFill>
                <a:schemeClr val="accent3">
                  <a:lumMod val="50000"/>
                </a:schemeClr>
              </a:solidFill>
            </a:endParaRPr>
          </a:p>
        </p:txBody>
      </p:sp>
      <p:sp>
        <p:nvSpPr>
          <p:cNvPr id="12" name="Прямоугольник с двумя скругленными противолежащими углами 11"/>
          <p:cNvSpPr/>
          <p:nvPr/>
        </p:nvSpPr>
        <p:spPr>
          <a:xfrm>
            <a:off x="2143108" y="1785926"/>
            <a:ext cx="6786610" cy="785818"/>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smtClean="0">
              <a:solidFill>
                <a:schemeClr val="accent3">
                  <a:lumMod val="50000"/>
                </a:schemeClr>
              </a:solidFill>
            </a:endParaRPr>
          </a:p>
          <a:p>
            <a:pPr algn="ctr"/>
            <a:r>
              <a:rPr lang="ru-RU" dirty="0" smtClean="0">
                <a:solidFill>
                  <a:schemeClr val="accent3">
                    <a:lumMod val="50000"/>
                  </a:schemeClr>
                </a:solidFill>
              </a:rPr>
              <a:t> активное привлечение детей к деятельности в быту, общении, игре, обучении для освоения опыта гендерного поведения</a:t>
            </a:r>
          </a:p>
          <a:p>
            <a:pPr algn="ctr"/>
            <a:endParaRPr lang="ru-RU" dirty="0">
              <a:solidFill>
                <a:schemeClr val="accent3">
                  <a:lumMod val="50000"/>
                </a:schemeClr>
              </a:solidFill>
            </a:endParaRPr>
          </a:p>
        </p:txBody>
      </p:sp>
      <p:sp>
        <p:nvSpPr>
          <p:cNvPr id="5" name="Прямоугольник с двумя скругленными противолежащими углами 4"/>
          <p:cNvSpPr/>
          <p:nvPr/>
        </p:nvSpPr>
        <p:spPr>
          <a:xfrm>
            <a:off x="2214546" y="1071546"/>
            <a:ext cx="6643734" cy="571504"/>
          </a:xfrm>
          <a:prstGeom prst="round2DiagRect">
            <a:avLst/>
          </a:prstGeom>
          <a:gradFill>
            <a:gsLst>
              <a:gs pos="0">
                <a:srgbClr val="5E9EFF"/>
              </a:gs>
              <a:gs pos="39999">
                <a:srgbClr val="85C2FF"/>
              </a:gs>
              <a:gs pos="70000">
                <a:srgbClr val="C4D6EB"/>
              </a:gs>
              <a:gs pos="100000">
                <a:srgbClr val="FFEBFA"/>
              </a:gs>
            </a:gsLst>
            <a:lin ang="2700000" scaled="0"/>
          </a:gradFill>
          <a:ln>
            <a:solidFill>
              <a:srgbClr val="FFCCFF"/>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положительных   образцов   гендерного поведения</a:t>
            </a:r>
            <a:endParaRPr lang="ru-RU" dirty="0">
              <a:solidFill>
                <a:schemeClr val="accent3">
                  <a:lumMod val="50000"/>
                </a:schemeClr>
              </a:solidFill>
            </a:endParaRPr>
          </a:p>
        </p:txBody>
      </p:sp>
      <p:sp>
        <p:nvSpPr>
          <p:cNvPr id="6" name="Овал 5"/>
          <p:cNvSpPr/>
          <p:nvPr/>
        </p:nvSpPr>
        <p:spPr>
          <a:xfrm>
            <a:off x="1285852" y="214290"/>
            <a:ext cx="5357850" cy="785818"/>
          </a:xfrm>
          <a:prstGeom prst="ellipse">
            <a:avLst/>
          </a:prstGeom>
          <a:effectLst>
            <a:outerShdw blurRad="57150" dist="38100" dir="5400000" algn="ctr" rotWithShape="0">
              <a:schemeClr val="accent1">
                <a:shade val="9000"/>
                <a:satMod val="105000"/>
                <a:alpha val="48000"/>
              </a:schemeClr>
            </a:outerShdw>
            <a:softEdge rad="31750"/>
          </a:effectLst>
          <a:scene3d>
            <a:camera prst="orthographicFront"/>
            <a:lightRig rig="threePt" dir="t"/>
          </a:scene3d>
          <a:sp3d>
            <a:bevelT prst="convex"/>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i="1" dirty="0" smtClean="0"/>
              <a:t>Методы формирования поведения:</a:t>
            </a:r>
            <a:endParaRPr lang="ru-RU" b="1" dirty="0">
              <a:ln>
                <a:solidFill>
                  <a:schemeClr val="tx2">
                    <a:lumMod val="25000"/>
                  </a:schemeClr>
                </a:solidFill>
              </a:ln>
              <a:solidFill>
                <a:schemeClr val="accent3"/>
              </a:solidFill>
            </a:endParaRPr>
          </a:p>
        </p:txBody>
      </p:sp>
      <p:sp>
        <p:nvSpPr>
          <p:cNvPr id="4" name="Скругленный прямоугольник 3"/>
          <p:cNvSpPr/>
          <p:nvPr/>
        </p:nvSpPr>
        <p:spPr>
          <a:xfrm>
            <a:off x="214282" y="1142984"/>
            <a:ext cx="2071702" cy="642942"/>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приём   моделирования</a:t>
            </a: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Скругленный прямоугольник 7"/>
          <p:cNvSpPr/>
          <p:nvPr/>
        </p:nvSpPr>
        <p:spPr>
          <a:xfrm>
            <a:off x="285720" y="1857364"/>
            <a:ext cx="1928826" cy="571504"/>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упражнение </a:t>
            </a: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Скругленный прямоугольник 8"/>
          <p:cNvSpPr/>
          <p:nvPr/>
        </p:nvSpPr>
        <p:spPr>
          <a:xfrm>
            <a:off x="357158" y="2571744"/>
            <a:ext cx="1785950" cy="571504"/>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требование </a:t>
            </a:r>
          </a:p>
        </p:txBody>
      </p:sp>
      <p:sp>
        <p:nvSpPr>
          <p:cNvPr id="10" name="Скругленный прямоугольник 9"/>
          <p:cNvSpPr/>
          <p:nvPr/>
        </p:nvSpPr>
        <p:spPr>
          <a:xfrm>
            <a:off x="214282" y="4071942"/>
            <a:ext cx="1857388" cy="500066"/>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поручение</a:t>
            </a: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Скругленный прямоугольник 10"/>
          <p:cNvSpPr/>
          <p:nvPr/>
        </p:nvSpPr>
        <p:spPr>
          <a:xfrm>
            <a:off x="285720" y="3214686"/>
            <a:ext cx="1643106" cy="642942"/>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приучение </a:t>
            </a:r>
          </a:p>
        </p:txBody>
      </p:sp>
      <p:sp>
        <p:nvSpPr>
          <p:cNvPr id="19" name="Скругленный прямоугольник 18"/>
          <p:cNvSpPr/>
          <p:nvPr/>
        </p:nvSpPr>
        <p:spPr>
          <a:xfrm>
            <a:off x="214282" y="4857760"/>
            <a:ext cx="2000264" cy="714380"/>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воспитывающие ситуации </a:t>
            </a:r>
            <a:endParaRPr lang="ru-RU" sz="1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1" name="Скругленный прямоугольник 20"/>
          <p:cNvSpPr/>
          <p:nvPr/>
        </p:nvSpPr>
        <p:spPr>
          <a:xfrm>
            <a:off x="214282" y="5786454"/>
            <a:ext cx="2071702" cy="785818"/>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ситуации «непринуждённой принудительности</a:t>
            </a:r>
            <a:r>
              <a:rPr lang="ru-RU" sz="1600" dirty="0" smtClean="0"/>
              <a:t>»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Выгнутая влево стрелка 6"/>
          <p:cNvSpPr/>
          <p:nvPr/>
        </p:nvSpPr>
        <p:spPr>
          <a:xfrm>
            <a:off x="714348" y="428604"/>
            <a:ext cx="857256" cy="714380"/>
          </a:xfrm>
          <a:prstGeom prst="curvedRightArrow">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ln>
            <a:solidFill>
              <a:schemeClr val="tx2">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2000240"/>
            <a:ext cx="5572164" cy="369332"/>
          </a:xfrm>
          <a:prstGeom prst="rect">
            <a:avLst/>
          </a:prstGeom>
          <a:noFill/>
        </p:spPr>
        <p:txBody>
          <a:bodyPr wrap="square" rtlCol="0">
            <a:spAutoFit/>
          </a:bodyPr>
          <a:lstStyle/>
          <a:p>
            <a:endParaRPr lang="ru-RU" dirty="0"/>
          </a:p>
        </p:txBody>
      </p:sp>
      <p:sp>
        <p:nvSpPr>
          <p:cNvPr id="4" name="TextBox 3"/>
          <p:cNvSpPr txBox="1"/>
          <p:nvPr/>
        </p:nvSpPr>
        <p:spPr>
          <a:xfrm>
            <a:off x="723872" y="2152640"/>
            <a:ext cx="5572164" cy="369332"/>
          </a:xfrm>
          <a:prstGeom prst="rect">
            <a:avLst/>
          </a:prstGeom>
          <a:noFill/>
        </p:spPr>
        <p:txBody>
          <a:bodyPr wrap="square" rtlCol="0">
            <a:spAutoFit/>
          </a:bodyPr>
          <a:lstStyle/>
          <a:p>
            <a:endParaRPr lang="ru-RU" dirty="0"/>
          </a:p>
        </p:txBody>
      </p:sp>
      <p:sp>
        <p:nvSpPr>
          <p:cNvPr id="9" name="Прямоугольник 8"/>
          <p:cNvSpPr/>
          <p:nvPr/>
        </p:nvSpPr>
        <p:spPr>
          <a:xfrm>
            <a:off x="214282" y="1000108"/>
            <a:ext cx="8643998" cy="5078313"/>
          </a:xfrm>
          <a:prstGeom prst="rect">
            <a:avLst/>
          </a:prstGeom>
        </p:spPr>
        <p:txBody>
          <a:bodyPr wrap="square">
            <a:spAutoFit/>
          </a:bodyPr>
          <a:lstStyle/>
          <a:p>
            <a:pPr lvl="0" indent="244475" eaLnBrk="0" fontAlgn="base" hangingPunct="0">
              <a:spcBef>
                <a:spcPct val="0"/>
              </a:spcBef>
              <a:spcAft>
                <a:spcPct val="0"/>
              </a:spcAft>
            </a:pPr>
            <a:r>
              <a:rPr lang="ru-RU" dirty="0" smtClean="0">
                <a:solidFill>
                  <a:schemeClr val="accent1">
                    <a:lumMod val="50000"/>
                  </a:schemeClr>
                </a:solidFill>
              </a:rPr>
              <a:t>О красивых мужчинах и женщинах (не только внешне, но и внутренне) написано много сказок, стихов, рассказов, снято много фильмов. На них хочется быть похожими и вести себя так же, как они. Много достойных мужчин и женщин окружает нас в жизни (родственники, соседи, знакомые, работники детского сада). Им приятно, что они доставляют удовольствие другим людям, нравится, когда их родные, близкие, знакомые замечают их доброе отношение к ним. Любой человек получает удовольствие, если другие заметят и скажут, как. он хорошо выглядит, какой он сильный, добрый, смелый, трудолюбивый. Очень важно уметь замечать хорошее, достойное в людях, уметь этим искренне восхищаться.</a:t>
            </a:r>
          </a:p>
          <a:p>
            <a:pPr lvl="0" indent="244475" eaLnBrk="0" fontAlgn="base" hangingPunct="0">
              <a:spcBef>
                <a:spcPct val="0"/>
              </a:spcBef>
              <a:spcAft>
                <a:spcPct val="0"/>
              </a:spcAft>
            </a:pPr>
            <a:r>
              <a:rPr lang="ru-RU" dirty="0" smtClean="0">
                <a:solidFill>
                  <a:schemeClr val="accent1">
                    <a:lumMod val="50000"/>
                  </a:schemeClr>
                </a:solidFill>
              </a:rPr>
              <a:t>Все мужчины и женщины работают, имеют разные профессии. Среди них есть такие, которыми владеют и мужчины, и женщины: учитель, врач, строитель, продавец, актер, официант. Однако той работой, где нужна сила, выносливость, твердость, решительность, чаще занимаются мужчины; они работают военными, пожарными, сталеварами, моряками, спасателями. А той работой, где требуется терпение, усердие, кропотливость, доброта, забота, чаще занимаются женщины, они работают ткачихами, доярками., медсестрами, нянями, воспитательницами.</a:t>
            </a:r>
          </a:p>
        </p:txBody>
      </p:sp>
    </p:spTree>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p:txBody>
          <a:bodyPr/>
          <a:lstStyle/>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 </a:t>
            </a:r>
          </a:p>
          <a:p>
            <a:pPr>
              <a:buNone/>
            </a:pPr>
            <a:r>
              <a:rPr lang="ru-RU" b="1" cap="all" dirty="0" smtClean="0">
                <a:ln w="0"/>
                <a:solidFill>
                  <a:schemeClr val="bg2">
                    <a:lumMod val="50000"/>
                  </a:schemeClr>
                </a:solidFill>
                <a:effectLst>
                  <a:reflection blurRad="12700" stA="50000" endPos="50000" dist="5000" dir="5400000" sy="-100000" rotWithShape="0"/>
                </a:effectLst>
              </a:rPr>
              <a:t>«Мужчины и женщины»</a:t>
            </a:r>
          </a:p>
        </p:txBody>
      </p:sp>
      <p:sp>
        <p:nvSpPr>
          <p:cNvPr id="17409" name="Rectangle 1"/>
          <p:cNvSpPr>
            <a:spLocks noChangeArrowheads="1"/>
          </p:cNvSpPr>
          <p:nvPr/>
        </p:nvSpPr>
        <p:spPr bwMode="auto">
          <a:xfrm>
            <a:off x="214282" y="1225689"/>
            <a:ext cx="892971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2413"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Взрослые люди (мужчины и женщины) занимаются разными делами: они работают, учатся, отдыхают, ходят в гости, путешествуют, воспитывают детей. Чтобы быть здоровыми, жить долго, приносить пользу другим, доставлять радость окружающим, мужчины и женщины постоянно следят за собой, приводят в порядок свои вещи, занимаются спортом.</a:t>
            </a:r>
          </a:p>
          <a:p>
            <a:pPr lvl="0" indent="255588" eaLnBrk="0" fontAlgn="base" hangingPunct="0">
              <a:spcBef>
                <a:spcPct val="0"/>
              </a:spcBef>
              <a:spcAft>
                <a:spcPct val="0"/>
              </a:spcAft>
            </a:pPr>
            <a:r>
              <a:rPr lang="ru-RU" dirty="0" smtClean="0">
                <a:solidFill>
                  <a:schemeClr val="accent1">
                    <a:lumMod val="50000"/>
                  </a:schemeClr>
                </a:solidFill>
              </a:rPr>
              <a:t>Спорт мужчин и женщин во многом похож. Занимаются спортом для того, чтобы утвердить себя в своих достижениях, чтобы прославить своими успехами родной город, страну, чтобы быть крепкими и здоровыми. Есть виды спорта, которыми занимаются и мужчины, и женщины (легкая атлетика, плавание). Теми видами спорта, которые требуют силы, решительности чаще занимаются мужчины (борьба, культуризм). Те виды спорта, которые связаны с проявлением гибкости, легкости, грациозности, больше привлекают женщин (художественная гимнастика, фигурное катание). Достижения мужчин и женщин в спорте высоко ценятся всеми людьми. Для того чтобы обеспечивать себя и других всем необходимым, взрослые люди работают. В трудовой деятельности мужчины и женщины не могут обходиться друг без друга. Мужчины выполняют ту работу, которая требует силы, выдержки, решительности. Они чаще работают руководителями, потому что эта работа требует высокой ответственности, твердости характера. Женские профессии чаще встречаются там, где нужна забота, аккуратность, доброта, кропотливость. </a:t>
            </a:r>
          </a:p>
        </p:txBody>
      </p:sp>
    </p:spTree>
  </p:cSld>
  <p:clrMapOvr>
    <a:overrideClrMapping bg1="lt1" tx1="dk1" bg2="lt2" tx2="dk2" accent1="accent1" accent2="accent2" accent3="accent3" accent4="accent4" accent5="accent5" accent6="accent6" hlink="hlink" folHlink="folHlink"/>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4282" y="785794"/>
            <a:ext cx="8643998" cy="5909310"/>
          </a:xfrm>
          <a:prstGeom prst="rect">
            <a:avLst/>
          </a:prstGeom>
        </p:spPr>
        <p:txBody>
          <a:bodyPr wrap="square">
            <a:spAutoFit/>
          </a:bodyPr>
          <a:lstStyle/>
          <a:p>
            <a:pPr lvl="0" indent="255588" eaLnBrk="0" fontAlgn="base" hangingPunct="0">
              <a:spcBef>
                <a:spcPct val="0"/>
              </a:spcBef>
              <a:spcAft>
                <a:spcPct val="0"/>
              </a:spcAft>
            </a:pPr>
            <a:r>
              <a:rPr lang="ru-RU" dirty="0" smtClean="0">
                <a:solidFill>
                  <a:schemeClr val="accent1">
                    <a:lumMod val="50000"/>
                  </a:schemeClr>
                </a:solidFill>
              </a:rPr>
              <a:t>Мужчины и женщины дополняют друг друга в работе, вместе они создают то, что необходимо людям для удобства, здоровья, правильного питания, счастливой жизни. В труде проявляется красота человека-творца. Все, что сделано руками людей с любовью, вызывает восхищение, требует бережного отношения.</a:t>
            </a:r>
          </a:p>
          <a:p>
            <a:pPr lvl="0" indent="255588" eaLnBrk="0" fontAlgn="base" hangingPunct="0">
              <a:spcBef>
                <a:spcPct val="0"/>
              </a:spcBef>
              <a:spcAft>
                <a:spcPct val="0"/>
              </a:spcAft>
            </a:pPr>
            <a:r>
              <a:rPr lang="ru-RU" dirty="0" smtClean="0">
                <a:solidFill>
                  <a:schemeClr val="accent1">
                    <a:lumMod val="50000"/>
                  </a:schemeClr>
                </a:solidFill>
              </a:rPr>
              <a:t>Мужчины и женщины не только вместе работают, но и вместе отдыхают. У них могут быть разные увлечения и интересы, но это не мешает им понимать друг друга. Женщины любят общаться, ходить в гости, беседовать, читать, разводить цветы, шить и окупать одежду, косметику. Для женщины очень важно быть красивой, нарядно одетой. Для того чтобы хорошо выглядеть, женщина пользуется помадой, пудрой, тушью для ресниц, духами; носит разные </a:t>
            </a:r>
            <a:r>
              <a:rPr lang="ru-RU" dirty="0" err="1" smtClean="0">
                <a:solidFill>
                  <a:schemeClr val="accent1">
                    <a:lumMod val="50000"/>
                  </a:schemeClr>
                </a:solidFill>
              </a:rPr>
              <a:t>украше-ния</a:t>
            </a:r>
            <a:r>
              <a:rPr lang="ru-RU" dirty="0" smtClean="0">
                <a:solidFill>
                  <a:schemeClr val="accent1">
                    <a:lumMod val="50000"/>
                  </a:schemeClr>
                </a:solidFill>
              </a:rPr>
              <a:t>. Мужчин больше привлекают другие занятия: они любят смотреть  по телевизору спортивные игры, охоться, заниматься спортом.</a:t>
            </a:r>
          </a:p>
          <a:p>
            <a:pPr lvl="0" indent="255588" eaLnBrk="0" fontAlgn="base" hangingPunct="0">
              <a:spcBef>
                <a:spcPct val="0"/>
              </a:spcBef>
              <a:spcAft>
                <a:spcPct val="0"/>
              </a:spcAft>
            </a:pPr>
            <a:r>
              <a:rPr lang="ru-RU" dirty="0" smtClean="0">
                <a:solidFill>
                  <a:schemeClr val="accent1">
                    <a:lumMod val="50000"/>
                  </a:schemeClr>
                </a:solidFill>
              </a:rPr>
              <a:t>Интересы и увлечения мужчин и женщин бывают разными. Иногда мужчинам нравится вышивать, а женщинам - рыбачить. Интересы друг друга нужно уважать и относиться к ним с пониманием. По-разному мужчины и женщины проявляют свои чувства. Мужчины более сдержанны, они редко плачут, ссорятся. Женщины гораздо ярче переживают испуг, обиду, отчаяние; они чаще смеются, радуются. Но бывает и так, что мужчины очень огорчаются из-за событий, которые их взволновали; женщины могут вести себя по-мужски в сложных жизненных ситуациях. </a:t>
            </a:r>
          </a:p>
        </p:txBody>
      </p:sp>
    </p:spTree>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4282" y="1000108"/>
            <a:ext cx="8358246" cy="4247317"/>
          </a:xfrm>
          <a:prstGeom prst="rect">
            <a:avLst/>
          </a:prstGeom>
        </p:spPr>
        <p:txBody>
          <a:bodyPr wrap="square">
            <a:spAutoFit/>
          </a:bodyPr>
          <a:lstStyle/>
          <a:p>
            <a:pPr lvl="0" indent="255588" eaLnBrk="0" fontAlgn="base" hangingPunct="0">
              <a:spcBef>
                <a:spcPct val="0"/>
              </a:spcBef>
              <a:spcAft>
                <a:spcPct val="0"/>
              </a:spcAft>
            </a:pPr>
            <a:r>
              <a:rPr lang="ru-RU" dirty="0" smtClean="0">
                <a:solidFill>
                  <a:schemeClr val="accent1">
                    <a:lumMod val="50000"/>
                  </a:schemeClr>
                </a:solidFill>
              </a:rPr>
              <a:t>Есть качества, которыми отличаются мужчины (воля, твердость, благородство, решительность, смелость, ответственность) и женщины (доброта, терпение, трудолюбие, аккуратность, нежность, покладистость, верность). Но каждый человек может проявлять их в зависимости от своего характера, от того, что происходит с ним в жизни.</a:t>
            </a:r>
          </a:p>
          <a:p>
            <a:pPr lvl="0" indent="255588" eaLnBrk="0" fontAlgn="base" hangingPunct="0">
              <a:spcBef>
                <a:spcPct val="0"/>
              </a:spcBef>
              <a:spcAft>
                <a:spcPct val="0"/>
              </a:spcAft>
            </a:pPr>
            <a:r>
              <a:rPr lang="ru-RU" dirty="0" smtClean="0">
                <a:solidFill>
                  <a:schemeClr val="accent1">
                    <a:lumMod val="50000"/>
                  </a:schemeClr>
                </a:solidFill>
              </a:rPr>
              <a:t>Мужчины и женщины проявляют заботу и внимание по отношению друг к другу: дарят цветы, делают подарки, готовят приятные сюрпризы. Особенно важно делать это тогда, когда люди любят друг друга. Из-за любви люди совершают подвиги, верно ждут своих возлюбленных долгие годы. Об этом поэты и писатели сочинили много стихов и сказок, музыканты сложили песни. Чувство любви между мужчиной и женщиной одно из самых высоких чувств человека. Влюбленные люди делают все для того, чтобы им было хорошо вместе, никогда не расстраивают и не огорчают друг друга. Многие мужчины и женщины проносят свою любовь через всю жизнь, она согревает людей, живущих с ними рядом.</a:t>
            </a:r>
          </a:p>
        </p:txBody>
      </p:sp>
    </p:spTree>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p:txBody>
          <a:bodyPr/>
          <a:lstStyle/>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Содержание модуля: </a:t>
            </a:r>
          </a:p>
          <a:p>
            <a:pPr>
              <a:buNone/>
            </a:pPr>
            <a:r>
              <a:rPr lang="ru-RU" b="1" cap="all" dirty="0" smtClean="0">
                <a:ln w="0"/>
                <a:solidFill>
                  <a:schemeClr val="bg2">
                    <a:lumMod val="50000"/>
                  </a:schemeClr>
                </a:solidFill>
                <a:effectLst>
                  <a:reflection blurRad="12700" stA="50000" endPos="50000" dist="5000" dir="5400000" sy="-100000" rotWithShape="0"/>
                </a:effectLst>
              </a:rPr>
              <a:t>«Маленькие принцессы и их рыцари»</a:t>
            </a:r>
          </a:p>
        </p:txBody>
      </p:sp>
      <p:sp>
        <p:nvSpPr>
          <p:cNvPr id="3" name="Прямоугольник 2"/>
          <p:cNvSpPr/>
          <p:nvPr/>
        </p:nvSpPr>
        <p:spPr>
          <a:xfrm>
            <a:off x="285720" y="1225689"/>
            <a:ext cx="8858280" cy="5632311"/>
          </a:xfrm>
          <a:prstGeom prst="rect">
            <a:avLst/>
          </a:prstGeom>
        </p:spPr>
        <p:txBody>
          <a:bodyPr wrap="square">
            <a:spAutoFit/>
          </a:bodyPr>
          <a:lstStyle/>
          <a:p>
            <a:pPr lvl="0" fontAlgn="base">
              <a:spcBef>
                <a:spcPct val="0"/>
              </a:spcBef>
              <a:spcAft>
                <a:spcPct val="0"/>
              </a:spcAft>
              <a:tabLst>
                <a:tab pos="685800" algn="l"/>
              </a:tabLst>
            </a:pPr>
            <a:r>
              <a:rPr lang="ru-RU" dirty="0" smtClean="0">
                <a:solidFill>
                  <a:schemeClr val="accent1">
                    <a:lumMod val="50000"/>
                  </a:schemeClr>
                </a:solidFill>
              </a:rPr>
              <a:t>При выполнении заданий этого раздела возникают представления о различиях между мальчиками и девочками- как во внешнем облике, так и в характере и поведении, воспитывается культура общения в различных ситуациях и игровой деятельности. </a:t>
            </a:r>
          </a:p>
          <a:p>
            <a:pPr lvl="0" fontAlgn="base">
              <a:spcBef>
                <a:spcPct val="0"/>
              </a:spcBef>
              <a:spcAft>
                <a:spcPct val="0"/>
              </a:spcAft>
              <a:tabLst>
                <a:tab pos="685800" algn="l"/>
              </a:tabLst>
            </a:pPr>
            <a:r>
              <a:rPr lang="ru-RU" dirty="0" smtClean="0">
                <a:solidFill>
                  <a:schemeClr val="accent1">
                    <a:lumMod val="50000"/>
                  </a:schemeClr>
                </a:solidFill>
              </a:rPr>
              <a:t>Вырабатываются:</a:t>
            </a:r>
          </a:p>
          <a:p>
            <a:pPr lvl="0" eaLnBrk="0" fontAlgn="base" hangingPunct="0">
              <a:spcBef>
                <a:spcPct val="0"/>
              </a:spcBef>
              <a:spcAft>
                <a:spcPct val="0"/>
              </a:spcAft>
              <a:buFontTx/>
              <a:buChar char="•"/>
              <a:tabLst>
                <a:tab pos="685800" algn="l"/>
              </a:tabLst>
            </a:pPr>
            <a:r>
              <a:rPr lang="ru-RU" dirty="0" smtClean="0">
                <a:solidFill>
                  <a:schemeClr val="accent1">
                    <a:lumMod val="50000"/>
                  </a:schemeClr>
                </a:solidFill>
              </a:rPr>
              <a:t>доброжелательное отношение друг к другу;</a:t>
            </a:r>
          </a:p>
          <a:p>
            <a:pPr lvl="0" eaLnBrk="0" fontAlgn="base" hangingPunct="0">
              <a:spcBef>
                <a:spcPct val="0"/>
              </a:spcBef>
              <a:spcAft>
                <a:spcPct val="0"/>
              </a:spcAft>
              <a:buFontTx/>
              <a:buChar char="•"/>
              <a:tabLst>
                <a:tab pos="685800" algn="l"/>
              </a:tabLst>
            </a:pPr>
            <a:r>
              <a:rPr lang="ru-RU" dirty="0" smtClean="0">
                <a:solidFill>
                  <a:schemeClr val="accent1">
                    <a:lumMod val="50000"/>
                  </a:schemeClr>
                </a:solidFill>
              </a:rPr>
              <a:t>желание быть опрятным, способность видеть и устранять недостатки своего внешнего вида в прическе, одежде;</a:t>
            </a:r>
          </a:p>
          <a:p>
            <a:pPr lvl="0" eaLnBrk="0" fontAlgn="base" hangingPunct="0">
              <a:spcBef>
                <a:spcPct val="0"/>
              </a:spcBef>
              <a:spcAft>
                <a:spcPct val="0"/>
              </a:spcAft>
              <a:buFontTx/>
              <a:buChar char="•"/>
              <a:tabLst>
                <a:tab pos="685800" algn="l"/>
              </a:tabLst>
            </a:pPr>
            <a:r>
              <a:rPr lang="ru-RU" dirty="0" smtClean="0">
                <a:solidFill>
                  <a:schemeClr val="accent1">
                    <a:lumMod val="50000"/>
                  </a:schemeClr>
                </a:solidFill>
              </a:rPr>
              <a:t>стремление оказать помощь друг другу в игре, совместной деятельности;</a:t>
            </a:r>
          </a:p>
          <a:p>
            <a:pPr lvl="0" eaLnBrk="0" fontAlgn="base" hangingPunct="0">
              <a:spcBef>
                <a:spcPct val="0"/>
              </a:spcBef>
              <a:spcAft>
                <a:spcPct val="0"/>
              </a:spcAft>
              <a:buFontTx/>
              <a:buChar char="•"/>
              <a:tabLst>
                <a:tab pos="685800" algn="l"/>
              </a:tabLst>
            </a:pPr>
            <a:r>
              <a:rPr lang="ru-RU" dirty="0" smtClean="0">
                <a:solidFill>
                  <a:schemeClr val="accent1">
                    <a:lumMod val="50000"/>
                  </a:schemeClr>
                </a:solidFill>
              </a:rPr>
              <a:t>умение видеть и ценить хорошие поступки и положительные черты характера;</a:t>
            </a:r>
          </a:p>
          <a:p>
            <a:pPr lvl="0" eaLnBrk="0" fontAlgn="base" hangingPunct="0">
              <a:spcBef>
                <a:spcPct val="0"/>
              </a:spcBef>
              <a:spcAft>
                <a:spcPct val="0"/>
              </a:spcAft>
              <a:buFontTx/>
              <a:buChar char="•"/>
              <a:tabLst>
                <a:tab pos="685800" algn="l"/>
              </a:tabLst>
            </a:pPr>
            <a:r>
              <a:rPr lang="ru-RU" dirty="0" smtClean="0">
                <a:solidFill>
                  <a:schemeClr val="accent1">
                    <a:lumMod val="50000"/>
                  </a:schemeClr>
                </a:solidFill>
              </a:rPr>
              <a:t>понимание и уважение мнения партнеров противоположного пола.</a:t>
            </a:r>
          </a:p>
          <a:p>
            <a:r>
              <a:rPr lang="ru-RU" dirty="0" smtClean="0">
                <a:solidFill>
                  <a:schemeClr val="accent1">
                    <a:lumMod val="50000"/>
                  </a:schemeClr>
                </a:solidFill>
              </a:rPr>
              <a:t>Все занятия этого раздела призваны сформировать предпосылки мужественности и женственности, правильное понимание будущих женских и мужских ролей, эмоционально- положительное отношение к выполнению будущей социальной роли. В содержание раздела разные виды деятельности взаимосвязаны. Они во многом похожи: любят играть, слушать интересные истории, петь, танцевать, любят своих родителей, ходят в детский сад. Вместе с тем они отличаются друг от друга: у них разная одежда, разные прически, разные любимые игрушки. Девочки слабее мальчиков - им нужно во всем помогать, уступать место, пропускать вперед.</a:t>
            </a:r>
          </a:p>
          <a:p>
            <a:endParaRPr lang="ru-RU" b="1" dirty="0" smtClean="0"/>
          </a:p>
        </p:txBody>
      </p:sp>
    </p:spTree>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785795"/>
            <a:ext cx="8358246" cy="6186309"/>
          </a:xfrm>
          <a:prstGeom prst="rect">
            <a:avLst/>
          </a:prstGeom>
        </p:spPr>
        <p:txBody>
          <a:bodyPr wrap="square">
            <a:spAutoFit/>
          </a:bodyPr>
          <a:lstStyle/>
          <a:p>
            <a:r>
              <a:rPr lang="ru-RU" dirty="0" smtClean="0">
                <a:solidFill>
                  <a:schemeClr val="accent1">
                    <a:lumMod val="50000"/>
                  </a:schemeClr>
                </a:solidFill>
              </a:rPr>
              <a:t>Мальчикам и девочкам нравится, когда о них заботятся, говорят ласковые слова, не обижают, называют по имени, не отбирают игрушки, когда они приятны другим людям.</a:t>
            </a:r>
          </a:p>
          <a:p>
            <a:r>
              <a:rPr lang="ru-RU" dirty="0" smtClean="0">
                <a:solidFill>
                  <a:schemeClr val="accent1">
                    <a:lumMod val="50000"/>
                  </a:schemeClr>
                </a:solidFill>
              </a:rPr>
              <a:t>У мальчиков и девочек бывает разное настроение. Его можно определить по положению губ, бровей. Если брови сдвинуты, уголки губ опущены - настроение плохое. Если брови расправлены, уголки губ приподняты – хорошее. важны тогда, когда они нравятся друг другу. Чтобы привлечь внимание девочки, которая вызывает симпатию, мальчику нужно проявлять себя достойно, по-мужски, стараться сделать ей приятное: поделиться игрушками, сладостями, рассказать интересную историю, поздравить в день рождения, подарить цветы, с разрешения родителей пригласить в</a:t>
            </a:r>
            <a:r>
              <a:rPr lang="en-US" dirty="0" smtClean="0">
                <a:solidFill>
                  <a:schemeClr val="accent1">
                    <a:lumMod val="50000"/>
                  </a:schemeClr>
                </a:solidFill>
              </a:rPr>
              <a:t> </a:t>
            </a:r>
            <a:r>
              <a:rPr lang="ru-RU" dirty="0" smtClean="0">
                <a:solidFill>
                  <a:schemeClr val="accent1">
                    <a:lumMod val="50000"/>
                  </a:schemeClr>
                </a:solidFill>
              </a:rPr>
              <a:t>гости. Если девочка хочет понравиться мальчику, она может привлечь его внимание заботой, добротой, аккуратностью, тем, как она следит за собой, своим внешним видом.</a:t>
            </a:r>
          </a:p>
          <a:p>
            <a:r>
              <a:rPr lang="ru-RU" dirty="0" smtClean="0">
                <a:solidFill>
                  <a:schemeClr val="accent1">
                    <a:lumMod val="50000"/>
                  </a:schemeClr>
                </a:solidFill>
              </a:rPr>
              <a:t>Дружба между мальчиками и девочками может перерасти в любовь, большое и светлое чувство, которое делает людей счастливыми. Любимого человека нельзя огорчать, смеяться над его чувствами, нужно относиться к нему с пониманием и заботой. Влюбленных людей почитают во всем мире. Люди всех возрастов в разных странах отмечают замечательный праздник - День святого Валентина. В этот день принято дарить «</a:t>
            </a:r>
            <a:r>
              <a:rPr lang="ru-RU" dirty="0" err="1" smtClean="0">
                <a:solidFill>
                  <a:schemeClr val="accent1">
                    <a:lumMod val="50000"/>
                  </a:schemeClr>
                </a:solidFill>
              </a:rPr>
              <a:t>валентинки</a:t>
            </a:r>
            <a:r>
              <a:rPr lang="ru-RU" dirty="0" smtClean="0">
                <a:solidFill>
                  <a:schemeClr val="accent1">
                    <a:lumMod val="50000"/>
                  </a:schemeClr>
                </a:solidFill>
              </a:rPr>
              <a:t>» тому человеку, который очень нравится.</a:t>
            </a:r>
          </a:p>
          <a:p>
            <a:endParaRPr lang="ru-RU" dirty="0" smtClean="0">
              <a:solidFill>
                <a:schemeClr val="accent1">
                  <a:lumMod val="50000"/>
                </a:schemeClr>
              </a:solidFill>
            </a:endParaRPr>
          </a:p>
        </p:txBody>
      </p:sp>
    </p:spTree>
  </p:cSld>
  <p:clrMapOvr>
    <a:masterClrMapping/>
  </p:clrMapOvr>
  <p:transition>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285728"/>
            <a:ext cx="30432556" cy="6563275"/>
          </a:xfrm>
          <a:prstGeom prst="rect">
            <a:avLst/>
          </a:prstGeom>
          <a:noFill/>
          <a:ln w="9525">
            <a:noFill/>
            <a:miter lim="800000"/>
            <a:headEnd/>
            <a:tailEnd/>
          </a:ln>
          <a:effectLst/>
        </p:spPr>
        <p:txBody>
          <a:bodyPr vert="horz" wrap="square" lIns="457056"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Быть настоящими мужчинами и женщинами непросто, готовиться к этому нужно </a:t>
            </a: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с детства. Настоящие мужчины - честные, сильные, смелые. Чтобы стать таким, </a:t>
            </a: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нужно заботливо относиться к друзьям, девочкам (уступать им место, защищать, </a:t>
            </a: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утешать их, если они расстроены), беречь и уважать старших. Настоящие </a:t>
            </a: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мужчины многое умеют делать: забивать гвозди, ремонтировать игрушки,</a:t>
            </a: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переносить тяжести. Каким станет мальчик, когда вырастет, видно в детстве.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он знает вежливые слова, не кричит, не дерется, он будет культурным.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не обманывает, не нарушает правил в игре - честным.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не разбрасывает одежду, умывается, причесывается, чистит обувь – </a:t>
            </a:r>
          </a:p>
          <a:p>
            <a:pPr marL="0" marR="0" lvl="0" indent="0" algn="l" defTabSz="914400" rtl="0" eaLnBrk="0" fontAlgn="base" latinLnBrk="0" hangingPunct="0">
              <a:lnSpc>
                <a:spcPct val="100000"/>
              </a:lnSpc>
              <a:spcBef>
                <a:spcPct val="0"/>
              </a:spcBef>
              <a:spcAft>
                <a:spcPct val="0"/>
              </a:spcAft>
              <a:buClrTx/>
              <a:buSzTx/>
              <a:tabLst/>
            </a:pPr>
            <a:r>
              <a:rPr lang="ru-RU" dirty="0" smtClean="0">
                <a:solidFill>
                  <a:schemeClr val="accent1">
                    <a:lumMod val="50000"/>
                  </a:schemeClr>
                </a:solidFill>
              </a:rPr>
              <a:t>аккуратным.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не боится защищать слабых (малышей, животных, девочек) - смелым.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любит гимнастику - сильным. </a:t>
            </a:r>
          </a:p>
          <a:p>
            <a:pPr marL="0" marR="0" lvl="0" indent="0" algn="l" defTabSz="914400" rtl="0" eaLnBrk="0" fontAlgn="base" latinLnBrk="0" hangingPunct="0">
              <a:lnSpc>
                <a:spcPct val="100000"/>
              </a:lnSpc>
              <a:spcBef>
                <a:spcPct val="0"/>
              </a:spcBef>
              <a:spcAft>
                <a:spcPct val="0"/>
              </a:spcAft>
              <a:buClrTx/>
              <a:buSzTx/>
              <a:buFontTx/>
              <a:buChar char="•"/>
              <a:tabLst/>
            </a:pPr>
            <a:r>
              <a:rPr lang="ru-RU" dirty="0" smtClean="0">
                <a:solidFill>
                  <a:schemeClr val="accent1">
                    <a:lumMod val="50000"/>
                  </a:schemeClr>
                </a:solidFill>
              </a:rPr>
              <a:t>Если любит слушать интересные книжки - умным.</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Настоящие женщины добрые, заботливые, внимательные, ласковые.</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Чтобы стать такой, нужно научиться замечать тех, кому плохо, утешать их, ласкать.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Настоящие женщины не кричат, не ругаются, не дерутся. Чтобы стать такой,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девочке нужно быть аккуратной и красивой: следить за одеждой, обувью, быть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чистой, причесанной. У настоящей женщины все в доме красиво. Поэтому девочке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нужно уметь наводить порядок, украшать свою комнату цветами, картинами.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Чтобы стать настоящей женщиной, девочке нужно знать добрые, ласковые слова,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колыбельные песенки, обращаться с родными и друзьями бережно и заботливо,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стараться не огорчать их.</a:t>
            </a:r>
          </a:p>
          <a:p>
            <a:pPr marL="0" marR="0" lvl="0" indent="0" algn="l" defTabSz="914400" rtl="0" eaLnBrk="0" fontAlgn="base" latinLnBrk="0" hangingPunct="0">
              <a:lnSpc>
                <a:spcPct val="100000"/>
              </a:lnSpc>
              <a:spcBef>
                <a:spcPct val="0"/>
              </a:spcBef>
              <a:spcAft>
                <a:spcPct val="0"/>
              </a:spcAft>
              <a:buClrTx/>
              <a:buSzTx/>
              <a:buFontTx/>
              <a:buNone/>
              <a:tabLst/>
            </a:pPr>
            <a:endParaRPr lang="ru-RU" dirty="0" smtClean="0">
              <a:solidFill>
                <a:schemeClr val="accent1">
                  <a:lumMod val="50000"/>
                </a:schemeClr>
              </a:solidFill>
            </a:endParaRPr>
          </a:p>
        </p:txBody>
      </p:sp>
    </p:spTree>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a:xfrm>
            <a:off x="0" y="0"/>
            <a:ext cx="8229600" cy="5851525"/>
          </a:xfrm>
        </p:spPr>
        <p:txBody>
          <a:bodyPr/>
          <a:lstStyle/>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a:buNone/>
            </a:pP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Содержание модуля: </a:t>
            </a:r>
          </a:p>
          <a:p>
            <a:pPr>
              <a:buNone/>
            </a:pPr>
            <a:r>
              <a:rPr lang="ru-RU" b="1" cap="all" dirty="0" smtClean="0">
                <a:ln w="0"/>
                <a:solidFill>
                  <a:schemeClr val="bg2">
                    <a:lumMod val="50000"/>
                  </a:schemeClr>
                </a:solidFill>
                <a:effectLst>
                  <a:reflection blurRad="12700" stA="50000" endPos="50000" dist="5000" dir="5400000" sy="-100000" rotWithShape="0"/>
                </a:effectLst>
              </a:rPr>
              <a:t>                                                                «Моя семья»</a:t>
            </a:r>
          </a:p>
          <a:p>
            <a:pPr>
              <a:buNone/>
            </a:pPr>
            <a:endParaRPr lang="ru-RU" b="1" cap="all" dirty="0" smtClean="0">
              <a:ln w="0"/>
              <a:solidFill>
                <a:schemeClr val="bg2">
                  <a:lumMod val="50000"/>
                </a:schemeClr>
              </a:solidFill>
              <a:effectLst>
                <a:reflection blurRad="12700" stA="50000" endPos="50000" dist="5000" dir="5400000" sy="-100000" rotWithShape="0"/>
              </a:effectLst>
            </a:endParaRPr>
          </a:p>
        </p:txBody>
      </p:sp>
      <p:sp>
        <p:nvSpPr>
          <p:cNvPr id="22529" name="Rectangle 1"/>
          <p:cNvSpPr>
            <a:spLocks noChangeArrowheads="1"/>
          </p:cNvSpPr>
          <p:nvPr/>
        </p:nvSpPr>
        <p:spPr bwMode="auto">
          <a:xfrm>
            <a:off x="428596" y="1225689"/>
            <a:ext cx="850112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lang="ru-RU" dirty="0" smtClean="0">
                <a:solidFill>
                  <a:schemeClr val="accent1">
                    <a:lumMod val="50000"/>
                  </a:schemeClr>
                </a:solidFill>
              </a:rPr>
              <a:t>Цикл занятий данного раздела позволяет:</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dirty="0" smtClean="0">
                <a:solidFill>
                  <a:schemeClr val="accent1">
                    <a:lumMod val="50000"/>
                  </a:schemeClr>
                </a:solidFill>
              </a:rPr>
              <a:t>Дать представление о понятии «семья», что такое дружная семья, все заботятся друг о друге, помогают, каждый имеет свой круг обязанностей;</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dirty="0" smtClean="0">
                <a:solidFill>
                  <a:schemeClr val="accent1">
                    <a:lumMod val="50000"/>
                  </a:schemeClr>
                </a:solidFill>
              </a:rPr>
              <a:t>Члены семьи;</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dirty="0" smtClean="0">
                <a:solidFill>
                  <a:schemeClr val="accent1">
                    <a:lumMod val="50000"/>
                  </a:schemeClr>
                </a:solidFill>
              </a:rPr>
              <a:t>Деятельность каждого члена семьи. </a:t>
            </a:r>
          </a:p>
          <a:p>
            <a:r>
              <a:rPr lang="ru-RU" dirty="0" smtClean="0">
                <a:solidFill>
                  <a:schemeClr val="accent1">
                    <a:lumMod val="50000"/>
                  </a:schemeClr>
                </a:solidFill>
              </a:rPr>
              <a:t>У каждого человека есть семья: папа, мама, бабушка, дедушка, брат, сестра. Папа и дедушка - мужчины, брат -мальчик; они носят мужские имена. Мама и бабушка - женщины, сестра - девочка; они носят женские имена. Женщины и девочки дома готовят еду, стирают, наводят порядок. Мальчики и мужчины выполняют работу, требующую больших физических усилий: носят тяжелые сумки, выбивают ковры, выносят мусор.</a:t>
            </a:r>
            <a:endParaRPr lang="ru-RU" b="1" dirty="0" smtClean="0">
              <a:solidFill>
                <a:schemeClr val="accent1">
                  <a:lumMod val="50000"/>
                </a:schemeClr>
              </a:solidFill>
            </a:endParaRPr>
          </a:p>
          <a:p>
            <a:r>
              <a:rPr lang="ru-RU" dirty="0" smtClean="0">
                <a:solidFill>
                  <a:schemeClr val="accent1">
                    <a:lumMod val="50000"/>
                  </a:schemeClr>
                </a:solidFill>
              </a:rPr>
              <a:t>В семье все заботятся друг о друге, друг другу помогают. Чтобы у всех было хорошее настроение, нужно стараться никого не огорчать: не шуметь, особенно когда кто-нибудь отдыхает, не брать без разрешения чужие вещи. Семья живет в доме или в квартире, где есть разные комнаты.</a:t>
            </a:r>
            <a:endParaRPr lang="ru-RU" b="1" dirty="0" smtClean="0">
              <a:solidFill>
                <a:schemeClr val="accent1">
                  <a:lumMod val="50000"/>
                </a:schemeClr>
              </a:solidFill>
            </a:endParaRPr>
          </a:p>
          <a:p>
            <a:r>
              <a:rPr lang="ru-RU" dirty="0" smtClean="0">
                <a:solidFill>
                  <a:schemeClr val="accent1">
                    <a:lumMod val="50000"/>
                  </a:schemeClr>
                </a:solidFill>
              </a:rPr>
              <a:t>В семье живут люди разного возраста и пола: мальчики и девочки (братья и сестры) - дети; папы, мамы, тети, дяди -взрослые мужчины и женщины; бабушки, дедушки - пожилые люди. Каждый занимается своим делом: дети ходят в детский сад или учатся в школе; взрослые работают, пожилые люди занимаются домашними делами.</a:t>
            </a:r>
          </a:p>
        </p:txBody>
      </p:sp>
    </p:spTree>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948690"/>
            <a:ext cx="8501122" cy="5909310"/>
          </a:xfrm>
          <a:prstGeom prst="rect">
            <a:avLst/>
          </a:prstGeom>
        </p:spPr>
        <p:txBody>
          <a:bodyPr wrap="square">
            <a:spAutoFit/>
          </a:bodyPr>
          <a:lstStyle/>
          <a:p>
            <a:r>
              <a:rPr lang="ru-RU" dirty="0" smtClean="0">
                <a:solidFill>
                  <a:schemeClr val="accent1">
                    <a:lumMod val="50000"/>
                  </a:schemeClr>
                </a:solidFill>
              </a:rPr>
              <a:t>В семье все заботятся друг о друге. Каждый выполняет свои обязанности: женщины и девочки следят за порядком, чистотой и красотой в доме, убирают, стирают, готовят; мальчики и мужчины выполняют ту работу, с которой женщинам справиться трудно: ремонтируют квартиру, передвигают мебель, строят дом. Чтобы маме и папе хватало времени на отдых, дети помогают мыть посуду, выносить мусор и т.д. Если все в доме делается вместе, папа и мама успевают поиграть с детьми, погулять с ними, посмотреть телевизор.</a:t>
            </a:r>
            <a:endParaRPr lang="ru-RU" b="1" dirty="0" smtClean="0">
              <a:solidFill>
                <a:schemeClr val="accent1">
                  <a:lumMod val="50000"/>
                </a:schemeClr>
              </a:solidFill>
            </a:endParaRPr>
          </a:p>
          <a:p>
            <a:r>
              <a:rPr lang="ru-RU" dirty="0" smtClean="0">
                <a:solidFill>
                  <a:schemeClr val="accent1">
                    <a:lumMod val="50000"/>
                  </a:schemeClr>
                </a:solidFill>
              </a:rPr>
              <a:t>У каждого в семье есть любимый уголок, игрушки, предметы. Девочки любят играть с куклами, строить для них дома, украшать комнаты. Мальчики чаще играют с машинками, в конструкторы. Мамы и бабушки любят шить, вязать, для этого у них есть швейные и вязальные машинки, нитки, иголки и т.п. Папы и дедушки могут ремонтировать мебель, телевизор, для этого у них есть плоскогубцы, молоток, отвертки... Всем нравится, когда их вещи лежат на своем месте и их в любое время можно найти. Ничего нельзя брать без разрешения, чтобы не огорчать и не обижать друг друга.</a:t>
            </a:r>
            <a:endParaRPr lang="ru-RU" b="1" dirty="0" smtClean="0">
              <a:solidFill>
                <a:schemeClr val="accent1">
                  <a:lumMod val="50000"/>
                </a:schemeClr>
              </a:solidFill>
            </a:endParaRPr>
          </a:p>
          <a:p>
            <a:r>
              <a:rPr lang="ru-RU" dirty="0" smtClean="0">
                <a:solidFill>
                  <a:schemeClr val="accent1">
                    <a:lumMod val="50000"/>
                  </a:schemeClr>
                </a:solidFill>
              </a:rPr>
              <a:t>Чтобы всем дома было хорошо, члены семьи выполняют обязательные правила: желают доброго утра и спокойной ночи, приятных снов, здороваются при встрече, просят прощения за доставленные неудобства, благодарят за заботу. Больше внимания в семье уделяют детям (многое они еще не умеют делать сами) и пожилым людям (многие дела для них уже непосильны).</a:t>
            </a:r>
            <a:endParaRPr lang="ru-RU" b="1" dirty="0" smtClean="0">
              <a:solidFill>
                <a:schemeClr val="accent1">
                  <a:lumMod val="50000"/>
                </a:schemeClr>
              </a:solidFill>
            </a:endParaRPr>
          </a:p>
          <a:p>
            <a:pPr lvl="0" eaLnBrk="0" fontAlgn="base" hangingPunct="0">
              <a:spcBef>
                <a:spcPct val="0"/>
              </a:spcBef>
              <a:spcAft>
                <a:spcPct val="0"/>
              </a:spcAft>
              <a:buFontTx/>
              <a:buChar char="•"/>
              <a:tabLst>
                <a:tab pos="457200" algn="l"/>
              </a:tabLst>
            </a:pPr>
            <a:endParaRPr lang="ru-RU" dirty="0" smtClean="0">
              <a:latin typeface="Arial" pitchFamily="34" charset="0"/>
            </a:endParaRPr>
          </a:p>
        </p:txBody>
      </p:sp>
    </p:spTree>
  </p:cSld>
  <p:clrMapOvr>
    <a:overrideClrMapping bg1="lt1" tx1="dk1" bg2="lt2" tx2="dk2" accent1="accent1" accent2="accent2" accent3="accent3" accent4="accent4" accent5="accent5" accent6="accent6" hlink="hlink" folHlink="folHlink"/>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928670"/>
            <a:ext cx="87856843"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Дом, семья - это место, где человек чувствует себя защищенным, нужным, любимым.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Все члены семьи связаны друг с другом, находятся в разных семейных отношениях.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Мальчик в семье - сын, внук, брат, племянник; девочка - дочь, внучка, сестра,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племянница; женщина - мать, дочь (по отношению к своим родителям), невестка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(по отношению к родителям мужа), сестра, тетя (по отношению к племянникам);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мужчина - отец, сын (по отношению к своим родителям), брат, дядя (по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отношению к племянникам); пожилая женщина - мать (по отношению к своим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детям), бабушка (по отношению к внукам), теща (по отношению к зятю), свекровь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(по отношению к невестке), сестра; пожилой мужчина - отец (по отношению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к своим детям), дедушка (по отношению к внукам), тесть (по отношению к зятю), </a:t>
            </a:r>
          </a:p>
          <a:p>
            <a:pPr marL="0" marR="0" lvl="0" indent="238125" algn="l" defTabSz="914400" rtl="0" eaLnBrk="1" fontAlgn="base" latinLnBrk="0" hangingPunct="1">
              <a:lnSpc>
                <a:spcPct val="100000"/>
              </a:lnSpc>
              <a:spcBef>
                <a:spcPct val="0"/>
              </a:spcBef>
              <a:spcAft>
                <a:spcPct val="0"/>
              </a:spcAft>
              <a:buClrTx/>
              <a:buSzTx/>
              <a:buFontTx/>
              <a:buNone/>
              <a:tabLst/>
            </a:pPr>
            <a:r>
              <a:rPr lang="ru-RU" dirty="0" smtClean="0">
                <a:solidFill>
                  <a:schemeClr val="accent1">
                    <a:lumMod val="50000"/>
                  </a:schemeClr>
                </a:solidFill>
              </a:rPr>
              <a:t>свекор (по отношению к невестке), брат.</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Мужчина в семье - защита, опора всех родственников. Для того чтобы быть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достойным почетной роли главы семейства, нужно с детства приучать себя к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благородным поступкам: уметь защищать слабого, не жаловаться, быть честным,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уметь отвечать за свои поступки, за благополучие тех, кто относится к тебе с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доверием (младшие сестры и братья, бабушки и дедушки, домашние животные),</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 уметь пересилить лень, побороть страх. В семье высоко ценятся женские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достоинства: покладистость, мягкость, доброта, нежность, трудолюбие, забота,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гостеприимство. Чтобы быть достойной женщиной в семье, девочке с детства </a:t>
            </a:r>
          </a:p>
          <a:p>
            <a:pPr marL="0" marR="0" lvl="0" indent="244475" algn="l" defTabSz="914400" rtl="0" eaLnBrk="0" fontAlgn="base" latinLnBrk="0" hangingPunct="0">
              <a:lnSpc>
                <a:spcPct val="100000"/>
              </a:lnSpc>
              <a:spcBef>
                <a:spcPct val="0"/>
              </a:spcBef>
              <a:spcAft>
                <a:spcPct val="0"/>
              </a:spcAft>
              <a:buClrTx/>
              <a:buSzTx/>
              <a:buFontTx/>
              <a:buNone/>
              <a:tabLst/>
            </a:pPr>
            <a:r>
              <a:rPr lang="ru-RU" dirty="0" smtClean="0">
                <a:solidFill>
                  <a:schemeClr val="accent1">
                    <a:lumMod val="50000"/>
                  </a:schemeClr>
                </a:solidFill>
              </a:rPr>
              <a:t>нужно много­му научиться: быть внимательной к людям, замечать их настроение.</a:t>
            </a:r>
          </a:p>
        </p:txBody>
      </p:sp>
    </p:spTree>
  </p:cSld>
  <p:clrMapOvr>
    <a:masterClrMapping/>
  </p:clrMapOvr>
  <p:transition>
    <p:strips dir="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3" name="Прямоугольник с двумя скругленными противолежащими углами 12"/>
          <p:cNvSpPr/>
          <p:nvPr/>
        </p:nvSpPr>
        <p:spPr>
          <a:xfrm>
            <a:off x="2285984" y="5072074"/>
            <a:ext cx="6357982" cy="1071570"/>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 </a:t>
            </a:r>
          </a:p>
          <a:p>
            <a:pPr algn="ctr"/>
            <a:r>
              <a:rPr lang="ru-RU" dirty="0" smtClean="0">
                <a:solidFill>
                  <a:schemeClr val="accent3">
                    <a:lumMod val="50000"/>
                  </a:schemeClr>
                </a:solidFill>
              </a:rPr>
              <a:t>  требует педагогического такта, применяется в комплексе с другими методами </a:t>
            </a:r>
          </a:p>
          <a:p>
            <a:pPr algn="ctr"/>
            <a:endParaRPr lang="ru-RU" dirty="0">
              <a:solidFill>
                <a:schemeClr val="accent3">
                  <a:lumMod val="50000"/>
                </a:schemeClr>
              </a:solidFill>
            </a:endParaRPr>
          </a:p>
        </p:txBody>
      </p:sp>
      <p:sp>
        <p:nvSpPr>
          <p:cNvPr id="12" name="Прямоугольник с двумя скругленными противолежащими углами 11"/>
          <p:cNvSpPr/>
          <p:nvPr/>
        </p:nvSpPr>
        <p:spPr>
          <a:xfrm>
            <a:off x="2214546" y="3000372"/>
            <a:ext cx="6643734" cy="1285884"/>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  </a:t>
            </a:r>
          </a:p>
          <a:p>
            <a:pPr algn="ctr"/>
            <a:r>
              <a:rPr lang="ru-RU" dirty="0" smtClean="0">
                <a:solidFill>
                  <a:schemeClr val="accent3">
                    <a:lumMod val="50000"/>
                  </a:schemeClr>
                </a:solidFill>
              </a:rPr>
              <a:t> в соревновании дети быстро осваивают опыт гендерного поведения, для дошкольников следует соревнования смягчать игрой</a:t>
            </a:r>
          </a:p>
          <a:p>
            <a:pPr algn="ctr"/>
            <a:endParaRPr lang="ru-RU" dirty="0">
              <a:solidFill>
                <a:schemeClr val="accent3">
                  <a:lumMod val="50000"/>
                </a:schemeClr>
              </a:solidFill>
            </a:endParaRPr>
          </a:p>
        </p:txBody>
      </p:sp>
      <p:sp>
        <p:nvSpPr>
          <p:cNvPr id="5" name="Прямоугольник с двумя скругленными противолежащими углами 4"/>
          <p:cNvSpPr/>
          <p:nvPr/>
        </p:nvSpPr>
        <p:spPr>
          <a:xfrm>
            <a:off x="1928794" y="1571612"/>
            <a:ext cx="6643734" cy="857256"/>
          </a:xfrm>
          <a:prstGeom prst="round2DiagRect">
            <a:avLst/>
          </a:prstGeom>
          <a:gradFill>
            <a:gsLst>
              <a:gs pos="0">
                <a:srgbClr val="5E9EFF"/>
              </a:gs>
              <a:gs pos="39999">
                <a:srgbClr val="85C2FF"/>
              </a:gs>
              <a:gs pos="70000">
                <a:srgbClr val="C4D6EB"/>
              </a:gs>
              <a:gs pos="100000">
                <a:srgbClr val="FFEBFA"/>
              </a:gs>
            </a:gsLst>
            <a:lin ang="2700000" scaled="0"/>
          </a:gradFill>
          <a:ln>
            <a:solidFill>
              <a:srgbClr val="FFCCFF"/>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t> </a:t>
            </a:r>
          </a:p>
          <a:p>
            <a:pPr algn="ctr"/>
            <a:r>
              <a:rPr lang="ru-RU" dirty="0" smtClean="0">
                <a:solidFill>
                  <a:schemeClr val="accent3">
                    <a:lumMod val="50000"/>
                  </a:schemeClr>
                </a:solidFill>
              </a:rPr>
              <a:t> должна быть положительная оценка действий с учётом пола ребёнка</a:t>
            </a:r>
          </a:p>
          <a:p>
            <a:pPr algn="ctr"/>
            <a:endParaRPr lang="ru-RU" dirty="0">
              <a:solidFill>
                <a:schemeClr val="accent3">
                  <a:lumMod val="50000"/>
                </a:schemeClr>
              </a:solidFill>
            </a:endParaRPr>
          </a:p>
        </p:txBody>
      </p:sp>
      <p:sp>
        <p:nvSpPr>
          <p:cNvPr id="6" name="Овал 5"/>
          <p:cNvSpPr/>
          <p:nvPr/>
        </p:nvSpPr>
        <p:spPr>
          <a:xfrm>
            <a:off x="1000100" y="428604"/>
            <a:ext cx="4929222" cy="857256"/>
          </a:xfrm>
          <a:prstGeom prst="ellipse">
            <a:avLst/>
          </a:prstGeom>
          <a:effectLst>
            <a:outerShdw blurRad="57150" dist="38100" dir="5400000" algn="ctr" rotWithShape="0">
              <a:schemeClr val="accent1">
                <a:shade val="9000"/>
                <a:satMod val="105000"/>
                <a:alpha val="48000"/>
              </a:schemeClr>
            </a:outerShdw>
            <a:softEdge rad="31750"/>
          </a:effectLst>
          <a:scene3d>
            <a:camera prst="orthographicFront"/>
            <a:lightRig rig="threePt" dir="t"/>
          </a:scene3d>
          <a:sp3d>
            <a:bevelT prst="convex"/>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b="1" i="1" dirty="0" smtClean="0">
                <a:ln>
                  <a:solidFill>
                    <a:schemeClr val="tx2">
                      <a:lumMod val="25000"/>
                    </a:schemeClr>
                  </a:solidFill>
                </a:ln>
                <a:solidFill>
                  <a:schemeClr val="accent3"/>
                </a:solidFill>
              </a:rPr>
              <a:t>Методы стимулирования:</a:t>
            </a:r>
            <a:endParaRPr lang="ru-RU" b="1" i="1" dirty="0">
              <a:ln>
                <a:solidFill>
                  <a:schemeClr val="tx2">
                    <a:lumMod val="25000"/>
                  </a:schemeClr>
                </a:solidFill>
              </a:ln>
              <a:solidFill>
                <a:schemeClr val="accent3"/>
              </a:solidFill>
            </a:endParaRPr>
          </a:p>
        </p:txBody>
      </p:sp>
      <p:sp>
        <p:nvSpPr>
          <p:cNvPr id="7" name="Выгнутая влево стрелка 6"/>
          <p:cNvSpPr/>
          <p:nvPr/>
        </p:nvSpPr>
        <p:spPr>
          <a:xfrm>
            <a:off x="428596" y="285728"/>
            <a:ext cx="857256" cy="714380"/>
          </a:xfrm>
          <a:prstGeom prst="curvedRightArrow">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ln>
            <a:solidFill>
              <a:schemeClr val="tx2">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chemeClr val="tx1"/>
              </a:solidFill>
            </a:endParaRPr>
          </a:p>
        </p:txBody>
      </p:sp>
      <p:sp>
        <p:nvSpPr>
          <p:cNvPr id="4" name="Скругленный прямоугольник 3"/>
          <p:cNvSpPr/>
          <p:nvPr/>
        </p:nvSpPr>
        <p:spPr>
          <a:xfrm>
            <a:off x="214282" y="1357298"/>
            <a:ext cx="1785950" cy="1000132"/>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поощрение</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Скругленный прямоугольник 7"/>
          <p:cNvSpPr/>
          <p:nvPr/>
        </p:nvSpPr>
        <p:spPr>
          <a:xfrm>
            <a:off x="214282" y="2643182"/>
            <a:ext cx="2071702" cy="1143008"/>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соревнование</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Скругленный прямоугольник 8"/>
          <p:cNvSpPr/>
          <p:nvPr/>
        </p:nvSpPr>
        <p:spPr>
          <a:xfrm>
            <a:off x="285720" y="4643446"/>
            <a:ext cx="2071702" cy="1071570"/>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наказание</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p:nvPr>
        </p:nvSpPr>
        <p:spPr/>
        <p:txBody>
          <a:bodyPr/>
          <a:lstStyle/>
          <a:p>
            <a:endParaRPr lang="ru-RU" dirty="0" smtClean="0"/>
          </a:p>
          <a:p>
            <a:endParaRPr lang="ru-RU" dirty="0" smtClean="0"/>
          </a:p>
          <a:p>
            <a:endParaRPr lang="ru-RU" dirty="0" smtClean="0"/>
          </a:p>
          <a:p>
            <a:pPr>
              <a:buNone/>
            </a:pPr>
            <a:r>
              <a:rPr lang="ru-RU" sz="4000" b="1" dirty="0" smtClean="0">
                <a:solidFill>
                  <a:srgbClr val="0070C0"/>
                </a:solidFill>
              </a:rPr>
              <a:t>      СПАСИБО   ЗА ВНИМАНИЕ!</a:t>
            </a:r>
            <a:endParaRPr lang="ru-RU" sz="4000" b="1" dirty="0">
              <a:solidFill>
                <a:srgbClr val="0070C0"/>
              </a:solidFill>
            </a:endParaRPr>
          </a:p>
        </p:txBody>
      </p:sp>
    </p:spTree>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8" name="Прямоугольник с двумя скругленными противолежащими углами 17"/>
          <p:cNvSpPr/>
          <p:nvPr/>
        </p:nvSpPr>
        <p:spPr>
          <a:xfrm>
            <a:off x="2214546" y="5715016"/>
            <a:ext cx="6715172" cy="928694"/>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3">
                    <a:lumMod val="50000"/>
                  </a:schemeClr>
                </a:solidFill>
              </a:rPr>
              <a:t>игры-состязания, конкурсы, турниры-викторины, </a:t>
            </a:r>
          </a:p>
          <a:p>
            <a:pPr algn="ctr"/>
            <a:r>
              <a:rPr lang="ru-RU" dirty="0" err="1" smtClean="0">
                <a:solidFill>
                  <a:schemeClr val="accent3">
                    <a:lumMod val="50000"/>
                  </a:schemeClr>
                </a:solidFill>
              </a:rPr>
              <a:t>брейн-ринги</a:t>
            </a:r>
            <a:r>
              <a:rPr lang="ru-RU" dirty="0" smtClean="0">
                <a:solidFill>
                  <a:schemeClr val="accent3">
                    <a:lumMod val="50000"/>
                  </a:schemeClr>
                </a:solidFill>
              </a:rPr>
              <a:t> </a:t>
            </a:r>
          </a:p>
        </p:txBody>
      </p:sp>
      <p:sp>
        <p:nvSpPr>
          <p:cNvPr id="17" name="Прямоугольник с двумя скругленными противолежащими углами 16"/>
          <p:cNvSpPr/>
          <p:nvPr/>
        </p:nvSpPr>
        <p:spPr>
          <a:xfrm>
            <a:off x="2500298" y="4714884"/>
            <a:ext cx="6000792" cy="857256"/>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dirty="0" smtClean="0">
                <a:solidFill>
                  <a:schemeClr val="accent3">
                    <a:lumMod val="50000"/>
                  </a:schemeClr>
                </a:solidFill>
              </a:rPr>
              <a:t>  символические игры, моделирование жизненно  значимых ситуаций, схемы, эксперименты </a:t>
            </a:r>
          </a:p>
        </p:txBody>
      </p:sp>
      <p:sp>
        <p:nvSpPr>
          <p:cNvPr id="13" name="Прямоугольник с двумя скругленными противолежащими углами 12"/>
          <p:cNvSpPr/>
          <p:nvPr/>
        </p:nvSpPr>
        <p:spPr>
          <a:xfrm>
            <a:off x="2143108" y="3571876"/>
            <a:ext cx="6715172" cy="928694"/>
          </a:xfrm>
          <a:prstGeom prst="round2DiagRect">
            <a:avLst/>
          </a:prstGeom>
          <a:gradFill>
            <a:gsLst>
              <a:gs pos="0">
                <a:srgbClr val="5E9EFF"/>
              </a:gs>
              <a:gs pos="39999">
                <a:srgbClr val="85C2FF"/>
              </a:gs>
              <a:gs pos="70000">
                <a:srgbClr val="C4D6EB"/>
              </a:gs>
              <a:gs pos="100000">
                <a:srgbClr val="FFEBFA"/>
              </a:gs>
            </a:gsLst>
            <a:lin ang="2700000" scaled="0"/>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lvl="0"/>
            <a:r>
              <a:rPr lang="ru-RU" dirty="0" smtClean="0">
                <a:solidFill>
                  <a:schemeClr val="accent3">
                    <a:lumMod val="50000"/>
                  </a:schemeClr>
                </a:solidFill>
              </a:rPr>
              <a:t>   </a:t>
            </a:r>
          </a:p>
          <a:p>
            <a:pPr lvl="0" algn="ctr"/>
            <a:r>
              <a:rPr lang="ru-RU" dirty="0" smtClean="0">
                <a:solidFill>
                  <a:schemeClr val="accent3">
                    <a:lumMod val="50000"/>
                  </a:schemeClr>
                </a:solidFill>
              </a:rPr>
              <a:t>имитационные, сюжетно ролевые игры, игры-драматизации, игры с элементами ритуалов, театральной педагогики </a:t>
            </a:r>
          </a:p>
          <a:p>
            <a:pPr algn="ctr"/>
            <a:endParaRPr lang="ru-RU" dirty="0">
              <a:solidFill>
                <a:schemeClr val="accent3">
                  <a:lumMod val="50000"/>
                </a:schemeClr>
              </a:solidFill>
            </a:endParaRPr>
          </a:p>
        </p:txBody>
      </p:sp>
      <p:sp>
        <p:nvSpPr>
          <p:cNvPr id="12" name="Прямоугольник с двумя скругленными противолежащими углами 11"/>
          <p:cNvSpPr/>
          <p:nvPr/>
        </p:nvSpPr>
        <p:spPr>
          <a:xfrm>
            <a:off x="2143108" y="2428868"/>
            <a:ext cx="6572296" cy="1000132"/>
          </a:xfrm>
          <a:prstGeom prst="round2DiagRect">
            <a:avLst/>
          </a:prstGeom>
          <a:gradFill flip="none" rotWithShape="1">
            <a:gsLst>
              <a:gs pos="0">
                <a:schemeClr val="accent1">
                  <a:lumMod val="40000"/>
                  <a:lumOff val="6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50000" r="50000" b="50000"/>
            </a:path>
            <a:tileRect/>
          </a:gradFill>
          <a:ln>
            <a:solidFill>
              <a:schemeClr val="accent3"/>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dirty="0" smtClean="0"/>
              <a:t> </a:t>
            </a:r>
          </a:p>
          <a:p>
            <a:pPr lvl="0" algn="ctr"/>
            <a:r>
              <a:rPr lang="ru-RU" dirty="0" smtClean="0">
                <a:solidFill>
                  <a:schemeClr val="accent3">
                    <a:lumMod val="50000"/>
                  </a:schemeClr>
                </a:solidFill>
              </a:rPr>
              <a:t>игровые диалоги, диалоги персонажей литературных произведений, реальные диалоги: взрослые - дети, мальчик - девочка, девочка - </a:t>
            </a:r>
            <a:r>
              <a:rPr lang="ru-RU" dirty="0" err="1" smtClean="0">
                <a:solidFill>
                  <a:schemeClr val="accent3">
                    <a:lumMod val="50000"/>
                  </a:schemeClr>
                </a:solidFill>
              </a:rPr>
              <a:t>девочка</a:t>
            </a:r>
            <a:r>
              <a:rPr lang="ru-RU" dirty="0" smtClean="0">
                <a:solidFill>
                  <a:schemeClr val="accent3">
                    <a:lumMod val="50000"/>
                  </a:schemeClr>
                </a:solidFill>
              </a:rPr>
              <a:t> и др., диалог с самим собой </a:t>
            </a:r>
          </a:p>
          <a:p>
            <a:pPr algn="ctr"/>
            <a:endParaRPr lang="ru-RU" dirty="0">
              <a:solidFill>
                <a:schemeClr val="accent3">
                  <a:lumMod val="50000"/>
                </a:schemeClr>
              </a:solidFill>
            </a:endParaRPr>
          </a:p>
        </p:txBody>
      </p:sp>
      <p:sp>
        <p:nvSpPr>
          <p:cNvPr id="5" name="Прямоугольник с двумя скругленными противолежащими углами 4"/>
          <p:cNvSpPr/>
          <p:nvPr/>
        </p:nvSpPr>
        <p:spPr>
          <a:xfrm>
            <a:off x="2143108" y="1285860"/>
            <a:ext cx="6715172" cy="1000132"/>
          </a:xfrm>
          <a:prstGeom prst="round2DiagRect">
            <a:avLst/>
          </a:prstGeom>
          <a:gradFill>
            <a:gsLst>
              <a:gs pos="0">
                <a:srgbClr val="5E9EFF"/>
              </a:gs>
              <a:gs pos="39999">
                <a:srgbClr val="85C2FF"/>
              </a:gs>
              <a:gs pos="70000">
                <a:srgbClr val="C4D6EB"/>
              </a:gs>
              <a:gs pos="100000">
                <a:srgbClr val="FFEBFA"/>
              </a:gs>
            </a:gsLst>
            <a:lin ang="2700000" scaled="0"/>
          </a:gradFill>
          <a:ln>
            <a:solidFill>
              <a:srgbClr val="FFCCFF"/>
            </a:solidFill>
          </a:ln>
          <a:effectLst>
            <a:outerShdw blurRad="57150" dist="38100" dir="5400000" algn="ctr" rotWithShape="0">
              <a:schemeClr val="accent3">
                <a:shade val="9000"/>
                <a:satMod val="105000"/>
                <a:alpha val="48000"/>
              </a:schemeClr>
            </a:outerShdw>
          </a:effectLst>
          <a:scene3d>
            <a:camera prst="orthographicFront"/>
            <a:lightRig rig="threePt" dir="t"/>
          </a:scene3d>
          <a:sp3d>
            <a:bevelT prst="slope"/>
          </a:sp3d>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dirty="0" smtClean="0">
                <a:solidFill>
                  <a:schemeClr val="accent3">
                    <a:lumMod val="50000"/>
                  </a:schemeClr>
                </a:solidFill>
              </a:rPr>
              <a:t>  </a:t>
            </a:r>
          </a:p>
          <a:p>
            <a:pPr lvl="0" algn="ctr"/>
            <a:r>
              <a:rPr lang="ru-RU" dirty="0" smtClean="0">
                <a:solidFill>
                  <a:schemeClr val="accent3">
                    <a:lumMod val="50000"/>
                  </a:schemeClr>
                </a:solidFill>
              </a:rPr>
              <a:t>  этические беседы, специально-организованные проблемные ситуации, прогнозирование ситуаций, дидактические, сюжетно-ролевые игры </a:t>
            </a:r>
          </a:p>
          <a:p>
            <a:pPr algn="ctr"/>
            <a:endParaRPr lang="ru-RU" dirty="0">
              <a:solidFill>
                <a:schemeClr val="accent3">
                  <a:lumMod val="50000"/>
                </a:schemeClr>
              </a:solidFill>
            </a:endParaRPr>
          </a:p>
        </p:txBody>
      </p:sp>
      <p:sp>
        <p:nvSpPr>
          <p:cNvPr id="7" name="Выгнутая влево стрелка 6"/>
          <p:cNvSpPr/>
          <p:nvPr/>
        </p:nvSpPr>
        <p:spPr>
          <a:xfrm>
            <a:off x="428596" y="285728"/>
            <a:ext cx="857256" cy="714380"/>
          </a:xfrm>
          <a:prstGeom prst="curvedRightArrow">
            <a:avLst/>
          </a:prstGeo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path path="circle">
              <a:fillToRect l="100000" t="100000"/>
            </a:path>
            <a:tileRect r="-100000" b="-100000"/>
          </a:gradFill>
          <a:ln>
            <a:solidFill>
              <a:schemeClr val="tx2">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chemeClr val="tx1"/>
              </a:solidFill>
            </a:endParaRPr>
          </a:p>
        </p:txBody>
      </p:sp>
      <p:sp>
        <p:nvSpPr>
          <p:cNvPr id="4" name="Скругленный прямоугольник 3"/>
          <p:cNvSpPr/>
          <p:nvPr/>
        </p:nvSpPr>
        <p:spPr>
          <a:xfrm>
            <a:off x="142844" y="1285860"/>
            <a:ext cx="2214578" cy="857256"/>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познавательно-развивающие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Скругленный прямоугольник 7"/>
          <p:cNvSpPr/>
          <p:nvPr/>
        </p:nvSpPr>
        <p:spPr>
          <a:xfrm>
            <a:off x="214282" y="2285992"/>
            <a:ext cx="2000264" cy="1071570"/>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диалогово-рефлексивные</a:t>
            </a: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Скругленный прямоугольник 8"/>
          <p:cNvSpPr/>
          <p:nvPr/>
        </p:nvSpPr>
        <p:spPr>
          <a:xfrm>
            <a:off x="214282" y="3571876"/>
            <a:ext cx="2000264" cy="857256"/>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театрально-игровые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Скругленный прямоугольник 10"/>
          <p:cNvSpPr/>
          <p:nvPr/>
        </p:nvSpPr>
        <p:spPr>
          <a:xfrm>
            <a:off x="285720" y="5643578"/>
            <a:ext cx="2214578" cy="785818"/>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состязательные </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5" name="Заголовок 1"/>
          <p:cNvSpPr>
            <a:spLocks noGrp="1"/>
          </p:cNvSpPr>
          <p:nvPr>
            <p:ph type="ctrTitle"/>
          </p:nvPr>
        </p:nvSpPr>
        <p:spPr>
          <a:xfrm>
            <a:off x="-1571668" y="714356"/>
            <a:ext cx="9358346" cy="428628"/>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Методы гендерного воспитания</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(Н.Е.Татаринцевой</a:t>
            </a:r>
            <a:r>
              <a:rPr lang="ru-RU" sz="32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ru-RU" sz="3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6" name="Скругленный прямоугольник 15"/>
          <p:cNvSpPr/>
          <p:nvPr/>
        </p:nvSpPr>
        <p:spPr>
          <a:xfrm>
            <a:off x="500034" y="4714884"/>
            <a:ext cx="2062178" cy="704856"/>
          </a:xfrm>
          <a:prstGeom prst="roundRect">
            <a:avLst/>
          </a:prstGeom>
          <a:solidFill>
            <a:srgbClr val="CCECFF"/>
          </a:solidFill>
          <a:ln/>
          <a:scene3d>
            <a:camera prst="orthographicFront"/>
            <a:lightRig rig="threePt" dir="t"/>
          </a:scene3d>
          <a:sp3d>
            <a:bevelT prst="slope"/>
          </a:sp3d>
        </p:spPr>
        <p:style>
          <a:lnRef idx="1">
            <a:schemeClr val="accent1"/>
          </a:lnRef>
          <a:fillRef idx="2">
            <a:schemeClr val="accent1"/>
          </a:fillRef>
          <a:effectRef idx="1">
            <a:schemeClr val="accent1"/>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сюжетно-образные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85776"/>
            <a:ext cx="8358246" cy="1214446"/>
          </a:xfrm>
        </p:spPr>
        <p:txBody>
          <a:bodyPr>
            <a:noAutofit/>
          </a:bodyPr>
          <a:lstStyle/>
          <a:p>
            <a:r>
              <a:rPr lang="ru-RU" sz="1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этические беседы - Одна из форм организации воспитательного процесса с учётом методов </a:t>
            </a:r>
            <a:r>
              <a:rPr lang="ru-RU" sz="1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гендерного</a:t>
            </a:r>
            <a:r>
              <a:rPr lang="ru-RU" sz="1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подхода</a:t>
            </a:r>
          </a:p>
        </p:txBody>
      </p:sp>
      <p:sp>
        <p:nvSpPr>
          <p:cNvPr id="3" name="Содержимое 2"/>
          <p:cNvSpPr>
            <a:spLocks noGrp="1"/>
          </p:cNvSpPr>
          <p:nvPr>
            <p:ph idx="1"/>
          </p:nvPr>
        </p:nvSpPr>
        <p:spPr>
          <a:xfrm>
            <a:off x="214282" y="1000108"/>
            <a:ext cx="8929718" cy="5643602"/>
          </a:xfrm>
        </p:spPr>
        <p:txBody>
          <a:bodyPr>
            <a:noAutofit/>
          </a:bodyPr>
          <a:lstStyle/>
          <a:p>
            <a:pPr>
              <a:buNone/>
            </a:pPr>
            <a:r>
              <a:rPr lang="ru-RU" sz="1800" dirty="0" smtClean="0">
                <a:solidFill>
                  <a:schemeClr val="accent2">
                    <a:lumMod val="50000"/>
                  </a:schemeClr>
                </a:solidFill>
              </a:rPr>
              <a:t>В процессе беседы используются следующие </a:t>
            </a:r>
            <a:r>
              <a:rPr lang="ru-RU" sz="1800" b="1" i="1" dirty="0" smtClean="0">
                <a:solidFill>
                  <a:schemeClr val="accent2">
                    <a:lumMod val="50000"/>
                  </a:schemeClr>
                </a:solidFill>
              </a:rPr>
              <a:t>методы:</a:t>
            </a:r>
          </a:p>
          <a:p>
            <a:pPr lvl="0">
              <a:buFont typeface="Wingdings" pitchFamily="2" charset="2"/>
              <a:buChar char="v"/>
            </a:pPr>
            <a:r>
              <a:rPr lang="ru-RU" sz="1800" b="1" dirty="0" smtClean="0">
                <a:solidFill>
                  <a:schemeClr val="accent2">
                    <a:lumMod val="50000"/>
                  </a:schemeClr>
                </a:solidFill>
              </a:rPr>
              <a:t>Метод сравнения</a:t>
            </a:r>
            <a:r>
              <a:rPr lang="ru-RU" sz="1800" dirty="0" smtClean="0">
                <a:solidFill>
                  <a:schemeClr val="accent2">
                    <a:lumMod val="50000"/>
                  </a:schemeClr>
                </a:solidFill>
              </a:rPr>
              <a:t>, суть которого заключается в сравнении поведения конкретного ребенка в реальной его жизненной ситуации с аналогичными ситуациями, в которые попадают герои литературных произведений (девочек и мальчиков: дети анализируют, какие действия, неверно совершенные, привели их к этой ситуации, какие действия они выбрали, чтобы разрешить ее и выйти из нее).</a:t>
            </a:r>
          </a:p>
          <a:p>
            <a:pPr lvl="0">
              <a:buFont typeface="Wingdings" pitchFamily="2" charset="2"/>
              <a:buChar char="v"/>
            </a:pPr>
            <a:r>
              <a:rPr lang="ru-RU" sz="1800" b="1" dirty="0" smtClean="0">
                <a:solidFill>
                  <a:schemeClr val="accent2">
                    <a:lumMod val="50000"/>
                  </a:schemeClr>
                </a:solidFill>
              </a:rPr>
              <a:t>Метод проблемных ситуаций </a:t>
            </a:r>
            <a:r>
              <a:rPr lang="ru-RU" sz="1800" dirty="0" smtClean="0">
                <a:solidFill>
                  <a:schemeClr val="accent2">
                    <a:lumMod val="50000"/>
                  </a:schemeClr>
                </a:solidFill>
              </a:rPr>
              <a:t>- описание педагогом тех проблемных ситуаций, в которые ежедневно попадают мальчики и девочки.</a:t>
            </a:r>
          </a:p>
          <a:p>
            <a:pPr lvl="0">
              <a:buFont typeface="Wingdings" pitchFamily="2" charset="2"/>
              <a:buChar char="v"/>
            </a:pPr>
            <a:r>
              <a:rPr lang="ru-RU" sz="1800" b="1" dirty="0" smtClean="0">
                <a:solidFill>
                  <a:schemeClr val="accent2">
                    <a:lumMod val="50000"/>
                  </a:schemeClr>
                </a:solidFill>
              </a:rPr>
              <a:t>Метод прогнозирования ситуаций: </a:t>
            </a:r>
            <a:r>
              <a:rPr lang="ru-RU" sz="1800" dirty="0" smtClean="0">
                <a:solidFill>
                  <a:schemeClr val="accent2">
                    <a:lumMod val="50000"/>
                  </a:schemeClr>
                </a:solidFill>
              </a:rPr>
              <a:t>предлагаются ситуации, в которых дети должны спрогнозировать свои действия, позволяющие им не «войти» в ситуацию и принять правильное решение.</a:t>
            </a:r>
          </a:p>
          <a:p>
            <a:pPr lvl="0">
              <a:buFont typeface="Wingdings" pitchFamily="2" charset="2"/>
              <a:buChar char="v"/>
            </a:pPr>
            <a:r>
              <a:rPr lang="ru-RU" sz="1800" b="1" dirty="0" smtClean="0">
                <a:solidFill>
                  <a:schemeClr val="accent2">
                    <a:lumMod val="50000"/>
                  </a:schemeClr>
                </a:solidFill>
              </a:rPr>
              <a:t>Метод моделирования жизненно значимой ситуации</a:t>
            </a:r>
            <a:r>
              <a:rPr lang="ru-RU" sz="1800" dirty="0" smtClean="0">
                <a:solidFill>
                  <a:schemeClr val="accent2">
                    <a:lumMod val="50000"/>
                  </a:schemeClr>
                </a:solidFill>
              </a:rPr>
              <a:t>: каждая ситуация включает проблему и ряд действий, которые ребенок должен выбрать и руководствоваться ими, находясь в среде сверстников.</a:t>
            </a:r>
          </a:p>
          <a:p>
            <a:pPr>
              <a:buNone/>
            </a:pPr>
            <a:r>
              <a:rPr lang="ru-RU" sz="1400" dirty="0" smtClean="0">
                <a:solidFill>
                  <a:schemeClr val="accent2">
                    <a:lumMod val="50000"/>
                  </a:schemeClr>
                </a:solidFill>
              </a:rPr>
              <a:t>Темами таких этических бесед, например, могут быть:</a:t>
            </a:r>
          </a:p>
          <a:p>
            <a:pPr>
              <a:buNone/>
            </a:pPr>
            <a:r>
              <a:rPr lang="ru-RU" sz="1400" dirty="0" smtClean="0">
                <a:solidFill>
                  <a:schemeClr val="accent2">
                    <a:lumMod val="50000"/>
                  </a:schemeClr>
                </a:solidFill>
              </a:rPr>
              <a:t>«Мальчики - будущие мужчины»; «Мальчики - будущие рыцари»; «Мальчики - будущие отцы»;</a:t>
            </a:r>
          </a:p>
          <a:p>
            <a:pPr>
              <a:buNone/>
            </a:pPr>
            <a:r>
              <a:rPr lang="ru-RU" sz="1400" dirty="0" smtClean="0">
                <a:solidFill>
                  <a:schemeClr val="accent2">
                    <a:lumMod val="50000"/>
                  </a:schemeClr>
                </a:solidFill>
              </a:rPr>
              <a:t>«Мальчики - защитники слабых»(девочек, женщин, стариков )</a:t>
            </a:r>
          </a:p>
          <a:p>
            <a:pPr>
              <a:buNone/>
            </a:pPr>
            <a:r>
              <a:rPr lang="ru-RU" sz="1400" dirty="0" smtClean="0">
                <a:solidFill>
                  <a:schemeClr val="accent2">
                    <a:lumMod val="50000"/>
                  </a:schemeClr>
                </a:solidFill>
              </a:rPr>
              <a:t>«Девочки - будущие женщины»; «Девочки - будущие хозяюшки»; «Девочки - будущие мамы»;</a:t>
            </a:r>
          </a:p>
          <a:p>
            <a:pPr>
              <a:buNone/>
            </a:pPr>
            <a:r>
              <a:rPr lang="ru-RU" sz="1400" dirty="0" smtClean="0">
                <a:solidFill>
                  <a:schemeClr val="accent2">
                    <a:lumMod val="50000"/>
                  </a:schemeClr>
                </a:solidFill>
              </a:rPr>
              <a:t>«Девочки - маленькие принцессы»</a:t>
            </a:r>
          </a:p>
          <a:p>
            <a:endParaRPr lang="ru-RU" sz="1400" dirty="0" smtClean="0">
              <a:solidFill>
                <a:schemeClr val="accent2">
                  <a:lumMod val="5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85720" y="214290"/>
            <a:ext cx="8215370" cy="1071570"/>
          </a:xfrm>
          <a:prstGeom prst="rect">
            <a:avLst/>
          </a:prstGeom>
        </p:spPr>
        <p:txBody>
          <a:bodyPr vert="horz" lIns="0" rIns="0" bIns="0" anchor="b">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ФОРМЫ ОРГАНИЗАЦИИ ДЕЯТЕЛЬНОСТИ гендерного воспитания (Н.Е.Татаринцевой)</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endParaRPr>
          </a:p>
        </p:txBody>
      </p:sp>
      <p:sp>
        <p:nvSpPr>
          <p:cNvPr id="5" name="Капля 4"/>
          <p:cNvSpPr/>
          <p:nvPr/>
        </p:nvSpPr>
        <p:spPr>
          <a:xfrm rot="173537">
            <a:off x="1401223" y="4485651"/>
            <a:ext cx="2285628" cy="1799037"/>
          </a:xfrm>
          <a:prstGeom prst="teardrop">
            <a:avLst>
              <a:gd name="adj" fmla="val 135914"/>
            </a:avLst>
          </a:prstGeom>
          <a:effectLst>
            <a:outerShdw blurRad="130000" dist="101600" dir="2700000" algn="tl" rotWithShape="0">
              <a:srgbClr val="000000">
                <a:alpha val="35000"/>
              </a:srgbClr>
            </a:outerShdw>
            <a:softEdge rad="31750"/>
          </a:effectLst>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p>
        </p:txBody>
      </p:sp>
      <p:sp>
        <p:nvSpPr>
          <p:cNvPr id="6" name="Капля 5"/>
          <p:cNvSpPr/>
          <p:nvPr/>
        </p:nvSpPr>
        <p:spPr>
          <a:xfrm rot="7917237">
            <a:off x="3455049" y="1384923"/>
            <a:ext cx="1864714" cy="1861797"/>
          </a:xfrm>
          <a:prstGeom prst="teardrop">
            <a:avLst>
              <a:gd name="adj" fmla="val 129116"/>
            </a:avLst>
          </a:prstGeom>
          <a:effectLst>
            <a:outerShdw blurRad="130000" dist="101600" dir="2700000" algn="tl" rotWithShape="0">
              <a:srgbClr val="000000">
                <a:alpha val="35000"/>
              </a:srgbClr>
            </a:outerShdw>
            <a:softEdge rad="63500"/>
          </a:effectLst>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p>
        </p:txBody>
      </p:sp>
      <p:sp>
        <p:nvSpPr>
          <p:cNvPr id="8" name="TextBox 7"/>
          <p:cNvSpPr txBox="1"/>
          <p:nvPr/>
        </p:nvSpPr>
        <p:spPr>
          <a:xfrm rot="19795216">
            <a:off x="1472546" y="5056123"/>
            <a:ext cx="2357454" cy="523220"/>
          </a:xfrm>
          <a:prstGeom prst="rect">
            <a:avLst/>
          </a:prstGeom>
          <a:noFill/>
        </p:spPr>
        <p:txBody>
          <a:bodyPr wrap="square" rtlCol="0">
            <a:spAutoFit/>
          </a:bodyPr>
          <a:lstStyle/>
          <a:p>
            <a:pPr algn="ct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интеллектуально-познавательная</a:t>
            </a:r>
          </a:p>
        </p:txBody>
      </p:sp>
      <p:sp>
        <p:nvSpPr>
          <p:cNvPr id="9" name="Капля 8"/>
          <p:cNvSpPr/>
          <p:nvPr/>
        </p:nvSpPr>
        <p:spPr>
          <a:xfrm rot="16002040">
            <a:off x="5348977" y="4338929"/>
            <a:ext cx="1785950" cy="2097586"/>
          </a:xfrm>
          <a:prstGeom prst="teardrop">
            <a:avLst>
              <a:gd name="adj" fmla="val 135914"/>
            </a:avLst>
          </a:prstGeom>
          <a:effectLst>
            <a:outerShdw blurRad="130000" dist="101600" dir="2700000" algn="tl" rotWithShape="0">
              <a:srgbClr val="000000">
                <a:alpha val="35000"/>
              </a:srgbClr>
            </a:outerShdw>
            <a:softEdge rad="31750"/>
          </a:effectLst>
          <a:scene3d>
            <a:camera prst="orthographicFront"/>
            <a:lightRig rig="threePt" dir="t"/>
          </a:scene3d>
          <a:sp3d>
            <a:bevelT w="114300" prst="artDeco"/>
          </a:sp3d>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t> </a:t>
            </a:r>
            <a:endParaRPr lang="ru-RU" dirty="0"/>
          </a:p>
        </p:txBody>
      </p:sp>
      <p:sp>
        <p:nvSpPr>
          <p:cNvPr id="11" name="TextBox 10"/>
          <p:cNvSpPr txBox="1"/>
          <p:nvPr/>
        </p:nvSpPr>
        <p:spPr>
          <a:xfrm rot="1803025">
            <a:off x="5229009" y="5266465"/>
            <a:ext cx="2000264" cy="307777"/>
          </a:xfrm>
          <a:prstGeom prst="rect">
            <a:avLst/>
          </a:prstGeom>
          <a:noFill/>
        </p:spPr>
        <p:txBody>
          <a:bodyPr wrap="square" rtlCol="0">
            <a:spAutoFit/>
          </a:bodyPr>
          <a:lstStyle/>
          <a:p>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рефлексивная</a:t>
            </a:r>
          </a:p>
        </p:txBody>
      </p:sp>
      <p:sp>
        <p:nvSpPr>
          <p:cNvPr id="12" name="Капля 11"/>
          <p:cNvSpPr/>
          <p:nvPr/>
        </p:nvSpPr>
        <p:spPr>
          <a:xfrm rot="4215252">
            <a:off x="1225789" y="2059605"/>
            <a:ext cx="2030925" cy="2060174"/>
          </a:xfrm>
          <a:prstGeom prst="teardrop">
            <a:avLst>
              <a:gd name="adj" fmla="val 150840"/>
            </a:avLst>
          </a:prstGeom>
          <a:effectLst>
            <a:outerShdw blurRad="130000" dist="101600" dir="2700000" algn="tl" rotWithShape="0">
              <a:srgbClr val="000000">
                <a:alpha val="35000"/>
              </a:srgbClr>
            </a:outerShdw>
            <a:softEdge rad="63500"/>
          </a:effectLst>
          <a:scene3d>
            <a:camera prst="orthographicFront"/>
            <a:lightRig rig="threePt" dir="t"/>
          </a:scene3d>
          <a:sp3d>
            <a:bevelT w="114300" prst="artDeco"/>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t> </a:t>
            </a:r>
            <a:endParaRPr lang="ru-RU" dirty="0"/>
          </a:p>
        </p:txBody>
      </p:sp>
      <p:sp>
        <p:nvSpPr>
          <p:cNvPr id="13" name="Капля 12"/>
          <p:cNvSpPr/>
          <p:nvPr/>
        </p:nvSpPr>
        <p:spPr>
          <a:xfrm rot="12170393">
            <a:off x="5753713" y="2088931"/>
            <a:ext cx="2065727" cy="2089062"/>
          </a:xfrm>
          <a:prstGeom prst="teardrop">
            <a:avLst>
              <a:gd name="adj" fmla="val 150840"/>
            </a:avLst>
          </a:prstGeom>
          <a:effectLst>
            <a:outerShdw blurRad="130000" dist="101600" dir="2700000" algn="tl" rotWithShape="0">
              <a:srgbClr val="000000">
                <a:alpha val="35000"/>
              </a:srgbClr>
            </a:outerShdw>
            <a:softEdge rad="31750"/>
          </a:effectLst>
          <a:scene3d>
            <a:camera prst="orthographicFront"/>
            <a:lightRig rig="threePt" dir="t"/>
          </a:scene3d>
          <a:sp3d>
            <a:bevelT w="114300" prst="artDeco"/>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t> </a:t>
            </a:r>
            <a:endParaRPr lang="ru-RU" dirty="0"/>
          </a:p>
        </p:txBody>
      </p:sp>
      <p:sp>
        <p:nvSpPr>
          <p:cNvPr id="14" name="TextBox 13"/>
          <p:cNvSpPr txBox="1"/>
          <p:nvPr/>
        </p:nvSpPr>
        <p:spPr>
          <a:xfrm rot="1910736">
            <a:off x="1403932" y="3027638"/>
            <a:ext cx="2357454" cy="307777"/>
          </a:xfrm>
          <a:prstGeom prst="rect">
            <a:avLst/>
          </a:prstGeom>
          <a:noFill/>
        </p:spPr>
        <p:txBody>
          <a:bodyPr wrap="square" rtlCol="0">
            <a:spAutoFit/>
          </a:bodyPr>
          <a:lstStyle/>
          <a:p>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экспериментальная</a:t>
            </a:r>
          </a:p>
        </p:txBody>
      </p:sp>
      <p:sp>
        <p:nvSpPr>
          <p:cNvPr id="15" name="TextBox 14"/>
          <p:cNvSpPr txBox="1"/>
          <p:nvPr/>
        </p:nvSpPr>
        <p:spPr>
          <a:xfrm rot="19960645">
            <a:off x="6019403" y="2728828"/>
            <a:ext cx="2071702" cy="584775"/>
          </a:xfrm>
          <a:prstGeom prst="rect">
            <a:avLst/>
          </a:prstGeom>
          <a:noFill/>
        </p:spPr>
        <p:txBody>
          <a:bodyPr wrap="square" rtlCol="0">
            <a:spAutoFit/>
          </a:bodyPr>
          <a:lstStyle/>
          <a:p>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проблемно-поисковая</a:t>
            </a:r>
            <a:r>
              <a:rPr lang="ru-RU" dirty="0" smtClean="0"/>
              <a:t> </a:t>
            </a:r>
            <a:endParaRPr lang="ru-RU" dirty="0"/>
          </a:p>
        </p:txBody>
      </p:sp>
      <p:sp>
        <p:nvSpPr>
          <p:cNvPr id="16" name="Солнце 15"/>
          <p:cNvSpPr/>
          <p:nvPr/>
        </p:nvSpPr>
        <p:spPr>
          <a:xfrm>
            <a:off x="4000496" y="3714752"/>
            <a:ext cx="914400" cy="914400"/>
          </a:xfrm>
          <a:prstGeom prst="sun">
            <a:avLst/>
          </a:prstGeom>
          <a:scene3d>
            <a:camera prst="orthographicFront"/>
            <a:lightRig rig="threePt" dir="t"/>
          </a:scene3d>
          <a:sp3d>
            <a:bevelT w="114300" prst="hardEdge"/>
          </a:sp3d>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17" name="TextBox 16"/>
          <p:cNvSpPr txBox="1"/>
          <p:nvPr/>
        </p:nvSpPr>
        <p:spPr>
          <a:xfrm rot="16200000">
            <a:off x="3542220" y="2244202"/>
            <a:ext cx="1714512" cy="369332"/>
          </a:xfrm>
          <a:prstGeom prst="rect">
            <a:avLst/>
          </a:prstGeom>
          <a:noFill/>
        </p:spPr>
        <p:txBody>
          <a:bodyPr wrap="square" rtlCol="0">
            <a:spAutoFit/>
          </a:bodyPr>
          <a:lstStyle/>
          <a:p>
            <a:pPr algn="ctr"/>
            <a:r>
              <a:rPr lang="ru-RU" dirty="0" smtClean="0"/>
              <a:t> </a:t>
            </a:r>
            <a:r>
              <a:rPr lang="ru-RU" sz="1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игровая</a:t>
            </a:r>
          </a:p>
        </p:txBody>
      </p:sp>
      <p:sp>
        <p:nvSpPr>
          <p:cNvPr id="21" name="Прямоугольник 20"/>
          <p:cNvSpPr/>
          <p:nvPr/>
        </p:nvSpPr>
        <p:spPr>
          <a:xfrm>
            <a:off x="4429124" y="4786322"/>
            <a:ext cx="71438" cy="13573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25" name="Месяц 24"/>
          <p:cNvSpPr/>
          <p:nvPr/>
        </p:nvSpPr>
        <p:spPr>
          <a:xfrm rot="2100288">
            <a:off x="4364290" y="5263380"/>
            <a:ext cx="457200" cy="914400"/>
          </a:xfrm>
          <a:prstGeom prst="mo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26" name="Месяц 25"/>
          <p:cNvSpPr/>
          <p:nvPr/>
        </p:nvSpPr>
        <p:spPr>
          <a:xfrm rot="4466111">
            <a:off x="4553461" y="5708964"/>
            <a:ext cx="411557" cy="516536"/>
          </a:xfrm>
          <a:prstGeom prst="moo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noGrp="1"/>
          </p:cNvSpPr>
          <p:nvPr>
            <p:ph type="title"/>
          </p:nvPr>
        </p:nvSpPr>
        <p:spPr>
          <a:xfrm>
            <a:off x="914400" y="0"/>
            <a:ext cx="8229600" cy="1143000"/>
          </a:xfrm>
          <a:prstGeom prst="rect">
            <a:avLst/>
          </a:prstGeom>
        </p:spPr>
        <p:txBody>
          <a:bodyPr vert="horz" lIns="0" rIns="0" bIns="0" anchor="b">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Средства  </a:t>
            </a:r>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rPr>
              <a:t>гендерного воспитания </a:t>
            </a:r>
            <a:endPar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Загнутый угол 4"/>
          <p:cNvSpPr/>
          <p:nvPr/>
        </p:nvSpPr>
        <p:spPr>
          <a:xfrm>
            <a:off x="500034" y="1357298"/>
            <a:ext cx="3214710" cy="3571900"/>
          </a:xfrm>
          <a:prstGeom prst="foldedCorne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endPar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произведениям устного народного творчества</a:t>
            </a:r>
          </a:p>
          <a:p>
            <a:pPr>
              <a:buFont typeface="Wingdings" pitchFamily="2" charset="2"/>
              <a:buChar char="ü"/>
            </a:pPr>
            <a:r>
              <a:rPr lang="ru-RU" dirty="0" smtClean="0">
                <a:solidFill>
                  <a:schemeClr val="accent2">
                    <a:lumMod val="50000"/>
                  </a:schemeClr>
                </a:solidFill>
              </a:rPr>
              <a:t>Сказки</a:t>
            </a:r>
          </a:p>
          <a:p>
            <a:pPr>
              <a:buFont typeface="Wingdings" pitchFamily="2" charset="2"/>
              <a:buChar char="ü"/>
            </a:pPr>
            <a:r>
              <a:rPr lang="ru-RU" dirty="0" smtClean="0">
                <a:solidFill>
                  <a:schemeClr val="accent2">
                    <a:lumMod val="50000"/>
                  </a:schemeClr>
                </a:solidFill>
              </a:rPr>
              <a:t>колыбельные песни</a:t>
            </a:r>
          </a:p>
          <a:p>
            <a:pPr>
              <a:buFont typeface="Wingdings" pitchFamily="2" charset="2"/>
              <a:buChar char="ü"/>
            </a:pPr>
            <a:r>
              <a:rPr lang="ru-RU" dirty="0" smtClean="0">
                <a:solidFill>
                  <a:schemeClr val="accent2">
                    <a:lumMod val="50000"/>
                  </a:schemeClr>
                </a:solidFill>
              </a:rPr>
              <a:t>пословицы</a:t>
            </a:r>
          </a:p>
          <a:p>
            <a:pPr>
              <a:buFont typeface="Wingdings" pitchFamily="2" charset="2"/>
              <a:buChar char="ü"/>
            </a:pPr>
            <a:r>
              <a:rPr lang="ru-RU" dirty="0" smtClean="0">
                <a:solidFill>
                  <a:schemeClr val="accent2">
                    <a:lumMod val="50000"/>
                  </a:schemeClr>
                </a:solidFill>
              </a:rPr>
              <a:t>поговоркам</a:t>
            </a:r>
          </a:p>
          <a:p>
            <a:pPr>
              <a:buFont typeface="Wingdings" pitchFamily="2" charset="2"/>
              <a:buChar char="ü"/>
            </a:pPr>
            <a:r>
              <a:rPr lang="ru-RU" dirty="0" err="1" smtClean="0">
                <a:solidFill>
                  <a:schemeClr val="accent2">
                    <a:lumMod val="50000"/>
                  </a:schemeClr>
                </a:solidFill>
              </a:rPr>
              <a:t>закличкам</a:t>
            </a:r>
            <a:endParaRPr lang="ru-RU" dirty="0" smtClean="0">
              <a:solidFill>
                <a:schemeClr val="accent2">
                  <a:lumMod val="50000"/>
                </a:schemeClr>
              </a:solidFill>
            </a:endParaRPr>
          </a:p>
          <a:p>
            <a:pPr>
              <a:buFont typeface="Wingdings" pitchFamily="2" charset="2"/>
              <a:buChar char="ü"/>
            </a:pPr>
            <a:r>
              <a:rPr lang="ru-RU" dirty="0" err="1" smtClean="0">
                <a:solidFill>
                  <a:schemeClr val="accent2">
                    <a:lumMod val="50000"/>
                  </a:schemeClr>
                </a:solidFill>
              </a:rPr>
              <a:t>пестушкам</a:t>
            </a:r>
            <a:endParaRPr lang="ru-RU" dirty="0" smtClean="0">
              <a:solidFill>
                <a:schemeClr val="accent2">
                  <a:lumMod val="50000"/>
                </a:schemeClr>
              </a:solidFill>
            </a:endParaRPr>
          </a:p>
          <a:p>
            <a:pPr>
              <a:buFont typeface="Wingdings" pitchFamily="2" charset="2"/>
              <a:buChar char="ü"/>
            </a:pPr>
            <a:r>
              <a:rPr lang="ru-RU" dirty="0" smtClean="0">
                <a:solidFill>
                  <a:schemeClr val="accent2">
                    <a:lumMod val="50000"/>
                  </a:schemeClr>
                </a:solidFill>
              </a:rPr>
              <a:t>авторским произведениям: В.А. Осеевой «Волшебное слово»</a:t>
            </a:r>
          </a:p>
          <a:p>
            <a:pPr algn="ctr"/>
            <a:endParaRPr lang="ru-RU" dirty="0"/>
          </a:p>
        </p:txBody>
      </p:sp>
      <p:sp>
        <p:nvSpPr>
          <p:cNvPr id="6" name="Загнутый угол 5"/>
          <p:cNvSpPr/>
          <p:nvPr/>
        </p:nvSpPr>
        <p:spPr>
          <a:xfrm>
            <a:off x="6286512" y="1643050"/>
            <a:ext cx="2428892" cy="2286016"/>
          </a:xfrm>
          <a:prstGeom prst="foldedCorner">
            <a:avLst>
              <a:gd name="adj" fmla="val 29081"/>
            </a:avLst>
          </a:prstGeom>
        </p:spPr>
        <p:style>
          <a:lnRef idx="1">
            <a:schemeClr val="accent3"/>
          </a:lnRef>
          <a:fillRef idx="2">
            <a:schemeClr val="accent3"/>
          </a:fillRef>
          <a:effectRef idx="1">
            <a:schemeClr val="accent3"/>
          </a:effectRef>
          <a:fontRef idx="minor">
            <a:schemeClr val="dk1"/>
          </a:fontRef>
        </p:style>
        <p:txBody>
          <a:bodyPr rtlCol="0" anchor="ctr"/>
          <a:lstStyle/>
          <a:p>
            <a:pPr lvl="0"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чтение детской художественной литературы</a:t>
            </a: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Загнутый угол 7"/>
          <p:cNvSpPr/>
          <p:nvPr/>
        </p:nvSpPr>
        <p:spPr>
          <a:xfrm>
            <a:off x="3857620" y="3286124"/>
            <a:ext cx="3000396" cy="2643206"/>
          </a:xfrm>
          <a:prstGeom prst="foldedCorner">
            <a:avLst>
              <a:gd name="adj" fmla="val 22957"/>
            </a:avLst>
          </a:prstGeom>
          <a:gradFill>
            <a:gsLst>
              <a:gs pos="0">
                <a:schemeClr val="bg1"/>
              </a:gs>
              <a:gs pos="0">
                <a:schemeClr val="bg1"/>
              </a:gs>
              <a:gs pos="0">
                <a:schemeClr val="bg1"/>
              </a:gs>
              <a:gs pos="0">
                <a:srgbClr val="FFCCFF"/>
              </a:gs>
              <a:gs pos="50000">
                <a:schemeClr val="accent1">
                  <a:tint val="44500"/>
                  <a:satMod val="160000"/>
                </a:schemeClr>
              </a:gs>
              <a:gs pos="100000">
                <a:schemeClr val="accent1">
                  <a:tint val="23500"/>
                  <a:satMod val="160000"/>
                </a:schemeClr>
              </a:gs>
            </a:gsLst>
            <a:lin ang="5400000" scaled="0"/>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модели</a:t>
            </a:r>
            <a:r>
              <a:rPr lang="ru-RU" dirty="0" smtClean="0"/>
              <a:t> </a:t>
            </a:r>
          </a:p>
          <a:p>
            <a:pPr algn="ctr"/>
            <a:r>
              <a:rPr lang="ru-RU" dirty="0" smtClean="0">
                <a:solidFill>
                  <a:schemeClr val="accent2">
                    <a:lumMod val="50000"/>
                  </a:schemeClr>
                </a:solidFill>
              </a:rPr>
              <a:t>мальчика и девочки,  мужчины и  женщины - для сравнения внутренних и внешних органов</a:t>
            </a:r>
          </a:p>
          <a:p>
            <a:pPr algn="ctr"/>
            <a:endParaRPr lang="ru-RU" dirty="0">
              <a:solidFill>
                <a:schemeClr val="accent2">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нутый угол 4"/>
          <p:cNvSpPr/>
          <p:nvPr/>
        </p:nvSpPr>
        <p:spPr>
          <a:xfrm>
            <a:off x="714348" y="1142984"/>
            <a:ext cx="2428892" cy="2428892"/>
          </a:xfrm>
          <a:prstGeom prst="foldedCorne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dirty="0" smtClean="0"/>
          </a:p>
          <a:p>
            <a:pPr algn="ctr"/>
            <a:r>
              <a:rPr lang="ru-RU" dirty="0" smtClean="0"/>
              <a:t> </a:t>
            </a: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книжки - малышки </a:t>
            </a:r>
          </a:p>
          <a:p>
            <a:pPr algn="ctr"/>
            <a:r>
              <a:rPr lang="ru-RU" dirty="0" smtClean="0">
                <a:solidFill>
                  <a:schemeClr val="accent2">
                    <a:lumMod val="50000"/>
                  </a:schemeClr>
                </a:solidFill>
              </a:rPr>
              <a:t>«Зачем нужен папа», «Как вести себя с незнакомыми людьми» </a:t>
            </a:r>
          </a:p>
          <a:p>
            <a:pPr algn="ctr"/>
            <a:endParaRPr lang="ru-RU" dirty="0"/>
          </a:p>
        </p:txBody>
      </p:sp>
      <p:sp>
        <p:nvSpPr>
          <p:cNvPr id="6" name="Загнутый угол 5"/>
          <p:cNvSpPr/>
          <p:nvPr/>
        </p:nvSpPr>
        <p:spPr>
          <a:xfrm>
            <a:off x="6357950" y="1142984"/>
            <a:ext cx="2357454" cy="2357454"/>
          </a:xfrm>
          <a:prstGeom prst="foldedCorner">
            <a:avLst>
              <a:gd name="adj" fmla="val 2908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t> </a:t>
            </a: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иллюстрации </a:t>
            </a:r>
            <a:r>
              <a:rPr lang="ru-RU" dirty="0" smtClean="0">
                <a:solidFill>
                  <a:schemeClr val="accent2">
                    <a:lumMod val="50000"/>
                  </a:schemeClr>
                </a:solidFill>
              </a:rPr>
              <a:t>«Развитие растений», «Профессии»</a:t>
            </a:r>
            <a:endParaRPr lang="ru-RU" dirty="0"/>
          </a:p>
        </p:txBody>
      </p:sp>
      <p:sp>
        <p:nvSpPr>
          <p:cNvPr id="9" name="Загнутый угол 8"/>
          <p:cNvSpPr/>
          <p:nvPr/>
        </p:nvSpPr>
        <p:spPr>
          <a:xfrm>
            <a:off x="785786" y="3857628"/>
            <a:ext cx="2500330" cy="2286016"/>
          </a:xfrm>
          <a:prstGeom prst="foldedCorner">
            <a:avLst/>
          </a:prstGeom>
          <a:gradFill>
            <a:gsLst>
              <a:gs pos="20000">
                <a:srgbClr val="FFCCFF"/>
              </a:gs>
              <a:gs pos="100000">
                <a:schemeClr val="accent2">
                  <a:tint val="70000"/>
                  <a:satMod val="10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книжки - раскладушки </a:t>
            </a:r>
          </a:p>
          <a:p>
            <a:pPr algn="ctr"/>
            <a:r>
              <a:rPr lang="ru-RU" dirty="0" smtClean="0">
                <a:solidFill>
                  <a:schemeClr val="accent2">
                    <a:lumMod val="50000"/>
                  </a:schemeClr>
                </a:solidFill>
              </a:rPr>
              <a:t>«Моя родословная», «Герб моей семьи»</a:t>
            </a:r>
          </a:p>
          <a:p>
            <a:pPr algn="ctr"/>
            <a:endParaRPr lang="ru-RU" dirty="0">
              <a:solidFill>
                <a:schemeClr val="accent2">
                  <a:lumMod val="50000"/>
                </a:schemeClr>
              </a:solidFill>
            </a:endParaRPr>
          </a:p>
        </p:txBody>
      </p:sp>
      <p:sp>
        <p:nvSpPr>
          <p:cNvPr id="10" name="Загнутый угол 9"/>
          <p:cNvSpPr/>
          <p:nvPr/>
        </p:nvSpPr>
        <p:spPr>
          <a:xfrm>
            <a:off x="3786182" y="3000372"/>
            <a:ext cx="3214710" cy="2928958"/>
          </a:xfrm>
          <a:prstGeom prst="foldedCorner">
            <a:avLst/>
          </a:prstGeom>
        </p:spPr>
        <p:style>
          <a:lnRef idx="1">
            <a:schemeClr val="accent2"/>
          </a:lnRef>
          <a:fillRef idx="2">
            <a:schemeClr val="accent2"/>
          </a:fillRef>
          <a:effectRef idx="1">
            <a:schemeClr val="accent2"/>
          </a:effectRef>
          <a:fontRef idx="minor">
            <a:schemeClr val="dk1"/>
          </a:fontRef>
        </p:style>
        <p:txBody>
          <a:bodyPr rtlCol="0" anchor="ctr"/>
          <a:lstStyle/>
          <a:p>
            <a:pPr lvl="0">
              <a:buFont typeface="Wingdings" pitchFamily="2" charset="2"/>
              <a:buChar char="q"/>
            </a:pP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дидактические игры</a:t>
            </a:r>
          </a:p>
          <a:p>
            <a:pPr lvl="0">
              <a:buFont typeface="Wingdings" pitchFamily="2" charset="2"/>
              <a:buChar char="q"/>
            </a:pP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словесные</a:t>
            </a:r>
          </a:p>
          <a:p>
            <a:pPr lvl="0">
              <a:buFont typeface="Wingdings" pitchFamily="2" charset="2"/>
              <a:buChar char="q"/>
            </a:pPr>
            <a:r>
              <a:rPr lang="ru-RU"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настольно - печатные</a:t>
            </a:r>
            <a:r>
              <a:rPr lang="ru-RU" dirty="0" smtClean="0"/>
              <a:t> </a:t>
            </a:r>
            <a:r>
              <a:rPr lang="ru-RU" dirty="0" smtClean="0">
                <a:solidFill>
                  <a:schemeClr val="accent2">
                    <a:lumMod val="50000"/>
                  </a:schemeClr>
                </a:solidFill>
              </a:rPr>
              <a:t>«Найди пару», «Чей детеныш», «Собери портрет мужчины»;</a:t>
            </a:r>
          </a:p>
          <a:p>
            <a:endParaRPr lang="ru-RU" dirty="0">
              <a:solidFill>
                <a:schemeClr val="accent2">
                  <a:lumMod val="50000"/>
                </a:schemeClr>
              </a:solidFill>
            </a:endParaRPr>
          </a:p>
        </p:txBody>
      </p:sp>
      <p:sp>
        <p:nvSpPr>
          <p:cNvPr id="12" name="Загнутый угол 11"/>
          <p:cNvSpPr/>
          <p:nvPr/>
        </p:nvSpPr>
        <p:spPr>
          <a:xfrm>
            <a:off x="3571868" y="714356"/>
            <a:ext cx="2428892" cy="2000264"/>
          </a:xfrm>
          <a:prstGeom prst="foldedCorner">
            <a:avLst>
              <a:gd name="adj" fmla="val 22957"/>
            </a:avLst>
          </a:prstGeom>
          <a:gradFill>
            <a:gsLst>
              <a:gs pos="0">
                <a:schemeClr val="bg1"/>
              </a:gs>
              <a:gs pos="0">
                <a:schemeClr val="bg1"/>
              </a:gs>
              <a:gs pos="0">
                <a:schemeClr val="bg1"/>
              </a:gs>
              <a:gs pos="0">
                <a:srgbClr val="FFCCFF"/>
              </a:gs>
              <a:gs pos="50000">
                <a:schemeClr val="accent1">
                  <a:tint val="44500"/>
                  <a:satMod val="160000"/>
                </a:schemeClr>
              </a:gs>
              <a:gs pos="100000">
                <a:schemeClr val="accent1">
                  <a:tint val="23500"/>
                  <a:satMod val="160000"/>
                </a:schemeClr>
              </a:gs>
            </a:gsLst>
            <a:lin ang="5400000" scaled="0"/>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народные игры</a:t>
            </a:r>
            <a:endParaRPr lang="ru-RU" dirty="0">
              <a:solidFill>
                <a:schemeClr val="accent2">
                  <a:lumMod val="5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723</TotalTime>
  <Words>6155</Words>
  <Application>Microsoft Office PowerPoint</Application>
  <PresentationFormat>Экран (4:3)</PresentationFormat>
  <Paragraphs>371</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Поток</vt:lpstr>
      <vt:lpstr>Слайд 1</vt:lpstr>
      <vt:lpstr>Методы и приемы гендерного  воспитания (Розовой Л.Б.)</vt:lpstr>
      <vt:lpstr>Слайд 3</vt:lpstr>
      <vt:lpstr>Слайд 4</vt:lpstr>
      <vt:lpstr>Методы гендерного воспитания (Н.Е.Татаринцевой)</vt:lpstr>
      <vt:lpstr>этические беседы - Одна из форм организации воспитательного процесса с учётом методов гендерного подхода</vt:lpstr>
      <vt:lpstr>Слайд 7</vt:lpstr>
      <vt:lpstr>Средства  гендерного воспитания </vt:lpstr>
      <vt:lpstr>Слайд 9</vt:lpstr>
      <vt:lpstr>совместное выполнение мальчиками и девочками трудовых поручений  </vt:lpstr>
      <vt:lpstr>Слайд 11</vt:lpstr>
      <vt:lpstr>Гендерное воспитание дошкольников через Игровую деятельность</vt:lpstr>
      <vt:lpstr>Слайд 13</vt:lpstr>
      <vt:lpstr>Гендерное воспитание дошкольников через Детскую художественную литературу</vt:lpstr>
      <vt:lpstr>пространственно-предметная  развивающая среда</vt:lpstr>
      <vt:lpstr>Слайд 16</vt:lpstr>
      <vt:lpstr>Слайд 17</vt:lpstr>
      <vt:lpstr>Взаимодействие ДОУ с семьей по гендерному воспитанию дошкольников </vt:lpstr>
      <vt:lpstr>Слайд 19</vt:lpstr>
      <vt:lpstr>Слайд 20</vt:lpstr>
      <vt:lpstr>Формы работы с семьей:</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Админ</cp:lastModifiedBy>
  <cp:revision>82</cp:revision>
  <dcterms:modified xsi:type="dcterms:W3CDTF">2018-07-13T10:04:36Z</dcterms:modified>
</cp:coreProperties>
</file>