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0" r:id="rId2"/>
    <p:sldId id="257" r:id="rId3"/>
    <p:sldId id="258" r:id="rId4"/>
    <p:sldId id="263" r:id="rId5"/>
    <p:sldId id="260" r:id="rId6"/>
    <p:sldId id="259" r:id="rId7"/>
    <p:sldId id="261" r:id="rId8"/>
    <p:sldId id="264" r:id="rId9"/>
    <p:sldId id="262" r:id="rId10"/>
    <p:sldId id="268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66CC"/>
    <a:srgbClr val="CB8B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vemaster.ru/topic/2088137-bukvitsa-kak-iskusstvo-uzornaya-tajna-zaglavnoj-bukvy" TargetMode="External"/><Relationship Id="rId2" Type="http://schemas.openxmlformats.org/officeDocument/2006/relationships/hyperlink" Target="http://visantrop.rsuh.ru/announcements.html?id=220286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" TargetMode="External"/><Relationship Id="rId5" Type="http://schemas.openxmlformats.org/officeDocument/2006/relationships/hyperlink" Target="https://www.nkj.ru/archive/articles/13574/" TargetMode="External"/><Relationship Id="rId4" Type="http://schemas.openxmlformats.org/officeDocument/2006/relationships/hyperlink" Target="https://www.nkj.ru/archive/articles/13901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4214842"/>
          </a:xfrm>
        </p:spPr>
        <p:txBody>
          <a:bodyPr/>
          <a:lstStyle/>
          <a:p>
            <a:pPr>
              <a:buNone/>
            </a:pPr>
            <a:r>
              <a:rPr lang="ru-RU" sz="5400" b="1" i="1" dirty="0" smtClean="0">
                <a:solidFill>
                  <a:srgbClr val="FF0000"/>
                </a:solidFill>
              </a:rPr>
              <a:t>Познакомьтесь  - это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ndex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500174"/>
            <a:ext cx="1257143" cy="1904762"/>
          </a:xfrm>
          <a:prstGeom prst="rect">
            <a:avLst/>
          </a:prstGeom>
        </p:spPr>
      </p:pic>
      <p:pic>
        <p:nvPicPr>
          <p:cNvPr id="5" name="Рисунок 4" descr="апр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2428868"/>
            <a:ext cx="1157067" cy="1825996"/>
          </a:xfrm>
          <a:prstGeom prst="rect">
            <a:avLst/>
          </a:prstGeom>
        </p:spPr>
      </p:pic>
      <p:pic>
        <p:nvPicPr>
          <p:cNvPr id="6" name="Рисунок 5" descr="п7н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36" y="1714488"/>
            <a:ext cx="1438283" cy="1419604"/>
          </a:xfrm>
          <a:prstGeom prst="rect">
            <a:avLst/>
          </a:prstGeom>
        </p:spPr>
      </p:pic>
      <p:pic>
        <p:nvPicPr>
          <p:cNvPr id="7" name="Рисунок 6" descr="пмн8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7620" y="2714620"/>
            <a:ext cx="1171575" cy="1438275"/>
          </a:xfrm>
          <a:prstGeom prst="rect">
            <a:avLst/>
          </a:prstGeom>
        </p:spPr>
      </p:pic>
      <p:pic>
        <p:nvPicPr>
          <p:cNvPr id="9" name="Рисунок 8" descr="Без названия (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628" y="1857364"/>
            <a:ext cx="1221693" cy="1428760"/>
          </a:xfrm>
          <a:prstGeom prst="rect">
            <a:avLst/>
          </a:prstGeom>
        </p:spPr>
      </p:pic>
      <p:pic>
        <p:nvPicPr>
          <p:cNvPr id="10" name="Рисунок 9" descr="Без названия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5074" y="2643182"/>
            <a:ext cx="1071570" cy="1744416"/>
          </a:xfrm>
          <a:prstGeom prst="rect">
            <a:avLst/>
          </a:prstGeom>
        </p:spPr>
      </p:pic>
      <p:pic>
        <p:nvPicPr>
          <p:cNvPr id="13" name="Рисунок 12" descr="Без названия (4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10450" y="1571613"/>
            <a:ext cx="1547823" cy="185738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71802" y="5357826"/>
            <a:ext cx="571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Выполнила: </a:t>
            </a:r>
            <a:r>
              <a:rPr lang="ru-RU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Апсеитова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Анфиса</a:t>
            </a:r>
          </a:p>
          <a:p>
            <a:pPr algn="r"/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МБОУ СОШ №3 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 б класс</a:t>
            </a:r>
            <a:endParaRPr lang="ru-RU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3042" y="214290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МБОУ СОШ №3 г. Амурска  </a:t>
            </a:r>
            <a:endParaRPr lang="ru-RU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1143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 наше время самые разные буквицы можно 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создавать при помощи компьютерной графики.  </a:t>
            </a:r>
            <a:endParaRPr lang="ru-RU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Рисунок 5" descr="Без названия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785926"/>
            <a:ext cx="2214578" cy="2214578"/>
          </a:xfrm>
          <a:prstGeom prst="rect">
            <a:avLst/>
          </a:prstGeom>
        </p:spPr>
      </p:pic>
      <p:pic>
        <p:nvPicPr>
          <p:cNvPr id="7" name="Рисунок 6" descr="Без названия (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4143380"/>
            <a:ext cx="2286001" cy="2286001"/>
          </a:xfrm>
          <a:prstGeom prst="rect">
            <a:avLst/>
          </a:prstGeom>
        </p:spPr>
      </p:pic>
      <p:pic>
        <p:nvPicPr>
          <p:cNvPr id="8" name="Рисунок 7" descr="Без названия (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1643050"/>
            <a:ext cx="2903809" cy="2214578"/>
          </a:xfrm>
          <a:prstGeom prst="rect">
            <a:avLst/>
          </a:prstGeom>
        </p:spPr>
      </p:pic>
      <p:pic>
        <p:nvPicPr>
          <p:cNvPr id="9" name="Рисунок 8" descr="Без названия (7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4214818"/>
            <a:ext cx="3009953" cy="2295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928802"/>
            <a:ext cx="3832974" cy="300038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764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CCCC"/>
                </a:solidFill>
              </a:rPr>
              <a:t>Мне так сильно понравилась идея создания БУКВИЦ. </a:t>
            </a:r>
            <a:br>
              <a:rPr lang="ru-RU" sz="3600" b="1" dirty="0" smtClean="0">
                <a:solidFill>
                  <a:srgbClr val="FFCCCC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Я решила создать свои авторские буквицы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3714752"/>
            <a:ext cx="2286016" cy="2286016"/>
          </a:xfrm>
          <a:prstGeom prst="rect">
            <a:avLst/>
          </a:prstGeom>
        </p:spPr>
      </p:pic>
      <p:pic>
        <p:nvPicPr>
          <p:cNvPr id="6" name="Рисунок 5" descr="IMG_38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2000240"/>
            <a:ext cx="2915575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67264"/>
          </a:xfrm>
        </p:spPr>
        <p:txBody>
          <a:bodyPr/>
          <a:lstStyle/>
          <a:p>
            <a:pPr>
              <a:buNone/>
            </a:pPr>
            <a:endParaRPr lang="ru-RU" dirty="0" smtClean="0">
              <a:solidFill>
                <a:srgbClr val="00B0F0"/>
              </a:solidFill>
              <a:hlinkClick r:id="rId2"/>
            </a:endParaRPr>
          </a:p>
          <a:p>
            <a:r>
              <a:rPr lang="en-US" dirty="0" smtClean="0">
                <a:solidFill>
                  <a:srgbClr val="00B0F0"/>
                </a:solidFill>
                <a:hlinkClick r:id="rId2"/>
              </a:rPr>
              <a:t>http://visantrop.rsuh.ru/announcements.html?id=22028</a:t>
            </a:r>
            <a:r>
              <a:rPr lang="ru-RU" dirty="0" smtClean="0">
                <a:solidFill>
                  <a:srgbClr val="00B0F0"/>
                </a:solidFill>
                <a:hlinkClick r:id="rId2"/>
              </a:rPr>
              <a:t>65</a:t>
            </a:r>
            <a:endParaRPr lang="ru-RU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  <a:hlinkClick r:id="rId3"/>
              </a:rPr>
              <a:t>https://www.livemaster.ru/topic/2088137-bukvitsa-kak-iskusstvo-uzornaya-tajna-zaglavnoj-bukvy</a:t>
            </a:r>
            <a:endParaRPr lang="ru-RU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  <a:hlinkClick r:id="rId4"/>
              </a:rPr>
              <a:t>https://www.nkj.ru/archive/articles/13901/</a:t>
            </a:r>
            <a:endParaRPr lang="ru-RU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  <a:hlinkClick r:id="rId5"/>
              </a:rPr>
              <a:t>https://www.nkj.ru/archive/articles/13574/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hlinkClick r:id="rId6"/>
              </a:rPr>
              <a:t>https://ru.wikipedia.org/wiki/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285984" y="1000108"/>
            <a:ext cx="3568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Список   литературы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dirty="0" smtClean="0"/>
              <a:t>               </a:t>
            </a:r>
            <a:r>
              <a:rPr lang="ru-RU" sz="4800" dirty="0" err="1" smtClean="0"/>
              <a:t>лагодарим</a:t>
            </a:r>
            <a:r>
              <a:rPr lang="ru-RU" sz="4800" dirty="0" smtClean="0"/>
              <a:t> </a:t>
            </a:r>
          </a:p>
          <a:p>
            <a:pPr algn="ctr">
              <a:buNone/>
            </a:pPr>
            <a:r>
              <a:rPr lang="ru-RU" sz="4800" dirty="0" smtClean="0"/>
              <a:t>за </a:t>
            </a:r>
          </a:p>
          <a:p>
            <a:pPr algn="ctr">
              <a:buNone/>
            </a:pPr>
            <a:r>
              <a:rPr lang="ru-RU" sz="4800" dirty="0" smtClean="0"/>
              <a:t>внимание!!!</a:t>
            </a:r>
            <a:endParaRPr lang="ru-RU" sz="4800" dirty="0"/>
          </a:p>
        </p:txBody>
      </p:sp>
      <p:pic>
        <p:nvPicPr>
          <p:cNvPr id="4" name="Рисунок 3" descr="index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714356"/>
            <a:ext cx="1785950" cy="2705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57166"/>
            <a:ext cx="8929718" cy="6143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/>
              <a:t>         </a:t>
            </a:r>
          </a:p>
          <a:p>
            <a:pPr algn="just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               </a:t>
            </a:r>
            <a:r>
              <a:rPr lang="ru-RU" sz="6600" b="1" dirty="0" err="1" smtClean="0">
                <a:solidFill>
                  <a:srgbClr val="C00000"/>
                </a:solidFill>
              </a:rPr>
              <a:t>у́квица</a:t>
            </a:r>
            <a:r>
              <a:rPr lang="ru-RU" sz="6600" dirty="0" smtClean="0">
                <a:solidFill>
                  <a:srgbClr val="C00000"/>
                </a:solidFill>
              </a:rPr>
              <a:t> </a:t>
            </a:r>
            <a:r>
              <a:rPr lang="ru-RU" sz="5400" dirty="0" smtClean="0"/>
              <a:t>— </a:t>
            </a:r>
            <a:r>
              <a:rPr lang="ru-RU" sz="52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большая и затейливо оформленная, отличная от прочих, первая буква главы, раздела или целой книги.</a:t>
            </a:r>
            <a:endParaRPr lang="ru-RU" sz="52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 descr="index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85728"/>
            <a:ext cx="1500198" cy="22730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500042"/>
            <a:ext cx="8686800" cy="559595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            </a:t>
            </a:r>
            <a:r>
              <a:rPr lang="ru-RU" sz="40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ак</a:t>
            </a:r>
            <a:r>
              <a:rPr lang="ru-RU" sz="4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таковое искусство оформления книг стало активно развиваться в </a:t>
            </a:r>
            <a:r>
              <a:rPr lang="ru-RU" sz="40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раннехристианские</a:t>
            </a:r>
            <a:r>
              <a:rPr lang="ru-RU" sz="4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времена, когда появились тексты, считавшиеся божественными, и, следовательно, требовавшие особого отношения.  </a:t>
            </a:r>
            <a:endParaRPr lang="ru-RU" sz="4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 descr="п7н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00042"/>
            <a:ext cx="1664693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dc59a774c24a9a3c3c57f380a7275d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357166"/>
            <a:ext cx="7600564" cy="3714776"/>
          </a:xfrm>
        </p:spPr>
      </p:pic>
      <p:sp>
        <p:nvSpPr>
          <p:cNvPr id="6" name="Прямоугольник 5"/>
          <p:cNvSpPr/>
          <p:nvPr/>
        </p:nvSpPr>
        <p:spPr>
          <a:xfrm>
            <a:off x="214282" y="4143380"/>
            <a:ext cx="89297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 религиозных книгах буквицы украшались цветными иллюстрациями на библейские темы. </a:t>
            </a:r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5143536" cy="566739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just">
              <a:buNone/>
            </a:pPr>
            <a:r>
              <a:rPr lang="ru-RU" sz="32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                          допечатные времена оформлением буквиц занимались специальные художники, поэтому в старинных книгах  все буквицы уникальны.  </a:t>
            </a:r>
            <a:endParaRPr lang="ru-RU" sz="32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пмн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57166"/>
            <a:ext cx="1687545" cy="2071702"/>
          </a:xfrm>
          <a:prstGeom prst="rect">
            <a:avLst/>
          </a:prstGeom>
        </p:spPr>
      </p:pic>
      <p:pic>
        <p:nvPicPr>
          <p:cNvPr id="5" name="Рисунок 4" descr="object_3.1332703850.520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500694" y="1285860"/>
            <a:ext cx="3426852" cy="5307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tx2">
                    <a:lumMod val="90000"/>
                  </a:schemeClr>
                </a:solidFill>
              </a:rPr>
              <a:t>В рукописных книгах буквицы часто украшались миниатюрами и орнаментами. </a:t>
            </a:r>
            <a:endParaRPr lang="ru-RU" sz="3200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5" name="Рисунок 4" descr="14b7159414f830a29dcd08e3bcb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285860"/>
            <a:ext cx="5500726" cy="44068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5715016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Символический язык старинных буквиц очень сложен и во многом до сих пор не расшифрован</a:t>
            </a:r>
            <a:r>
              <a:rPr lang="ru-RU" sz="2800" dirty="0" smtClean="0"/>
              <a:t>. 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14290"/>
            <a:ext cx="8572560" cy="66437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Буквица – не просто декоративный элемент.  </a:t>
            </a:r>
          </a:p>
          <a:p>
            <a:pPr algn="just">
              <a:buNone/>
            </a:pPr>
            <a:r>
              <a:rPr lang="ru-RU" sz="3200" dirty="0" smtClean="0"/>
              <a:t>  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>
              <a:cs typeface="Arabic Typesetting" pitchFamily="66" charset="-78"/>
            </a:endParaRPr>
          </a:p>
          <a:p>
            <a:pPr algn="just">
              <a:buNone/>
            </a:pPr>
            <a:endParaRPr lang="ru-RU" b="1" dirty="0" smtClean="0">
              <a:solidFill>
                <a:schemeClr val="accent2">
                  <a:lumMod val="20000"/>
                  <a:lumOff val="80000"/>
                </a:schemeClr>
              </a:solidFill>
              <a:cs typeface="Arabic Typesetting" pitchFamily="66" charset="-78"/>
            </a:endParaRPr>
          </a:p>
          <a:p>
            <a:pPr algn="just">
              <a:buNone/>
            </a:pPr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cs typeface="Arabic Typesetting" pitchFamily="66" charset="-78"/>
              </a:rPr>
              <a:t>Буквица – это первая буква уникальной, интересной, познавательной истории. Она открывает нам дверь в литературное произведение. </a:t>
            </a:r>
            <a:endParaRPr lang="ru-RU" sz="3200" b="1" dirty="0">
              <a:solidFill>
                <a:schemeClr val="accent2">
                  <a:lumMod val="20000"/>
                  <a:lumOff val="80000"/>
                </a:schemeClr>
              </a:solidFill>
              <a:cs typeface="Arabic Typesetting" pitchFamily="66" charset="-78"/>
            </a:endParaRPr>
          </a:p>
        </p:txBody>
      </p:sp>
      <p:pic>
        <p:nvPicPr>
          <p:cNvPr id="4" name="Рисунок 3" descr="7b7d2eea962c4b4d96278b6ae3f3f5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142984"/>
            <a:ext cx="6715172" cy="2786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285728"/>
            <a:ext cx="8472518" cy="628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Буквица всегда отражает смысл произведения: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Открывает  тайны природы(растительный орнамент),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тайны человеческих чувств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(их изображают животные и люди)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Без названия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000108"/>
            <a:ext cx="5848379" cy="2171710"/>
          </a:xfrm>
          <a:prstGeom prst="rect">
            <a:avLst/>
          </a:prstGeom>
        </p:spPr>
      </p:pic>
      <p:pic>
        <p:nvPicPr>
          <p:cNvPr id="7" name="Рисунок 6" descr="pic0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571876"/>
            <a:ext cx="3052599" cy="1900243"/>
          </a:xfrm>
          <a:prstGeom prst="rect">
            <a:avLst/>
          </a:prstGeom>
        </p:spPr>
      </p:pic>
      <p:pic>
        <p:nvPicPr>
          <p:cNvPr id="8" name="Рисунок 7" descr="7b7d2eea962c4b4d96278b6ae3f3f53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3571876"/>
            <a:ext cx="3440608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14290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 сейчас любую открытку или книгу можно сделать неповторимой с помощью буквиц.</a:t>
            </a:r>
            <a:endParaRPr lang="ru-RU" sz="32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 descr="Без названия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928802"/>
            <a:ext cx="4132079" cy="2214578"/>
          </a:xfrm>
          <a:prstGeom prst="rect">
            <a:avLst/>
          </a:prstGeom>
        </p:spPr>
      </p:pic>
      <p:pic>
        <p:nvPicPr>
          <p:cNvPr id="4" name="Рисунок 3" descr="pic02_1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4187" y="4214818"/>
            <a:ext cx="5664495" cy="2243140"/>
          </a:xfrm>
          <a:prstGeom prst="rect">
            <a:avLst/>
          </a:prstGeom>
        </p:spPr>
      </p:pic>
      <p:pic>
        <p:nvPicPr>
          <p:cNvPr id="6" name="Рисунок 5" descr="Без названия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1428736"/>
            <a:ext cx="2238377" cy="2686052"/>
          </a:xfrm>
          <a:prstGeom prst="rect">
            <a:avLst/>
          </a:prstGeom>
        </p:spPr>
      </p:pic>
      <p:pic>
        <p:nvPicPr>
          <p:cNvPr id="7" name="Рисунок 6" descr="Без названия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786" y="4286256"/>
            <a:ext cx="152124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219</TotalTime>
  <Words>207</Words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Мне так сильно понравилась идея создания БУКВИЦ.  Я решила создать свои авторские буквицы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Янчик</dc:creator>
  <cp:lastModifiedBy>каб24</cp:lastModifiedBy>
  <cp:revision>20</cp:revision>
  <dcterms:created xsi:type="dcterms:W3CDTF">2018-04-23T09:00:48Z</dcterms:created>
  <dcterms:modified xsi:type="dcterms:W3CDTF">2018-04-24T02:21:56Z</dcterms:modified>
</cp:coreProperties>
</file>