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EAF463A-BC7C-46EE-9F1E-7F377CCA4891}" type="datetimeFigureOut">
              <a:rPr lang="en-US" smtClean="0"/>
              <a:pPr/>
              <a:t>8/3/2018</a:t>
            </a:fld>
            <a:endParaRPr lang="en-US"/>
          </a:p>
        </p:txBody>
      </p:sp>
      <p:sp>
        <p:nvSpPr>
          <p:cNvPr id="17" name="Нижний колонтитул 16"/>
          <p:cNvSpPr>
            <a:spLocks noGrp="1"/>
          </p:cNvSpPr>
          <p:nvPr>
            <p:ph type="ftr" sz="quarter" idx="11"/>
          </p:nvPr>
        </p:nvSpPr>
        <p:spPr/>
        <p:txBody>
          <a:bodyPr/>
          <a:lstStyle/>
          <a:p>
            <a:endParaRPr lang="en-US"/>
          </a:p>
        </p:txBody>
      </p:sp>
      <p:sp>
        <p:nvSpPr>
          <p:cNvPr id="29" name="Номер слайда 28"/>
          <p:cNvSpPr>
            <a:spLocks noGrp="1"/>
          </p:cNvSpPr>
          <p:nvPr>
            <p:ph type="sldNum" sz="quarter" idx="12"/>
          </p:nvPr>
        </p:nvSpPr>
        <p:spPr/>
        <p:txBody>
          <a:bodyPr/>
          <a:lstStyle/>
          <a:p>
            <a:fld id="{A483448D-3A78-4528-A469-B745A65DA480}" type="slidenum">
              <a:rPr lang="en-US" smtClean="0"/>
              <a:pPr/>
              <a:t>‹#›</a:t>
            </a:fld>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8/3/2018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8/3/2018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8/3/2018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8/3/2018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a:xfrm>
            <a:off x="7924800" y="6416675"/>
            <a:ext cx="762000" cy="365125"/>
          </a:xfrm>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8/3/2018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8/3/2018</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8/3/2018</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8/3/2018</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8/3/2018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8/3/2018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EAF463A-BC7C-46EE-9F1E-7F377CCA4891}" type="datetimeFigureOut">
              <a:rPr lang="en-US" smtClean="0"/>
              <a:pPr/>
              <a:t>8/3/2018</a:t>
            </a:fld>
            <a:endParaRPr lang="en-US"/>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F:\1457f345b638%20(1).mp3"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baikal-viktoria.ucoz.ru/forum/51-681-1" TargetMode="External"/><Relationship Id="rId3" Type="http://schemas.openxmlformats.org/officeDocument/2006/relationships/hyperlink" Target="http://detkam.e-papa.ru/zagadki/6/41/" TargetMode="External"/><Relationship Id="rId7" Type="http://schemas.openxmlformats.org/officeDocument/2006/relationships/hyperlink" Target="http://ravden.3dn.ru/load/zagadki/zagadki_pro_rastenija/pro_fikus/26-1-0-1929" TargetMode="External"/><Relationship Id="rId2" Type="http://schemas.openxmlformats.org/officeDocument/2006/relationships/hyperlink" Target="http://ravden.3dn.ru/load/zagadki/zagadki_pro_rastenija/pro_fialku/26-1-0-1928" TargetMode="External"/><Relationship Id="rId1" Type="http://schemas.openxmlformats.org/officeDocument/2006/relationships/slideLayout" Target="../slideLayouts/slideLayout2.xml"/><Relationship Id="rId6" Type="http://schemas.openxmlformats.org/officeDocument/2006/relationships/hyperlink" Target="http://www.florets.ru/komnatnye-rasteniya/tradeskantsiya/" TargetMode="External"/><Relationship Id="rId5" Type="http://schemas.openxmlformats.org/officeDocument/2006/relationships/hyperlink" Target="http://detkam.e-papa.ru/zagadki/6/41/1/" TargetMode="External"/><Relationship Id="rId10" Type="http://schemas.openxmlformats.org/officeDocument/2006/relationships/hyperlink" Target="http://www.lovehate.ru/opinions/19488" TargetMode="External"/><Relationship Id="rId4" Type="http://schemas.openxmlformats.org/officeDocument/2006/relationships/hyperlink" Target="http://www.genon.ru/GetAnswer.aspx?qid=21a68e0e-0f48-472c-adeb-139518e593b9" TargetMode="External"/><Relationship Id="rId9" Type="http://schemas.openxmlformats.org/officeDocument/2006/relationships/hyperlink" Target="http://crazymama.ru/zagadki.php?a=2&amp;id_zagadki=663&amp;id_cat1=24"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images.yandex.ru/yandsearch?source=wiz&amp;text=%D0%BA%D0%B0%D1%80%D1%82%D0%B8%D0%BD%D0%BA%D0%B8%20%D0%BF%D1%80%D0%BE%20%D0%B1%D0%B5%D0%B3%D0%BE%D0%BD%D0%B8%D1%8E&amp;noreask=1&amp;pos=4&amp;rpt=simage&amp;lr=194&amp;uinfo=sw-1423-sh-785-fw-1198-fh-579-pd-1&amp;img_url=http://img1.liveinternet.ru/images/attach/c/2/71/108/71108934_831421_630_473_source.jpg" TargetMode="External"/><Relationship Id="rId2" Type="http://schemas.openxmlformats.org/officeDocument/2006/relationships/hyperlink" Target="http://images.yandex.ru/yandsearch?source=wiz&amp;text" TargetMode="External"/><Relationship Id="rId1" Type="http://schemas.openxmlformats.org/officeDocument/2006/relationships/slideLayout" Target="../slideLayouts/slideLayout2.xml"/><Relationship Id="rId5" Type="http://schemas.openxmlformats.org/officeDocument/2006/relationships/hyperlink" Target="http://club.passion.ru/planirovanie-beremennosti/primeta-fikus-dome-deti-dome-t97025-30.html" TargetMode="External"/><Relationship Id="rId4" Type="http://schemas.openxmlformats.org/officeDocument/2006/relationships/hyperlink" Target="http://ourflowers.ucoz.ru/photo/1-0-56"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38200" y="1447801"/>
            <a:ext cx="7620000" cy="2152650"/>
          </a:xfrm>
        </p:spPr>
        <p:txBody>
          <a:bodyPr/>
          <a:lstStyle/>
          <a:p>
            <a:r>
              <a:rPr lang="ru-RU" dirty="0" smtClean="0"/>
              <a:t>«Комнатные растения»</a:t>
            </a:r>
            <a:endParaRPr lang="ru-RU" dirty="0"/>
          </a:p>
        </p:txBody>
      </p:sp>
      <p:sp>
        <p:nvSpPr>
          <p:cNvPr id="3" name="Подзаголовок 2"/>
          <p:cNvSpPr>
            <a:spLocks noGrp="1"/>
          </p:cNvSpPr>
          <p:nvPr>
            <p:ph type="subTitle" idx="1"/>
          </p:nvPr>
        </p:nvSpPr>
        <p:spPr>
          <a:xfrm>
            <a:off x="4419600" y="4419600"/>
            <a:ext cx="3962400" cy="1524000"/>
          </a:xfrm>
        </p:spPr>
        <p:txBody>
          <a:bodyPr>
            <a:normAutofit fontScale="62500" lnSpcReduction="20000"/>
          </a:bodyPr>
          <a:lstStyle/>
          <a:p>
            <a:pPr algn="r"/>
            <a:r>
              <a:rPr lang="ru-RU" b="1" dirty="0" smtClean="0">
                <a:solidFill>
                  <a:schemeClr val="tx1">
                    <a:lumMod val="85000"/>
                    <a:lumOff val="15000"/>
                  </a:schemeClr>
                </a:solidFill>
              </a:rPr>
              <a:t>Подготовила</a:t>
            </a:r>
            <a:r>
              <a:rPr lang="ru-RU" b="1" dirty="0" smtClean="0">
                <a:solidFill>
                  <a:schemeClr val="tx1">
                    <a:lumMod val="85000"/>
                    <a:lumOff val="15000"/>
                  </a:schemeClr>
                </a:solidFill>
              </a:rPr>
              <a:t>:</a:t>
            </a:r>
          </a:p>
          <a:p>
            <a:pPr algn="r"/>
            <a:r>
              <a:rPr lang="ru-RU" b="1" dirty="0" smtClean="0">
                <a:solidFill>
                  <a:schemeClr val="tx1">
                    <a:lumMod val="85000"/>
                    <a:lumOff val="15000"/>
                  </a:schemeClr>
                </a:solidFill>
              </a:rPr>
              <a:t>Воспитатель</a:t>
            </a:r>
            <a:endParaRPr lang="ru-RU" b="1" dirty="0" smtClean="0">
              <a:solidFill>
                <a:schemeClr val="tx1">
                  <a:lumMod val="85000"/>
                  <a:lumOff val="15000"/>
                </a:schemeClr>
              </a:solidFill>
            </a:endParaRPr>
          </a:p>
          <a:p>
            <a:pPr algn="r"/>
            <a:r>
              <a:rPr lang="ru-RU" b="1" dirty="0" smtClean="0">
                <a:solidFill>
                  <a:schemeClr val="tx1">
                    <a:lumMod val="85000"/>
                    <a:lumOff val="15000"/>
                  </a:schemeClr>
                </a:solidFill>
              </a:rPr>
              <a:t>МАДОУ  </a:t>
            </a:r>
            <a:r>
              <a:rPr lang="ru-RU" b="1" dirty="0" smtClean="0">
                <a:solidFill>
                  <a:schemeClr val="tx1">
                    <a:lumMod val="85000"/>
                    <a:lumOff val="15000"/>
                  </a:schemeClr>
                </a:solidFill>
              </a:rPr>
              <a:t>детский сад№2</a:t>
            </a:r>
          </a:p>
          <a:p>
            <a:pPr algn="r"/>
            <a:r>
              <a:rPr lang="ru-RU" b="1" dirty="0" smtClean="0">
                <a:solidFill>
                  <a:schemeClr val="tx1">
                    <a:lumMod val="85000"/>
                    <a:lumOff val="15000"/>
                  </a:schemeClr>
                </a:solidFill>
              </a:rPr>
              <a:t> г.Балаково Саратовская область</a:t>
            </a:r>
          </a:p>
          <a:p>
            <a:pPr algn="r"/>
            <a:r>
              <a:rPr lang="ru-RU" b="1" dirty="0" err="1" smtClean="0">
                <a:solidFill>
                  <a:schemeClr val="tx1">
                    <a:lumMod val="85000"/>
                    <a:lumOff val="15000"/>
                  </a:schemeClr>
                </a:solidFill>
              </a:rPr>
              <a:t>Галузина</a:t>
            </a:r>
            <a:r>
              <a:rPr lang="ru-RU" b="1" dirty="0" smtClean="0">
                <a:solidFill>
                  <a:schemeClr val="tx1">
                    <a:lumMod val="85000"/>
                    <a:lumOff val="15000"/>
                  </a:schemeClr>
                </a:solidFill>
              </a:rPr>
              <a:t> Светлана Владимировна</a:t>
            </a:r>
          </a:p>
          <a:p>
            <a:pPr algn="r"/>
            <a:endParaRPr lang="ru-RU" b="1" dirty="0" smtClean="0">
              <a:solidFill>
                <a:schemeClr val="tx1">
                  <a:lumMod val="85000"/>
                  <a:lumOff val="15000"/>
                </a:schemeClr>
              </a:solidFill>
            </a:endParaRPr>
          </a:p>
          <a:p>
            <a:pPr algn="r"/>
            <a:endParaRPr lang="ru-RU" b="1" dirty="0">
              <a:solidFill>
                <a:schemeClr val="tx1">
                  <a:lumMod val="85000"/>
                  <a:lumOff val="15000"/>
                </a:schemeClr>
              </a:solidFill>
            </a:endParaRPr>
          </a:p>
        </p:txBody>
      </p:sp>
      <p:pic>
        <p:nvPicPr>
          <p:cNvPr id="5" name="1457f345b638 (1).mp3">
            <a:hlinkClick r:id="" action="ppaction://media"/>
          </p:cNvPr>
          <p:cNvPicPr>
            <a:picLocks noRot="1" noChangeAspect="1"/>
          </p:cNvPicPr>
          <p:nvPr>
            <a:audioFile r:link="rId1"/>
          </p:nvPr>
        </p:nvPicPr>
        <p:blipFill>
          <a:blip r:embed="rId3" cstate="print"/>
          <a:stretch>
            <a:fillRect/>
          </a:stretch>
        </p:blipFill>
        <p:spPr>
          <a:xfrm flipH="1">
            <a:off x="685800" y="5867400"/>
            <a:ext cx="457200" cy="304800"/>
          </a:xfrm>
          <a:prstGeom prst="rect">
            <a:avLst/>
          </a:prstGeom>
        </p:spPr>
      </p:pic>
      <p:sp>
        <p:nvSpPr>
          <p:cNvPr id="6" name="TextBox 5"/>
          <p:cNvSpPr txBox="1"/>
          <p:nvPr/>
        </p:nvSpPr>
        <p:spPr>
          <a:xfrm>
            <a:off x="1371600" y="533400"/>
            <a:ext cx="6934200" cy="1077218"/>
          </a:xfrm>
          <a:prstGeom prst="rect">
            <a:avLst/>
          </a:prstGeom>
          <a:noFill/>
        </p:spPr>
        <p:txBody>
          <a:bodyPr wrap="square" rtlCol="0">
            <a:spAutoFit/>
          </a:bodyPr>
          <a:lstStyle/>
          <a:p>
            <a:pPr algn="ctr"/>
            <a:r>
              <a:rPr lang="ru-RU" sz="3200" b="1" dirty="0" smtClean="0"/>
              <a:t>МАДОУ детский сад №2</a:t>
            </a:r>
          </a:p>
          <a:p>
            <a:pPr algn="ctr"/>
            <a:r>
              <a:rPr lang="ru-RU" sz="3200" b="1" dirty="0" smtClean="0"/>
              <a:t>Г. Балаково Саратовская область</a:t>
            </a:r>
            <a:endParaRPr lang="ru-RU" sz="3200" b="1" dirty="0"/>
          </a:p>
        </p:txBody>
      </p:sp>
    </p:spTree>
  </p:cSld>
  <p:clrMapOvr>
    <a:masterClrMapping/>
  </p:clrMapOvr>
  <p:transition spd="med" advClick="0" advTm="10000">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repeatCount="indefinite"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6080760"/>
          </a:xfrm>
        </p:spPr>
        <p:txBody>
          <a:bodyPr/>
          <a:lstStyle/>
          <a:p>
            <a:pPr>
              <a:buNone/>
            </a:pPr>
            <a:r>
              <a:rPr lang="ru-RU" dirty="0" smtClean="0"/>
              <a:t>Лист с </a:t>
            </a:r>
            <a:r>
              <a:rPr lang="ru-RU" dirty="0" err="1" smtClean="0"/>
              <a:t>горбочком</a:t>
            </a:r>
            <a:r>
              <a:rPr lang="ru-RU" dirty="0" smtClean="0"/>
              <a:t>, </a:t>
            </a:r>
            <a:r>
              <a:rPr lang="ru-RU" dirty="0" err="1" smtClean="0"/>
              <a:t>желобочком</a:t>
            </a:r>
            <a:r>
              <a:rPr lang="ru-RU" dirty="0" smtClean="0"/>
              <a:t>, </a:t>
            </a:r>
          </a:p>
          <a:p>
            <a:pPr>
              <a:buNone/>
            </a:pPr>
            <a:r>
              <a:rPr lang="ru-RU" dirty="0" smtClean="0"/>
              <a:t>Шипы имеет, а ранить не умеет, </a:t>
            </a:r>
          </a:p>
          <a:p>
            <a:pPr>
              <a:buNone/>
            </a:pPr>
            <a:r>
              <a:rPr lang="ru-RU" dirty="0" smtClean="0"/>
              <a:t>Зато лечит нас в любой час.</a:t>
            </a:r>
          </a:p>
          <a:p>
            <a:pPr>
              <a:buNone/>
            </a:pPr>
            <a:r>
              <a:rPr lang="ru-RU" dirty="0" smtClean="0"/>
              <a:t>(алоэ)</a:t>
            </a:r>
          </a:p>
          <a:p>
            <a:endParaRPr lang="ru-RU" dirty="0"/>
          </a:p>
        </p:txBody>
      </p:sp>
    </p:spTree>
  </p:cSld>
  <p:clrMapOvr>
    <a:masterClrMapping/>
  </p:clrMapOvr>
  <p:transition spd="med" advClick="0" advTm="10000">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4419600" y="1219200"/>
            <a:ext cx="4876800" cy="5638800"/>
          </a:xfrm>
          <a:prstGeom prst="rect">
            <a:avLst/>
          </a:prstGeom>
          <a:noFill/>
          <a:ln w="9525">
            <a:noFill/>
            <a:miter lim="800000"/>
            <a:headEnd/>
            <a:tailEnd/>
          </a:ln>
        </p:spPr>
      </p:pic>
      <p:sp>
        <p:nvSpPr>
          <p:cNvPr id="5" name="Прямоугольник 4"/>
          <p:cNvSpPr/>
          <p:nvPr/>
        </p:nvSpPr>
        <p:spPr>
          <a:xfrm>
            <a:off x="0" y="228600"/>
            <a:ext cx="4648200" cy="6186309"/>
          </a:xfrm>
          <a:prstGeom prst="rect">
            <a:avLst/>
          </a:prstGeom>
        </p:spPr>
        <p:txBody>
          <a:bodyPr wrap="square">
            <a:spAutoFit/>
          </a:bodyPr>
          <a:lstStyle/>
          <a:p>
            <a:r>
              <a:rPr lang="ru-RU" dirty="0" smtClean="0"/>
              <a:t>Алоэ - очень красивое растение. Хотя многие и не могут увидеть его красоты, потому что ее скрывают мясистые листья с острыми наконечниками.</a:t>
            </a:r>
          </a:p>
          <a:p>
            <a:r>
              <a:rPr lang="ru-RU" dirty="0" smtClean="0"/>
              <a:t>Алоэ - одно из самых сильных природных антибиотиков, что немаловажно, разрешено даже детям. Как растение очень неприхотливое, но трудно назвать более полезное лекарство. При насморке, гайморите  сок алоэ смешивают с водой и капают в нос.</a:t>
            </a:r>
          </a:p>
          <a:p>
            <a:r>
              <a:rPr lang="ru-RU" dirty="0" smtClean="0"/>
              <a:t>Также алоэ используется как прекрасное кровоостанавливающее и способствует быстрому заживлению ран, достаточно просто разрезать лист вдоль и внутренней стороной приложить к больному месту.</a:t>
            </a:r>
          </a:p>
          <a:p>
            <a:r>
              <a:rPr lang="ru-RU" dirty="0" smtClean="0"/>
              <a:t>Алоэ способно вытягивать гной не хуже любого препарата. Настойка из него, хоть и горькая, но вполне способна поднять сопротивляемость  организма многим микробам и вирусам.</a:t>
            </a:r>
          </a:p>
          <a:p>
            <a:r>
              <a:rPr lang="ru-RU" dirty="0" smtClean="0"/>
              <a:t>Полив растению требуется умеренный. </a:t>
            </a:r>
            <a:endParaRPr lang="ru-RU" dirty="0"/>
          </a:p>
        </p:txBody>
      </p:sp>
    </p:spTree>
  </p:cSld>
  <p:clrMapOvr>
    <a:masterClrMapping/>
  </p:clrMapOvr>
  <p:transition spd="med" advClick="0" advTm="15000">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Ссылки на текст  презентации:</a:t>
            </a:r>
            <a:br>
              <a:rPr lang="ru-RU" dirty="0" smtClean="0"/>
            </a:br>
            <a:endParaRPr lang="ru-RU" dirty="0"/>
          </a:p>
        </p:txBody>
      </p:sp>
      <p:sp>
        <p:nvSpPr>
          <p:cNvPr id="3" name="Содержимое 2"/>
          <p:cNvSpPr>
            <a:spLocks noGrp="1"/>
          </p:cNvSpPr>
          <p:nvPr>
            <p:ph idx="1"/>
          </p:nvPr>
        </p:nvSpPr>
        <p:spPr>
          <a:xfrm>
            <a:off x="228600" y="1066800"/>
            <a:ext cx="8915400" cy="5638800"/>
          </a:xfrm>
        </p:spPr>
        <p:txBody>
          <a:bodyPr>
            <a:normAutofit fontScale="55000" lnSpcReduction="20000"/>
          </a:bodyPr>
          <a:lstStyle/>
          <a:p>
            <a:pPr>
              <a:buNone/>
            </a:pPr>
            <a:r>
              <a:rPr lang="ru-RU" dirty="0" smtClean="0"/>
              <a:t>2 слайд  - </a:t>
            </a:r>
            <a:r>
              <a:rPr lang="ru-RU" u="sng" dirty="0" smtClean="0">
                <a:hlinkClick r:id="rId2"/>
              </a:rPr>
              <a:t>http://ravden.3dn.ru/load/zagadki/zagadki_pro_rastenija/pro_fialku/26-1-0-1928</a:t>
            </a:r>
            <a:endParaRPr lang="ru-RU" dirty="0" smtClean="0"/>
          </a:p>
          <a:p>
            <a:pPr>
              <a:buNone/>
            </a:pPr>
            <a:r>
              <a:rPr lang="ru-RU" dirty="0" smtClean="0"/>
              <a:t>3 слайд -</a:t>
            </a:r>
            <a:r>
              <a:rPr lang="ru-RU" dirty="0" err="1" smtClean="0"/>
              <a:t>сhttp</a:t>
            </a:r>
            <a:r>
              <a:rPr lang="ru-RU" dirty="0" smtClean="0"/>
              <a:t>://</a:t>
            </a:r>
            <a:r>
              <a:rPr lang="ru-RU" dirty="0" err="1" smtClean="0"/>
              <a:t>ru.wikipedia.org</a:t>
            </a:r>
            <a:r>
              <a:rPr lang="ru-RU" dirty="0" smtClean="0"/>
              <a:t>/</a:t>
            </a:r>
            <a:r>
              <a:rPr lang="ru-RU" dirty="0" err="1" smtClean="0"/>
              <a:t>wiki</a:t>
            </a:r>
            <a:r>
              <a:rPr lang="ru-RU" dirty="0" smtClean="0"/>
              <a:t>/%D4%E8%E0%EB%EA%E0_%E4%F3%F8%E8%F1%F2%E0%FF</a:t>
            </a:r>
          </a:p>
          <a:p>
            <a:pPr>
              <a:buNone/>
            </a:pPr>
            <a:r>
              <a:rPr lang="ru-RU" dirty="0" smtClean="0"/>
              <a:t>4 слайд – </a:t>
            </a:r>
          </a:p>
          <a:p>
            <a:pPr>
              <a:buNone/>
            </a:pPr>
            <a:r>
              <a:rPr lang="ru-RU" u="sng" dirty="0" smtClean="0">
                <a:hlinkClick r:id="rId3"/>
              </a:rPr>
              <a:t>http://detkam.e-papa.ru/zagadki/6/41/</a:t>
            </a:r>
            <a:endParaRPr lang="ru-RU" dirty="0" smtClean="0"/>
          </a:p>
          <a:p>
            <a:pPr>
              <a:buNone/>
            </a:pPr>
            <a:r>
              <a:rPr lang="ru-RU" dirty="0" smtClean="0"/>
              <a:t>5 слайд- </a:t>
            </a:r>
          </a:p>
          <a:p>
            <a:pPr>
              <a:buNone/>
            </a:pPr>
            <a:r>
              <a:rPr lang="ru-RU" u="sng" dirty="0" smtClean="0">
                <a:hlinkClick r:id="rId4"/>
              </a:rPr>
              <a:t>http://www.genon.ru/GetAnswer.aspx?qid=21a68e0e-0f48-472c-adeb-139518e593b9</a:t>
            </a:r>
            <a:endParaRPr lang="ru-RU" dirty="0" smtClean="0"/>
          </a:p>
          <a:p>
            <a:pPr>
              <a:buNone/>
            </a:pPr>
            <a:r>
              <a:rPr lang="ru-RU" dirty="0" smtClean="0"/>
              <a:t>6 слайд – </a:t>
            </a:r>
          </a:p>
          <a:p>
            <a:pPr>
              <a:buNone/>
            </a:pPr>
            <a:r>
              <a:rPr lang="ru-RU" u="sng" dirty="0" smtClean="0">
                <a:hlinkClick r:id="rId5"/>
              </a:rPr>
              <a:t>http://detkam.e-papa.ru/zagadki/6/41/1/</a:t>
            </a:r>
            <a:endParaRPr lang="ru-RU" dirty="0" smtClean="0"/>
          </a:p>
          <a:p>
            <a:pPr>
              <a:buNone/>
            </a:pPr>
            <a:r>
              <a:rPr lang="ru-RU" dirty="0" smtClean="0"/>
              <a:t>7 слайд – </a:t>
            </a:r>
          </a:p>
          <a:p>
            <a:pPr>
              <a:buNone/>
            </a:pPr>
            <a:r>
              <a:rPr lang="ru-RU" u="sng" dirty="0" smtClean="0">
                <a:hlinkClick r:id="rId6"/>
              </a:rPr>
              <a:t>http://www.florets.ru/komnatnye-rasteniya/tradeskantsiya/</a:t>
            </a:r>
            <a:endParaRPr lang="ru-RU" dirty="0" smtClean="0"/>
          </a:p>
          <a:p>
            <a:pPr>
              <a:buNone/>
            </a:pPr>
            <a:r>
              <a:rPr lang="ru-RU" dirty="0" smtClean="0"/>
              <a:t>8 слайд – </a:t>
            </a:r>
          </a:p>
          <a:p>
            <a:pPr>
              <a:buNone/>
            </a:pPr>
            <a:r>
              <a:rPr lang="ru-RU" u="sng" dirty="0" smtClean="0">
                <a:hlinkClick r:id="rId7"/>
              </a:rPr>
              <a:t>http://ravden.3dn.ru/load/zagadki/zagadki_pro_rastenija/pro_fikus/26-1-0-1929</a:t>
            </a:r>
            <a:endParaRPr lang="ru-RU" dirty="0" smtClean="0"/>
          </a:p>
          <a:p>
            <a:pPr>
              <a:buNone/>
            </a:pPr>
            <a:r>
              <a:rPr lang="ru-RU" dirty="0" smtClean="0"/>
              <a:t>9 слайд – </a:t>
            </a:r>
          </a:p>
          <a:p>
            <a:pPr>
              <a:buNone/>
            </a:pPr>
            <a:r>
              <a:rPr lang="ru-RU" u="sng" dirty="0" smtClean="0">
                <a:hlinkClick r:id="rId8"/>
              </a:rPr>
              <a:t>http://baikal-viktoria.ucoz.ru/forum/51-681-1</a:t>
            </a:r>
            <a:endParaRPr lang="ru-RU" dirty="0" smtClean="0"/>
          </a:p>
          <a:p>
            <a:pPr>
              <a:buNone/>
            </a:pPr>
            <a:r>
              <a:rPr lang="ru-RU" dirty="0" smtClean="0"/>
              <a:t>10 слайд – </a:t>
            </a:r>
          </a:p>
          <a:p>
            <a:pPr>
              <a:buNone/>
            </a:pPr>
            <a:r>
              <a:rPr lang="ru-RU" u="sng" dirty="0" smtClean="0">
                <a:hlinkClick r:id="rId9"/>
              </a:rPr>
              <a:t>http://crazymama.ru/zagadki.php?a=2&amp;id_zagadki=663&amp;id_cat1=24</a:t>
            </a:r>
            <a:endParaRPr lang="ru-RU" dirty="0" smtClean="0"/>
          </a:p>
          <a:p>
            <a:pPr>
              <a:buNone/>
            </a:pPr>
            <a:r>
              <a:rPr lang="ru-RU" dirty="0" smtClean="0"/>
              <a:t>11 слайд –</a:t>
            </a:r>
          </a:p>
          <a:p>
            <a:pPr>
              <a:buNone/>
            </a:pPr>
            <a:r>
              <a:rPr lang="ru-RU" dirty="0" smtClean="0"/>
              <a:t> </a:t>
            </a:r>
            <a:r>
              <a:rPr lang="ru-RU" u="sng" dirty="0" smtClean="0">
                <a:hlinkClick r:id="rId10"/>
              </a:rPr>
              <a:t>http://www.lovehate.ru/opinions/19488</a:t>
            </a:r>
            <a:r>
              <a:rPr lang="ru-RU" dirty="0" smtClean="0"/>
              <a:t> </a:t>
            </a:r>
          </a:p>
          <a:p>
            <a:pPr>
              <a:buNone/>
            </a:pPr>
            <a:r>
              <a:rPr lang="ru-RU" dirty="0" smtClean="0"/>
              <a:t> </a:t>
            </a:r>
            <a:endParaRPr lang="ru-RU" dirty="0"/>
          </a:p>
        </p:txBody>
      </p:sp>
    </p:spTree>
  </p:cSld>
  <p:clrMapOvr>
    <a:masterClrMapping/>
  </p:clrMapOvr>
  <p:transition advClick="0" advTm="11000">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Ссылки на картинки:</a:t>
            </a:r>
            <a:br>
              <a:rPr lang="ru-RU" dirty="0" smtClean="0"/>
            </a:br>
            <a:endParaRPr lang="ru-RU" dirty="0"/>
          </a:p>
        </p:txBody>
      </p:sp>
      <p:sp>
        <p:nvSpPr>
          <p:cNvPr id="3" name="Содержимое 2"/>
          <p:cNvSpPr>
            <a:spLocks noGrp="1"/>
          </p:cNvSpPr>
          <p:nvPr>
            <p:ph idx="1"/>
          </p:nvPr>
        </p:nvSpPr>
        <p:spPr>
          <a:xfrm>
            <a:off x="228600" y="990600"/>
            <a:ext cx="8458200" cy="5318760"/>
          </a:xfrm>
        </p:spPr>
        <p:txBody>
          <a:bodyPr>
            <a:normAutofit fontScale="62500" lnSpcReduction="20000"/>
          </a:bodyPr>
          <a:lstStyle/>
          <a:p>
            <a:pPr>
              <a:buNone/>
            </a:pPr>
            <a:r>
              <a:rPr lang="ru-RU" dirty="0" smtClean="0"/>
              <a:t>3 слайд – </a:t>
            </a:r>
          </a:p>
          <a:p>
            <a:pPr>
              <a:buNone/>
            </a:pPr>
            <a:r>
              <a:rPr lang="ru-RU" u="sng" dirty="0" smtClean="0">
                <a:hlinkClick r:id="rId2"/>
              </a:rPr>
              <a:t>http://images.yandex.ru/yandsearch?source=wiz&amp;text</a:t>
            </a:r>
            <a:endParaRPr lang="ru-RU" dirty="0" smtClean="0"/>
          </a:p>
          <a:p>
            <a:pPr>
              <a:buNone/>
            </a:pPr>
            <a:r>
              <a:rPr lang="ru-RU" dirty="0" smtClean="0"/>
              <a:t>5 слайд – </a:t>
            </a:r>
          </a:p>
          <a:p>
            <a:pPr>
              <a:buNone/>
            </a:pPr>
            <a:r>
              <a:rPr lang="ru-RU" u="sng" dirty="0" smtClean="0">
                <a:hlinkClick r:id="rId3"/>
              </a:rPr>
              <a:t>http://images.yandex.ru/yandsearch?source=wiz&amp;text=%D0%BA%D0%B0%D1%80%D1%82D0%B8%D0%BD%D0%BA%D0%B8%20%D0%BF%D1%80%D0%BE%20%D0%B1%D0%B5%D0%B3%D0%BE%D0%BD%D0%B8%D1%8E&amp;noreask=1&amp;pos=4&amp;rpt=simage&amp;lr=194&amp;uinfo=sw-1423-sh-785-fw-1198-fh-579-pd-1&amp;img_url=http%3A%2F%2Fimg1.liveinternet.ru%2Fimages%2Fattach%2Fc%2F2%2F71%2F108%2F71108934_831421_630_473_source.jpg</a:t>
            </a:r>
            <a:endParaRPr lang="ru-RU" dirty="0" smtClean="0"/>
          </a:p>
          <a:p>
            <a:pPr>
              <a:buNone/>
            </a:pPr>
            <a:r>
              <a:rPr lang="ru-RU" dirty="0" smtClean="0"/>
              <a:t>7 слайд –</a:t>
            </a:r>
          </a:p>
          <a:p>
            <a:pPr>
              <a:buNone/>
            </a:pPr>
            <a:r>
              <a:rPr lang="ru-RU" dirty="0" smtClean="0"/>
              <a:t> </a:t>
            </a:r>
            <a:r>
              <a:rPr lang="ru-RU" u="sng" dirty="0" smtClean="0">
                <a:hlinkClick r:id="rId4"/>
              </a:rPr>
              <a:t>http://ourflowers.ucoz.ru/photo/1-0-56</a:t>
            </a:r>
            <a:endParaRPr lang="ru-RU" dirty="0" smtClean="0"/>
          </a:p>
          <a:p>
            <a:pPr>
              <a:buNone/>
            </a:pPr>
            <a:r>
              <a:rPr lang="ru-RU" dirty="0" smtClean="0"/>
              <a:t>9 слайд – </a:t>
            </a:r>
          </a:p>
          <a:p>
            <a:pPr>
              <a:buNone/>
            </a:pPr>
            <a:r>
              <a:rPr lang="ru-RU" u="sng" dirty="0" smtClean="0">
                <a:hlinkClick r:id="rId5"/>
              </a:rPr>
              <a:t>http://club.passion.ru/planirovanie-beremennosti/primeta-fikus-dome-deti-dome-t97025-30.html</a:t>
            </a:r>
            <a:endParaRPr lang="ru-RU" dirty="0" smtClean="0"/>
          </a:p>
          <a:p>
            <a:pPr>
              <a:buNone/>
            </a:pPr>
            <a:r>
              <a:rPr lang="ru-RU" dirty="0" smtClean="0"/>
              <a:t>11 слайд –</a:t>
            </a:r>
          </a:p>
          <a:p>
            <a:pPr>
              <a:buNone/>
            </a:pPr>
            <a:r>
              <a:rPr lang="ru-RU" dirty="0" smtClean="0"/>
              <a:t> </a:t>
            </a:r>
            <a:r>
              <a:rPr lang="ru-RU" dirty="0" err="1" smtClean="0"/>
              <a:t>сhttp</a:t>
            </a:r>
            <a:r>
              <a:rPr lang="ru-RU" dirty="0" smtClean="0"/>
              <a:t>://</a:t>
            </a:r>
            <a:r>
              <a:rPr lang="ru-RU" dirty="0" err="1" smtClean="0"/>
              <a:t>mygazeta.com</a:t>
            </a:r>
            <a:r>
              <a:rPr lang="ru-RU" dirty="0" smtClean="0"/>
              <a:t>/%d0%be%d0%b1%d1%80%d0%b0%d0%b7-%d0%b6%d0%b8%d0%b7%d0%bd%d0%b8/%d0%ba%d0%be%d0%bc%d0%bd%d0%b0%d1%82%d0%bd%d1%8b%d0%b5-%d1%80%d0%b0%d1%81%d1%82%d0%b5%d0%bd%d0%b8%d1%8f-%d1%81%d0%bf%d0%be%d1%81%d0%be%d0%b1%d1%81%d1%82%d0%b2%d1%83%d1%8e%d1%82-%d0%b7%d0%b4%d0%be.html </a:t>
            </a:r>
          </a:p>
          <a:p>
            <a:endParaRPr lang="ru-RU" dirty="0"/>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81000" y="533400"/>
            <a:ext cx="8305800" cy="5775960"/>
          </a:xfrm>
        </p:spPr>
        <p:txBody>
          <a:bodyPr/>
          <a:lstStyle/>
          <a:p>
            <a:pPr>
              <a:buNone/>
            </a:pPr>
            <a:r>
              <a:rPr lang="ru-RU" dirty="0" smtClean="0"/>
              <a:t>По утрам мои цветки</a:t>
            </a:r>
          </a:p>
          <a:p>
            <a:pPr>
              <a:buNone/>
            </a:pPr>
            <a:r>
              <a:rPr lang="ru-RU" dirty="0" smtClean="0"/>
              <a:t>Неказисты и мелки,</a:t>
            </a:r>
          </a:p>
          <a:p>
            <a:pPr>
              <a:buNone/>
            </a:pPr>
            <a:r>
              <a:rPr lang="ru-RU" dirty="0" smtClean="0"/>
              <a:t>Зато ночью аромат</a:t>
            </a:r>
          </a:p>
          <a:p>
            <a:pPr>
              <a:buNone/>
            </a:pPr>
            <a:r>
              <a:rPr lang="ru-RU" dirty="0" smtClean="0"/>
              <a:t>Наполняет целый сад!</a:t>
            </a:r>
          </a:p>
          <a:p>
            <a:pPr>
              <a:buNone/>
            </a:pPr>
            <a:r>
              <a:rPr lang="ru-RU" dirty="0" smtClean="0"/>
              <a:t>(Фиалка)</a:t>
            </a:r>
          </a:p>
          <a:p>
            <a:endParaRPr lang="ru-RU" dirty="0"/>
          </a:p>
        </p:txBody>
      </p:sp>
    </p:spTree>
  </p:cSld>
  <p:clrMapOvr>
    <a:masterClrMapping/>
  </p:clrMapOvr>
  <p:transition spd="med" advClick="0" advTm="10000">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4876800" y="914400"/>
            <a:ext cx="4267200" cy="4935537"/>
          </a:xfrm>
          <a:prstGeom prst="rect">
            <a:avLst/>
          </a:prstGeom>
          <a:noFill/>
          <a:ln w="9525">
            <a:noFill/>
            <a:miter lim="800000"/>
            <a:headEnd/>
            <a:tailEnd/>
          </a:ln>
        </p:spPr>
      </p:pic>
      <p:sp>
        <p:nvSpPr>
          <p:cNvPr id="5" name="Прямоугольник 4"/>
          <p:cNvSpPr/>
          <p:nvPr/>
        </p:nvSpPr>
        <p:spPr>
          <a:xfrm>
            <a:off x="0" y="0"/>
            <a:ext cx="4876800" cy="6858000"/>
          </a:xfrm>
          <a:prstGeom prst="rect">
            <a:avLst/>
          </a:prstGeom>
        </p:spPr>
        <p:txBody>
          <a:bodyPr wrap="square">
            <a:spAutoFit/>
          </a:bodyPr>
          <a:lstStyle/>
          <a:p>
            <a:r>
              <a:rPr lang="ru-RU" dirty="0" smtClean="0"/>
              <a:t>Фиалка  — многолетнее </a:t>
            </a:r>
            <a:r>
              <a:rPr lang="ru-RU" dirty="0" err="1" smtClean="0"/>
              <a:t>зимнезелёное</a:t>
            </a:r>
            <a:r>
              <a:rPr lang="ru-RU" dirty="0" smtClean="0"/>
              <a:t> наземное травянистое растение без облиственного стебля высотой до 15 см, с толстым ползучим корневищем, дающим многочисленные розетки.</a:t>
            </a:r>
          </a:p>
          <a:p>
            <a:r>
              <a:rPr lang="ru-RU" dirty="0" smtClean="0"/>
              <a:t>Листья простые, все собраны в прикорневой розетке.</a:t>
            </a:r>
          </a:p>
          <a:p>
            <a:r>
              <a:rPr lang="ru-RU" dirty="0" smtClean="0"/>
              <a:t>Всё растение, включая черешки, цветоносы, и обычно коробочки густо опушены крупными волосками. Цветки одиночные, на цветоножках, развиваются в пазухах прикорневых листьев.</a:t>
            </a:r>
          </a:p>
          <a:p>
            <a:r>
              <a:rPr lang="ru-RU" dirty="0" smtClean="0"/>
              <a:t>Цветёт в апреле—начале мая и второй раз в конце лета, плодоносит в июне.</a:t>
            </a:r>
          </a:p>
          <a:p>
            <a:r>
              <a:rPr lang="ru-RU" dirty="0" smtClean="0"/>
              <a:t>Плод </a:t>
            </a:r>
            <a:r>
              <a:rPr lang="ru-RU" dirty="0" err="1" smtClean="0"/>
              <a:t>ценокарпный</a:t>
            </a:r>
            <a:r>
              <a:rPr lang="ru-RU" dirty="0" smtClean="0"/>
              <a:t> — шаровидная трёхсторонняя, опушённая короткими волосками, одногнёздная зеленоватая коробочка 3—5 мм в диаметре, с </a:t>
            </a:r>
            <a:r>
              <a:rPr lang="ru-RU" dirty="0" err="1" smtClean="0"/>
              <a:t>постенным</a:t>
            </a:r>
            <a:r>
              <a:rPr lang="ru-RU" dirty="0" smtClean="0"/>
              <a:t> расположением семян.</a:t>
            </a:r>
          </a:p>
          <a:p>
            <a:r>
              <a:rPr lang="ru-RU" dirty="0" smtClean="0"/>
              <a:t>Семена мелкие, длиной 1,25—1,75, шириной и толщиной 0,75—1 мм, обратнояйцевидной формы. </a:t>
            </a:r>
            <a:r>
              <a:rPr lang="ru-RU" dirty="0" err="1" smtClean="0"/>
              <a:t>Мирмекохорные</a:t>
            </a:r>
            <a:r>
              <a:rPr lang="ru-RU" dirty="0" smtClean="0"/>
              <a:t> придатки крупные, их длина может достигать половины длины семени. Семена распространяются исключительно муравьями.</a:t>
            </a:r>
            <a:endParaRPr lang="ru-RU" dirty="0"/>
          </a:p>
        </p:txBody>
      </p:sp>
    </p:spTree>
  </p:cSld>
  <p:clrMapOvr>
    <a:masterClrMapping/>
  </p:clrMapOvr>
  <p:transition spd="med" advClick="0" advTm="15000">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381000"/>
            <a:ext cx="8686800" cy="5928360"/>
          </a:xfrm>
        </p:spPr>
        <p:txBody>
          <a:bodyPr/>
          <a:lstStyle/>
          <a:p>
            <a:pPr>
              <a:buNone/>
            </a:pPr>
            <a:r>
              <a:rPr lang="ru-RU" dirty="0" smtClean="0"/>
              <a:t> </a:t>
            </a:r>
          </a:p>
          <a:p>
            <a:pPr>
              <a:buNone/>
            </a:pPr>
            <a:r>
              <a:rPr lang="ru-RU" dirty="0" smtClean="0"/>
              <a:t>Всю зиму и все лето </a:t>
            </a:r>
          </a:p>
          <a:p>
            <a:pPr>
              <a:buNone/>
            </a:pPr>
            <a:r>
              <a:rPr lang="ru-RU" dirty="0" smtClean="0"/>
              <a:t> В красное платье одета.</a:t>
            </a:r>
          </a:p>
          <a:p>
            <a:pPr>
              <a:buNone/>
            </a:pPr>
            <a:r>
              <a:rPr lang="ru-RU" dirty="0" smtClean="0"/>
              <a:t> (Бегония)</a:t>
            </a:r>
          </a:p>
          <a:p>
            <a:endParaRPr lang="ru-RU" dirty="0"/>
          </a:p>
        </p:txBody>
      </p:sp>
    </p:spTree>
  </p:cSld>
  <p:clrMapOvr>
    <a:masterClrMapping/>
  </p:clrMapOvr>
  <p:transition spd="med" advClick="0" advTm="10000">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4419600" y="1219200"/>
            <a:ext cx="4724400" cy="5638801"/>
          </a:xfrm>
          <a:prstGeom prst="rect">
            <a:avLst/>
          </a:prstGeom>
          <a:noFill/>
          <a:ln w="9525">
            <a:noFill/>
            <a:miter lim="800000"/>
            <a:headEnd/>
            <a:tailEnd/>
          </a:ln>
        </p:spPr>
      </p:pic>
      <p:sp>
        <p:nvSpPr>
          <p:cNvPr id="5" name="Прямоугольник 4"/>
          <p:cNvSpPr/>
          <p:nvPr/>
        </p:nvSpPr>
        <p:spPr>
          <a:xfrm>
            <a:off x="0" y="152400"/>
            <a:ext cx="4572000" cy="6463308"/>
          </a:xfrm>
          <a:prstGeom prst="rect">
            <a:avLst/>
          </a:prstGeom>
        </p:spPr>
        <p:txBody>
          <a:bodyPr wrap="square">
            <a:spAutoFit/>
          </a:bodyPr>
          <a:lstStyle/>
          <a:p>
            <a:r>
              <a:rPr lang="ru-RU" dirty="0" smtClean="0"/>
              <a:t>Бегония — растение, отличающееся декоративной листвой с кружевными узорами. Бегония происходит из тропических лесов Южной Америки, Азии и Африки. </a:t>
            </a:r>
          </a:p>
          <a:p>
            <a:r>
              <a:rPr lang="ru-RU" dirty="0" smtClean="0"/>
              <a:t>Широко распространена клубневая бегония клубневая. Ее отличительная черта — клубень, находящийся в земле. Бегония этого вида обладает чудесными цветами.</a:t>
            </a:r>
          </a:p>
          <a:p>
            <a:r>
              <a:rPr lang="ru-RU" dirty="0" smtClean="0"/>
              <a:t>Чтобы обеспечить нужную влажность горшок рекомендуется ставить во влажный торф или на поднос с водой, но так, чтобы горшок не был в воде. </a:t>
            </a:r>
          </a:p>
          <a:p>
            <a:r>
              <a:rPr lang="ru-RU" dirty="0" smtClean="0"/>
              <a:t>Воздух вокруг бегонии желательно опрыскивать, но при этом следить, чтобы капли не попадали на цветы и листья. Умеренность — вот основное требование для бегонии.</a:t>
            </a:r>
          </a:p>
          <a:p>
            <a:r>
              <a:rPr lang="ru-RU" dirty="0" smtClean="0"/>
              <a:t>При погрешностях ухода бегония может сбрасывать листья и бутоны. Причиной этого, скорее всего, является недостаток влаги в почве и влажности воздуха вокруг растения.</a:t>
            </a:r>
            <a:endParaRPr lang="ru-RU" dirty="0"/>
          </a:p>
        </p:txBody>
      </p:sp>
    </p:spTree>
  </p:cSld>
  <p:clrMapOvr>
    <a:masterClrMapping/>
  </p:clrMapOvr>
  <p:transition spd="med" advClick="0" advTm="15000">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533400"/>
            <a:ext cx="8382000" cy="5775960"/>
          </a:xfrm>
        </p:spPr>
        <p:txBody>
          <a:bodyPr>
            <a:normAutofit/>
          </a:bodyPr>
          <a:lstStyle/>
          <a:p>
            <a:pPr>
              <a:buNone/>
            </a:pPr>
            <a:r>
              <a:rPr lang="ru-RU" dirty="0" smtClean="0"/>
              <a:t> Чтобы солнце сквозь стекло </a:t>
            </a:r>
          </a:p>
          <a:p>
            <a:pPr>
              <a:buNone/>
            </a:pPr>
            <a:r>
              <a:rPr lang="ru-RU" dirty="0" smtClean="0"/>
              <a:t> К нам в окошко не пекло,</a:t>
            </a:r>
          </a:p>
          <a:p>
            <a:pPr>
              <a:buNone/>
            </a:pPr>
            <a:r>
              <a:rPr lang="ru-RU" dirty="0" smtClean="0"/>
              <a:t> Я повешу </a:t>
            </a:r>
            <a:r>
              <a:rPr lang="ru-RU" dirty="0" err="1" smtClean="0"/>
              <a:t>шторочку</a:t>
            </a:r>
            <a:endParaRPr lang="ru-RU" dirty="0" smtClean="0"/>
          </a:p>
          <a:p>
            <a:pPr>
              <a:buNone/>
            </a:pPr>
            <a:r>
              <a:rPr lang="ru-RU" dirty="0" smtClean="0"/>
              <a:t> На белую </a:t>
            </a:r>
            <a:r>
              <a:rPr lang="ru-RU" dirty="0" err="1" smtClean="0"/>
              <a:t>распорочку</a:t>
            </a:r>
            <a:r>
              <a:rPr lang="ru-RU" dirty="0" smtClean="0"/>
              <a:t>,</a:t>
            </a:r>
          </a:p>
          <a:p>
            <a:pPr>
              <a:buNone/>
            </a:pPr>
            <a:r>
              <a:rPr lang="ru-RU" dirty="0" smtClean="0"/>
              <a:t> Не крючком плетеную –</a:t>
            </a:r>
          </a:p>
          <a:p>
            <a:pPr>
              <a:buNone/>
            </a:pPr>
            <a:r>
              <a:rPr lang="ru-RU" dirty="0" smtClean="0"/>
              <a:t> Живую и зеленую.</a:t>
            </a:r>
          </a:p>
          <a:p>
            <a:pPr>
              <a:buNone/>
            </a:pPr>
            <a:r>
              <a:rPr lang="ru-RU" dirty="0" smtClean="0"/>
              <a:t>   (Традесканция)</a:t>
            </a:r>
          </a:p>
          <a:p>
            <a:endParaRPr lang="ru-RU" dirty="0"/>
          </a:p>
        </p:txBody>
      </p:sp>
    </p:spTree>
  </p:cSld>
  <p:clrMapOvr>
    <a:masterClrMapping/>
  </p:clrMapOvr>
  <p:transition spd="med" advTm="15000">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228600"/>
            <a:ext cx="4343400" cy="6629400"/>
          </a:xfrm>
          <a:prstGeom prst="rect">
            <a:avLst/>
          </a:prstGeom>
          <a:noFill/>
          <a:ln w="9525">
            <a:noFill/>
            <a:miter lim="800000"/>
            <a:headEnd/>
            <a:tailEnd/>
          </a:ln>
        </p:spPr>
      </p:pic>
      <p:sp>
        <p:nvSpPr>
          <p:cNvPr id="5" name="Прямоугольник 4"/>
          <p:cNvSpPr/>
          <p:nvPr/>
        </p:nvSpPr>
        <p:spPr>
          <a:xfrm>
            <a:off x="4343400" y="381000"/>
            <a:ext cx="4800600" cy="6463308"/>
          </a:xfrm>
          <a:prstGeom prst="rect">
            <a:avLst/>
          </a:prstGeom>
        </p:spPr>
        <p:txBody>
          <a:bodyPr wrap="square">
            <a:spAutoFit/>
          </a:bodyPr>
          <a:lstStyle/>
          <a:p>
            <a:r>
              <a:rPr lang="ru-RU" dirty="0" smtClean="0"/>
              <a:t> Традесканция является  символом уюта и зачастую выращивают ее как полезное растение. Традесканция  содержит комплекс питательных веществ.</a:t>
            </a:r>
          </a:p>
          <a:p>
            <a:r>
              <a:rPr lang="ru-RU" dirty="0" smtClean="0"/>
              <a:t>Сочные стебли концентрируют запас влаги на время засухи, поэтому растение может перенести многие неблагоприятные условия. Известны случаи, когда традесканция мохнатая жила без воды очень долгое время. При нехватке влаги листья становятся фиолетовыми, утрачивают упругость, цветок как бы впадает в летаргический сон.</a:t>
            </a:r>
          </a:p>
          <a:p>
            <a:r>
              <a:rPr lang="ru-RU" dirty="0" smtClean="0"/>
              <a:t>Долгое время считалось, что традесканция способна обезвреживать яд. Однако название это, скорее всего, происходит от вязкого сока, который выделяется, когда повреждаются стебли и при застывании напоминает шелковистые нити паутины, от чего его часто называют "паучник". Другая необыкновенная ее особенность состоит в том, что растение может оказаться необычайно полезной для всех, кто живёт неподалёку от ядерных полигонов или атомных реакторов..</a:t>
            </a:r>
            <a:endParaRPr lang="ru-RU" dirty="0"/>
          </a:p>
        </p:txBody>
      </p:sp>
    </p:spTree>
  </p:cSld>
  <p:clrMapOvr>
    <a:masterClrMapping/>
  </p:clrMapOvr>
  <p:transition spd="med" advClick="0" advTm="15000">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304800"/>
            <a:ext cx="8382000" cy="6004560"/>
          </a:xfrm>
        </p:spPr>
        <p:txBody>
          <a:bodyPr/>
          <a:lstStyle/>
          <a:p>
            <a:pPr>
              <a:buNone/>
            </a:pPr>
            <a:r>
              <a:rPr lang="ru-RU" dirty="0" smtClean="0"/>
              <a:t> </a:t>
            </a:r>
          </a:p>
          <a:p>
            <a:pPr>
              <a:buNone/>
            </a:pPr>
            <a:r>
              <a:rPr lang="ru-RU" dirty="0" smtClean="0"/>
              <a:t>С молоком, а не коза,</a:t>
            </a:r>
          </a:p>
          <a:p>
            <a:pPr>
              <a:buNone/>
            </a:pPr>
            <a:r>
              <a:rPr lang="ru-RU" dirty="0" smtClean="0"/>
              <a:t> С корой, а не лоза.</a:t>
            </a:r>
          </a:p>
          <a:p>
            <a:pPr>
              <a:buNone/>
            </a:pPr>
            <a:r>
              <a:rPr lang="ru-RU" dirty="0" smtClean="0"/>
              <a:t> (Фикус)</a:t>
            </a:r>
          </a:p>
          <a:p>
            <a:endParaRPr lang="ru-RU" dirty="0"/>
          </a:p>
        </p:txBody>
      </p:sp>
    </p:spTree>
  </p:cSld>
  <p:clrMapOvr>
    <a:masterClrMapping/>
  </p:clrMapOvr>
  <p:transition spd="med" advClick="0" advTm="10000">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4572000" y="228600"/>
            <a:ext cx="4572000" cy="6400800"/>
          </a:xfrm>
          <a:prstGeom prst="rect">
            <a:avLst/>
          </a:prstGeom>
          <a:noFill/>
          <a:ln w="9525">
            <a:noFill/>
            <a:miter lim="800000"/>
            <a:headEnd/>
            <a:tailEnd/>
          </a:ln>
        </p:spPr>
      </p:pic>
      <p:sp>
        <p:nvSpPr>
          <p:cNvPr id="5" name="Прямоугольник 4"/>
          <p:cNvSpPr/>
          <p:nvPr/>
        </p:nvSpPr>
        <p:spPr>
          <a:xfrm>
            <a:off x="0" y="0"/>
            <a:ext cx="4572000" cy="6186309"/>
          </a:xfrm>
          <a:prstGeom prst="rect">
            <a:avLst/>
          </a:prstGeom>
        </p:spPr>
        <p:txBody>
          <a:bodyPr>
            <a:spAutoFit/>
          </a:bodyPr>
          <a:lstStyle/>
          <a:p>
            <a:r>
              <a:rPr lang="ru-RU" dirty="0" smtClean="0"/>
              <a:t>Родина фикусов – тропики Азии.  У всех фикусов при повреждениях выделяется млечный сок. У некоторых видов из этого сока даже производят каучук. Все фикусы, за исключением смоковницы (инжира), вечнозелёные. Инжир сбрасывает листву, он же даёт и очень вкусные и полезные плоды.</a:t>
            </a:r>
          </a:p>
          <a:p>
            <a:r>
              <a:rPr lang="ru-RU" dirty="0" smtClean="0"/>
              <a:t> Считается, что листья фикусов хорошо очищают воздух в помещениях, поэтому они не только радуют глаз, но и приносят ощутимую пользу.</a:t>
            </a:r>
          </a:p>
          <a:p>
            <a:r>
              <a:rPr lang="ru-RU" dirty="0" smtClean="0"/>
              <a:t>Разные виды фикусов требуют различий в уходе, но есть общие правила. Все фикусы теплолюбивы. Зимой температура не должна опускаться ниже +10 градусов. Все фикусы не любят сквозняков. К освещению у разных фикусов требования разные. </a:t>
            </a:r>
          </a:p>
          <a:p>
            <a:r>
              <a:rPr lang="ru-RU" dirty="0" smtClean="0"/>
              <a:t>Для полива нельзя использовать холодную воду из-под крана. Вода должна отстояться и нагреться. Только такой водой можно поливать фикус. Уход за фикусом предусматривает и его подкормку.</a:t>
            </a:r>
            <a:endParaRPr lang="ru-RU" dirty="0"/>
          </a:p>
        </p:txBody>
      </p:sp>
    </p:spTree>
  </p:cSld>
  <p:clrMapOvr>
    <a:masterClrMapping/>
  </p:clrMapOvr>
  <p:transition spd="med" advClick="0" advTm="15000">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61</TotalTime>
  <Words>896</Words>
  <Application>Microsoft Office PowerPoint</Application>
  <PresentationFormat>Экран (4:3)</PresentationFormat>
  <Paragraphs>86</Paragraphs>
  <Slides>13</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Апекс</vt:lpstr>
      <vt:lpstr>«Комнатные растения»</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Ссылки на текст  презентации: </vt:lpstr>
      <vt:lpstr>Ссылки на картинки: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«Комнатные растения»</dc:title>
  <dc:creator>Admin</dc:creator>
  <cp:lastModifiedBy>таня</cp:lastModifiedBy>
  <cp:revision>11</cp:revision>
  <dcterms:created xsi:type="dcterms:W3CDTF">2013-05-06T14:04:58Z</dcterms:created>
  <dcterms:modified xsi:type="dcterms:W3CDTF">2018-08-03T10:05:37Z</dcterms:modified>
</cp:coreProperties>
</file>