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18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4E5EA9-8FCE-4052-8D1C-FBBF7B0D79E5}" type="datetimeFigureOut">
              <a:rPr lang="ru-RU" smtClean="0"/>
              <a:pPr/>
              <a:t>03.08.2018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8871FE-ED53-471F-854C-12B393D0A84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ка</a:t>
            </a:r>
            <a:endParaRPr lang="ru-RU" dirty="0"/>
          </a:p>
        </p:txBody>
      </p:sp>
      <p:sp>
        <p:nvSpPr>
          <p:cNvPr id="4" name="Номер слайда 3"/>
          <p:cNvSpPr>
            <a:spLocks noGrp="1"/>
          </p:cNvSpPr>
          <p:nvPr>
            <p:ph type="sldNum" sz="quarter" idx="10"/>
          </p:nvPr>
        </p:nvSpPr>
        <p:spPr/>
        <p:txBody>
          <a:bodyPr/>
          <a:lstStyle/>
          <a:p>
            <a:fld id="{FF8871FE-ED53-471F-854C-12B393D0A843}" type="slidenum">
              <a:rPr lang="ru-RU" smtClean="0"/>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6841090-61C5-4AC6-B779-C8D11F144484}" type="datetimeFigureOut">
              <a:rPr lang="ru-RU" smtClean="0"/>
              <a:pPr/>
              <a:t>03.08.2018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8B365F-5A9E-444F-AB4B-2616019B5C9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6841090-61C5-4AC6-B779-C8D11F144484}" type="datetimeFigureOut">
              <a:rPr lang="ru-RU" smtClean="0"/>
              <a:pPr/>
              <a:t>03.08.2018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8B365F-5A9E-444F-AB4B-2616019B5C9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6841090-61C5-4AC6-B779-C8D11F144484}" type="datetimeFigureOut">
              <a:rPr lang="ru-RU" smtClean="0"/>
              <a:pPr/>
              <a:t>03.08.2018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8B365F-5A9E-444F-AB4B-2616019B5C9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6841090-61C5-4AC6-B779-C8D11F144484}" type="datetimeFigureOut">
              <a:rPr lang="ru-RU" smtClean="0"/>
              <a:pPr/>
              <a:t>03.08.2018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8B365F-5A9E-444F-AB4B-2616019B5C9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6841090-61C5-4AC6-B779-C8D11F144484}" type="datetimeFigureOut">
              <a:rPr lang="ru-RU" smtClean="0"/>
              <a:pPr/>
              <a:t>03.08.2018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8B365F-5A9E-444F-AB4B-2616019B5C9C}"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6841090-61C5-4AC6-B779-C8D11F144484}" type="datetimeFigureOut">
              <a:rPr lang="ru-RU" smtClean="0"/>
              <a:pPr/>
              <a:t>03.08.2018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8B365F-5A9E-444F-AB4B-2616019B5C9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6841090-61C5-4AC6-B779-C8D11F144484}" type="datetimeFigureOut">
              <a:rPr lang="ru-RU" smtClean="0"/>
              <a:pPr/>
              <a:t>03.08.2018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68B365F-5A9E-444F-AB4B-2616019B5C9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6841090-61C5-4AC6-B779-C8D11F144484}" type="datetimeFigureOut">
              <a:rPr lang="ru-RU" smtClean="0"/>
              <a:pPr/>
              <a:t>03.08.2018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68B365F-5A9E-444F-AB4B-2616019B5C9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6841090-61C5-4AC6-B779-C8D11F144484}" type="datetimeFigureOut">
              <a:rPr lang="ru-RU" smtClean="0"/>
              <a:pPr/>
              <a:t>03.08.2018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68B365F-5A9E-444F-AB4B-2616019B5C9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6841090-61C5-4AC6-B779-C8D11F144484}" type="datetimeFigureOut">
              <a:rPr lang="ru-RU" smtClean="0"/>
              <a:pPr/>
              <a:t>03.08.2018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8B365F-5A9E-444F-AB4B-2616019B5C9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6841090-61C5-4AC6-B779-C8D11F144484}" type="datetimeFigureOut">
              <a:rPr lang="ru-RU" smtClean="0"/>
              <a:pPr/>
              <a:t>03.08.2018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8B365F-5A9E-444F-AB4B-2616019B5C9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841090-61C5-4AC6-B779-C8D11F144484}" type="datetimeFigureOut">
              <a:rPr lang="ru-RU" smtClean="0"/>
              <a:pPr/>
              <a:t>03.08.2018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8B365F-5A9E-444F-AB4B-2616019B5C9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oleObject" Target="../embeddings/oleObject7.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Задачи оптимизации производства товаров и услуг</a:t>
            </a:r>
            <a:endParaRPr lang="ru-RU" dirty="0"/>
          </a:p>
        </p:txBody>
      </p:sp>
      <p:sp>
        <p:nvSpPr>
          <p:cNvPr id="3" name="Подзаголовок 2"/>
          <p:cNvSpPr>
            <a:spLocks noGrp="1"/>
          </p:cNvSpPr>
          <p:nvPr>
            <p:ph type="subTitle" idx="1"/>
          </p:nvPr>
        </p:nvSpPr>
        <p:spPr/>
        <p:txBody>
          <a:bodyPr/>
          <a:lstStyle/>
          <a:p>
            <a:r>
              <a:rPr lang="ru-RU" dirty="0" smtClean="0"/>
              <a:t>Задание № 17 ЕГЭ по математике (профильный уровень)</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ru-RU" dirty="0" smtClean="0"/>
              <a:t>Задача № 17.1</a:t>
            </a:r>
            <a:endParaRPr lang="ru-RU" dirty="0"/>
          </a:p>
        </p:txBody>
      </p:sp>
      <p:sp>
        <p:nvSpPr>
          <p:cNvPr id="3" name="Содержимое 2"/>
          <p:cNvSpPr>
            <a:spLocks noGrp="1"/>
          </p:cNvSpPr>
          <p:nvPr>
            <p:ph idx="1"/>
          </p:nvPr>
        </p:nvSpPr>
        <p:spPr>
          <a:xfrm>
            <a:off x="539552" y="1124745"/>
            <a:ext cx="8208912" cy="2016223"/>
          </a:xfrm>
        </p:spPr>
        <p:txBody>
          <a:bodyPr>
            <a:normAutofit fontScale="70000" lnSpcReduction="20000"/>
          </a:bodyPr>
          <a:lstStyle/>
          <a:p>
            <a:pPr marL="0" indent="0">
              <a:spcBef>
                <a:spcPts val="0"/>
              </a:spcBef>
              <a:buNone/>
            </a:pPr>
            <a:r>
              <a:rPr lang="ru-RU" sz="3100" dirty="0" smtClean="0"/>
              <a:t>Один из цехов фабрики, производящей пищевые полуфабрикаты, выпускает вареники со следующими видами начиники: картофельная и грибная. В данной ниже таблице приведены себестоимость и отпускная цена, а также производственные возможности фабрики по каждому виду продукта при полной загрузке всех мощностей только данным видом продукта.</a:t>
            </a:r>
          </a:p>
          <a:p>
            <a:pPr marL="0" indent="0">
              <a:spcBef>
                <a:spcPts val="0"/>
              </a:spcBef>
              <a:buNone/>
            </a:pPr>
            <a:endParaRPr lang="ru-RU" dirty="0" smtClean="0"/>
          </a:p>
          <a:p>
            <a:pPr marL="0" indent="0">
              <a:spcBef>
                <a:spcPts val="0"/>
              </a:spcBef>
              <a:buNone/>
            </a:pPr>
            <a:endParaRPr lang="ru-RU" dirty="0"/>
          </a:p>
        </p:txBody>
      </p:sp>
      <p:graphicFrame>
        <p:nvGraphicFramePr>
          <p:cNvPr id="4" name="Таблица 3"/>
          <p:cNvGraphicFramePr>
            <a:graphicFrameLocks noGrp="1"/>
          </p:cNvGraphicFramePr>
          <p:nvPr/>
        </p:nvGraphicFramePr>
        <p:xfrm>
          <a:off x="611560" y="2852936"/>
          <a:ext cx="8280920" cy="1381760"/>
        </p:xfrm>
        <a:graphic>
          <a:graphicData uri="http://schemas.openxmlformats.org/drawingml/2006/table">
            <a:tbl>
              <a:tblPr firstRow="1" bandRow="1">
                <a:tableStyleId>{5C22544A-7EE6-4342-B048-85BDC9FD1C3A}</a:tableStyleId>
              </a:tblPr>
              <a:tblGrid>
                <a:gridCol w="1728192"/>
                <a:gridCol w="1872208"/>
                <a:gridCol w="1944216"/>
                <a:gridCol w="2736304"/>
              </a:tblGrid>
              <a:tr h="370840">
                <a:tc>
                  <a:txBody>
                    <a:bodyPr/>
                    <a:lstStyle/>
                    <a:p>
                      <a:pPr algn="ctr"/>
                      <a:r>
                        <a:rPr lang="ru-RU" dirty="0" smtClean="0"/>
                        <a:t>Вид начиники</a:t>
                      </a:r>
                      <a:endParaRPr lang="ru-RU" dirty="0"/>
                    </a:p>
                  </a:txBody>
                  <a:tcPr/>
                </a:tc>
                <a:tc>
                  <a:txBody>
                    <a:bodyPr/>
                    <a:lstStyle/>
                    <a:p>
                      <a:pPr algn="ctr"/>
                      <a:r>
                        <a:rPr lang="ru-RU" dirty="0" smtClean="0"/>
                        <a:t>Себестоимость</a:t>
                      </a:r>
                    </a:p>
                    <a:p>
                      <a:pPr algn="ctr"/>
                      <a:r>
                        <a:rPr lang="ru-RU" dirty="0" smtClean="0"/>
                        <a:t>(за 1 тонну)</a:t>
                      </a:r>
                      <a:endParaRPr lang="ru-RU" dirty="0"/>
                    </a:p>
                  </a:txBody>
                  <a:tcPr/>
                </a:tc>
                <a:tc>
                  <a:txBody>
                    <a:bodyPr/>
                    <a:lstStyle/>
                    <a:p>
                      <a:pPr algn="ctr"/>
                      <a:r>
                        <a:rPr lang="ru-RU" dirty="0" smtClean="0"/>
                        <a:t>Отпускная цена</a:t>
                      </a:r>
                    </a:p>
                    <a:p>
                      <a:pPr algn="ctr"/>
                      <a:r>
                        <a:rPr lang="ru-RU" dirty="0" smtClean="0"/>
                        <a:t>(за 1 тонну)</a:t>
                      </a:r>
                      <a:endParaRPr lang="ru-RU" dirty="0"/>
                    </a:p>
                  </a:txBody>
                  <a:tcPr/>
                </a:tc>
                <a:tc>
                  <a:txBody>
                    <a:bodyPr/>
                    <a:lstStyle/>
                    <a:p>
                      <a:pPr algn="ctr"/>
                      <a:r>
                        <a:rPr lang="ru-RU" dirty="0" smtClean="0"/>
                        <a:t>Производственные возможности</a:t>
                      </a:r>
                      <a:endParaRPr lang="ru-RU" dirty="0"/>
                    </a:p>
                  </a:txBody>
                  <a:tcPr/>
                </a:tc>
              </a:tr>
              <a:tr h="370840">
                <a:tc>
                  <a:txBody>
                    <a:bodyPr/>
                    <a:lstStyle/>
                    <a:p>
                      <a:pPr algn="ctr"/>
                      <a:r>
                        <a:rPr lang="ru-RU" dirty="0" smtClean="0"/>
                        <a:t>Картофель</a:t>
                      </a:r>
                      <a:endParaRPr lang="ru-RU" dirty="0"/>
                    </a:p>
                  </a:txBody>
                  <a:tcPr/>
                </a:tc>
                <a:tc>
                  <a:txBody>
                    <a:bodyPr/>
                    <a:lstStyle/>
                    <a:p>
                      <a:pPr algn="ctr"/>
                      <a:r>
                        <a:rPr lang="ru-RU" dirty="0" smtClean="0"/>
                        <a:t>88 тыс. руб.</a:t>
                      </a:r>
                      <a:endParaRPr lang="ru-RU" dirty="0"/>
                    </a:p>
                  </a:txBody>
                  <a:tcPr/>
                </a:tc>
                <a:tc>
                  <a:txBody>
                    <a:bodyPr/>
                    <a:lstStyle/>
                    <a:p>
                      <a:pPr algn="ctr"/>
                      <a:r>
                        <a:rPr lang="ru-RU" dirty="0" smtClean="0"/>
                        <a:t>138 тыс. руб.</a:t>
                      </a:r>
                      <a:endParaRPr lang="ru-RU" dirty="0"/>
                    </a:p>
                  </a:txBody>
                  <a:tcPr/>
                </a:tc>
                <a:tc>
                  <a:txBody>
                    <a:bodyPr/>
                    <a:lstStyle/>
                    <a:p>
                      <a:pPr algn="ctr"/>
                      <a:r>
                        <a:rPr lang="ru-RU" dirty="0" smtClean="0"/>
                        <a:t>110 (тонн в месяц)</a:t>
                      </a:r>
                      <a:endParaRPr lang="ru-RU" dirty="0"/>
                    </a:p>
                  </a:txBody>
                  <a:tcPr/>
                </a:tc>
              </a:tr>
              <a:tr h="370840">
                <a:tc>
                  <a:txBody>
                    <a:bodyPr/>
                    <a:lstStyle/>
                    <a:p>
                      <a:pPr algn="ctr"/>
                      <a:r>
                        <a:rPr lang="ru-RU" dirty="0" smtClean="0"/>
                        <a:t>Грибы</a:t>
                      </a: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92</a:t>
                      </a:r>
                      <a:r>
                        <a:rPr lang="ru-RU" baseline="0" dirty="0" smtClean="0"/>
                        <a:t> </a:t>
                      </a:r>
                      <a:r>
                        <a:rPr lang="ru-RU" dirty="0" smtClean="0"/>
                        <a:t>тыс. руб.</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baseline="0" dirty="0" smtClean="0"/>
                        <a:t>154 </a:t>
                      </a:r>
                      <a:r>
                        <a:rPr lang="ru-RU" dirty="0" smtClean="0"/>
                        <a:t>тыс. руб.</a:t>
                      </a:r>
                    </a:p>
                  </a:txBody>
                  <a:tcPr/>
                </a:tc>
                <a:tc>
                  <a:txBody>
                    <a:bodyPr/>
                    <a:lstStyle/>
                    <a:p>
                      <a:pPr algn="ctr"/>
                      <a:r>
                        <a:rPr lang="ru-RU" dirty="0" smtClean="0"/>
                        <a:t>80 (тонн в месяц)</a:t>
                      </a:r>
                      <a:endParaRPr lang="ru-RU" dirty="0"/>
                    </a:p>
                  </a:txBody>
                  <a:tcPr/>
                </a:tc>
              </a:tr>
            </a:tbl>
          </a:graphicData>
        </a:graphic>
      </p:graphicFrame>
      <p:sp>
        <p:nvSpPr>
          <p:cNvPr id="5" name="Содержимое 2"/>
          <p:cNvSpPr txBox="1">
            <a:spLocks/>
          </p:cNvSpPr>
          <p:nvPr/>
        </p:nvSpPr>
        <p:spPr>
          <a:xfrm>
            <a:off x="539552" y="4005064"/>
            <a:ext cx="8352928" cy="2232248"/>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ru-RU" sz="32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ru-RU" sz="3200" dirty="0" smtClean="0"/>
              <a:t>Для выполнения условий ассортимента, котрые предъявляются торговыми сетями, продукции каждого вида должно быть выпущено не менее 44 тонн. Предполагая, что вся продукция цеха находит спрос (реализуется без остатка), найдите максимально возможную прибыль (в млн. </a:t>
            </a:r>
            <a:r>
              <a:rPr lang="ru-RU" sz="3200" dirty="0"/>
              <a:t>р</a:t>
            </a:r>
            <a:r>
              <a:rPr lang="ru-RU" sz="3200" dirty="0" smtClean="0"/>
              <a:t>ублей), которую может получить фабрика от производства вареников за 1 месяц.</a:t>
            </a:r>
            <a:endParaRPr kumimoji="0" lang="ru-RU"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Решение.</a:t>
            </a:r>
            <a:endParaRPr lang="ru-RU" dirty="0"/>
          </a:p>
        </p:txBody>
      </p:sp>
      <p:sp>
        <p:nvSpPr>
          <p:cNvPr id="3" name="Содержимое 2"/>
          <p:cNvSpPr>
            <a:spLocks noGrp="1"/>
          </p:cNvSpPr>
          <p:nvPr>
            <p:ph idx="1"/>
          </p:nvPr>
        </p:nvSpPr>
        <p:spPr/>
        <p:txBody>
          <a:bodyPr>
            <a:normAutofit/>
          </a:bodyPr>
          <a:lstStyle/>
          <a:p>
            <a:pPr marL="0" indent="0">
              <a:spcBef>
                <a:spcPts val="0"/>
              </a:spcBef>
              <a:buNone/>
            </a:pPr>
            <a:r>
              <a:rPr lang="ru-RU" dirty="0" smtClean="0">
                <a:latin typeface="Times New Roman" pitchFamily="18" charset="0"/>
                <a:cs typeface="Times New Roman" pitchFamily="18" charset="0"/>
              </a:rPr>
              <a:t>Пусть </a:t>
            </a:r>
            <a:r>
              <a:rPr lang="en-US" dirty="0" smtClean="0">
                <a:latin typeface="Times New Roman" pitchFamily="18" charset="0"/>
                <a:cs typeface="Times New Roman" pitchFamily="18" charset="0"/>
              </a:rPr>
              <a:t>x</a:t>
            </a:r>
            <a:r>
              <a:rPr lang="ru-RU" dirty="0" smtClean="0">
                <a:latin typeface="Times New Roman" pitchFamily="18" charset="0"/>
                <a:cs typeface="Times New Roman" pitchFamily="18" charset="0"/>
              </a:rPr>
              <a:t>% производсвенных мощностей цеха занято под производство вареников с картофелем, а (100 – </a:t>
            </a:r>
            <a:r>
              <a:rPr lang="en-US" dirty="0" smtClean="0">
                <a:latin typeface="Times New Roman" pitchFamily="18" charset="0"/>
                <a:cs typeface="Times New Roman" pitchFamily="18" charset="0"/>
              </a:rPr>
              <a:t>x</a:t>
            </a:r>
            <a:r>
              <a:rPr lang="ru-RU" dirty="0" smtClean="0">
                <a:latin typeface="Times New Roman" pitchFamily="18" charset="0"/>
                <a:cs typeface="Times New Roman" pitchFamily="18" charset="0"/>
              </a:rPr>
              <a:t>)% производственных мощностей цеха занято под производство вареников с грибами. Тогда вареников с картофелем производится                 тонн, а вареников с грибами производится                       </a:t>
            </a:r>
          </a:p>
          <a:p>
            <a:pPr marL="0" indent="0">
              <a:spcBef>
                <a:spcPts val="0"/>
              </a:spcBef>
              <a:buNone/>
            </a:pPr>
            <a:r>
              <a:rPr lang="ru-RU" dirty="0">
                <a:latin typeface="Times New Roman" pitchFamily="18" charset="0"/>
                <a:cs typeface="Times New Roman" pitchFamily="18" charset="0"/>
              </a:rPr>
              <a:t>т</a:t>
            </a:r>
            <a:r>
              <a:rPr lang="ru-RU" dirty="0" smtClean="0">
                <a:latin typeface="Times New Roman" pitchFamily="18" charset="0"/>
                <a:cs typeface="Times New Roman" pitchFamily="18" charset="0"/>
              </a:rPr>
              <a:t>онн. Согласно условию продукции каждого вида должно быть выпущено не менее 44 т.</a:t>
            </a:r>
            <a:endParaRPr lang="ru-RU" dirty="0">
              <a:latin typeface="Times New Roman" pitchFamily="18" charset="0"/>
              <a:cs typeface="Times New Roman" pitchFamily="18" charset="0"/>
            </a:endParaRPr>
          </a:p>
        </p:txBody>
      </p:sp>
      <p:graphicFrame>
        <p:nvGraphicFramePr>
          <p:cNvPr id="4" name="Объект 3"/>
          <p:cNvGraphicFramePr>
            <a:graphicFrameLocks noChangeAspect="1"/>
          </p:cNvGraphicFramePr>
          <p:nvPr/>
        </p:nvGraphicFramePr>
        <p:xfrm>
          <a:off x="5148064" y="4005064"/>
          <a:ext cx="1547010" cy="648072"/>
        </p:xfrm>
        <a:graphic>
          <a:graphicData uri="http://schemas.openxmlformats.org/presentationml/2006/ole">
            <p:oleObj spid="_x0000_s1026" name="Формула" r:id="rId3" imgW="939600" imgH="393480" progId="Equation.3">
              <p:embed/>
            </p:oleObj>
          </a:graphicData>
        </a:graphic>
      </p:graphicFrame>
      <p:graphicFrame>
        <p:nvGraphicFramePr>
          <p:cNvPr id="6" name="Объект 5"/>
          <p:cNvGraphicFramePr>
            <a:graphicFrameLocks noChangeAspect="1"/>
          </p:cNvGraphicFramePr>
          <p:nvPr/>
        </p:nvGraphicFramePr>
        <p:xfrm>
          <a:off x="6660232" y="4581128"/>
          <a:ext cx="2062681" cy="576064"/>
        </p:xfrm>
        <a:graphic>
          <a:graphicData uri="http://schemas.openxmlformats.org/presentationml/2006/ole">
            <p:oleObj spid="_x0000_s1028" name="Формула" r:id="rId4" imgW="1409400" imgH="393480" progId="Equation.3">
              <p:embed/>
            </p:oleObj>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476672"/>
            <a:ext cx="8435280" cy="5793507"/>
          </a:xfrm>
        </p:spPr>
        <p:txBody>
          <a:bodyPr>
            <a:normAutofit lnSpcReduction="10000"/>
          </a:bodyPr>
          <a:lstStyle/>
          <a:p>
            <a:pPr>
              <a:buNone/>
            </a:pPr>
            <a:r>
              <a:rPr lang="ru-RU" dirty="0" smtClean="0">
                <a:latin typeface="Times New Roman" pitchFamily="18" charset="0"/>
                <a:cs typeface="Times New Roman" pitchFamily="18" charset="0"/>
              </a:rPr>
              <a:t>Получим систему неравенств</a:t>
            </a:r>
          </a:p>
          <a:p>
            <a:pPr>
              <a:buNone/>
            </a:pPr>
            <a:r>
              <a:rPr lang="ru-RU" dirty="0" smtClean="0">
                <a:latin typeface="Times New Roman" pitchFamily="18" charset="0"/>
                <a:cs typeface="Times New Roman" pitchFamily="18" charset="0"/>
              </a:rPr>
              <a:t>Откуда следует, что            т.е.                  .</a:t>
            </a:r>
          </a:p>
          <a:p>
            <a:pPr marL="0" indent="0">
              <a:spcBef>
                <a:spcPts val="0"/>
              </a:spcBef>
              <a:buNone/>
            </a:pPr>
            <a:r>
              <a:rPr lang="ru-RU" dirty="0" smtClean="0">
                <a:latin typeface="Times New Roman" pitchFamily="18" charset="0"/>
                <a:cs typeface="Times New Roman" pitchFamily="18" charset="0"/>
              </a:rPr>
              <a:t>Производство одной тонны вареников с картофелем приносит фабрике 50 000 рублей прибыли, а производство одной тонны вареников с грибами – 62 000 рублей прибыли. Поэтому прибыль составит </a:t>
            </a:r>
          </a:p>
          <a:p>
            <a:pPr>
              <a:buNone/>
            </a:pPr>
            <a:r>
              <a:rPr lang="ru-RU" dirty="0" smtClean="0">
                <a:latin typeface="Times New Roman" pitchFamily="18" charset="0"/>
                <a:cs typeface="Times New Roman" pitchFamily="18" charset="0"/>
              </a:rPr>
              <a:t>                                         , откуда                              </a:t>
            </a:r>
          </a:p>
          <a:p>
            <a:pPr marL="0" indent="0">
              <a:lnSpc>
                <a:spcPct val="110000"/>
              </a:lnSpc>
              <a:spcBef>
                <a:spcPts val="0"/>
              </a:spcBef>
              <a:buNone/>
            </a:pPr>
            <a:r>
              <a:rPr lang="ru-RU" dirty="0" smtClean="0">
                <a:latin typeface="Times New Roman" pitchFamily="18" charset="0"/>
                <a:cs typeface="Times New Roman" pitchFamily="18" charset="0"/>
              </a:rPr>
              <a:t>Поскольку                  , наибольшее значение прибылибудет достигнуто при </a:t>
            </a:r>
            <a:r>
              <a:rPr lang="en-US" dirty="0" smtClean="0">
                <a:latin typeface="Times New Roman" pitchFamily="18" charset="0"/>
                <a:cs typeface="Times New Roman" pitchFamily="18" charset="0"/>
              </a:rPr>
              <a:t>x</a:t>
            </a:r>
            <a:r>
              <a:rPr lang="ru-RU" dirty="0" smtClean="0">
                <a:latin typeface="Times New Roman" pitchFamily="18" charset="0"/>
                <a:cs typeface="Times New Roman" pitchFamily="18" charset="0"/>
              </a:rPr>
              <a:t> = 45 и составит                                            рублей.</a:t>
            </a:r>
          </a:p>
          <a:p>
            <a:pPr marL="0" indent="0">
              <a:lnSpc>
                <a:spcPct val="110000"/>
              </a:lnSpc>
              <a:spcBef>
                <a:spcPts val="0"/>
              </a:spcBef>
              <a:buNone/>
            </a:pPr>
            <a:r>
              <a:rPr lang="ru-RU" dirty="0" smtClean="0">
                <a:latin typeface="Times New Roman" pitchFamily="18" charset="0"/>
                <a:cs typeface="Times New Roman" pitchFamily="18" charset="0"/>
              </a:rPr>
              <a:t>Ответ. 5,203.</a:t>
            </a:r>
          </a:p>
          <a:p>
            <a:pPr>
              <a:buNone/>
            </a:pPr>
            <a:endParaRPr lang="ru-RU" dirty="0"/>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0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1" name="Объект 10"/>
          <p:cNvGraphicFramePr>
            <a:graphicFrameLocks noChangeAspect="1"/>
          </p:cNvGraphicFramePr>
          <p:nvPr/>
        </p:nvGraphicFramePr>
        <p:xfrm>
          <a:off x="6084168" y="3789040"/>
          <a:ext cx="2726010" cy="360040"/>
        </p:xfrm>
        <a:graphic>
          <a:graphicData uri="http://schemas.openxmlformats.org/presentationml/2006/ole">
            <p:oleObj spid="_x0000_s2057" name="Формула" r:id="rId3" imgW="1346040" imgH="177480" progId="Equation.3">
              <p:embed/>
            </p:oleObj>
          </a:graphicData>
        </a:graphic>
      </p:graphicFrame>
      <p:grpSp>
        <p:nvGrpSpPr>
          <p:cNvPr id="15" name="Группа 14"/>
          <p:cNvGrpSpPr/>
          <p:nvPr/>
        </p:nvGrpSpPr>
        <p:grpSpPr>
          <a:xfrm>
            <a:off x="539552" y="476672"/>
            <a:ext cx="7272808" cy="5184576"/>
            <a:chOff x="539552" y="332656"/>
            <a:chExt cx="7272808" cy="5184576"/>
          </a:xfrm>
        </p:grpSpPr>
        <p:pic>
          <p:nvPicPr>
            <p:cNvPr id="2051"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796136" y="332656"/>
              <a:ext cx="2016224" cy="721596"/>
            </a:xfrm>
            <a:prstGeom prst="rect">
              <a:avLst/>
            </a:prstGeom>
            <a:noFill/>
          </p:spPr>
        </p:pic>
        <p:pic>
          <p:nvPicPr>
            <p:cNvPr id="2053" name="Picture 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995936" y="836712"/>
              <a:ext cx="1080120" cy="672528"/>
            </a:xfrm>
            <a:prstGeom prst="rect">
              <a:avLst/>
            </a:prstGeom>
            <a:noFill/>
          </p:spPr>
        </p:pic>
        <p:graphicFrame>
          <p:nvGraphicFramePr>
            <p:cNvPr id="9" name="Объект 8"/>
            <p:cNvGraphicFramePr>
              <a:graphicFrameLocks noChangeAspect="1"/>
            </p:cNvGraphicFramePr>
            <p:nvPr/>
          </p:nvGraphicFramePr>
          <p:xfrm>
            <a:off x="5796136" y="980728"/>
            <a:ext cx="1759053" cy="432048"/>
          </p:xfrm>
          <a:graphic>
            <a:graphicData uri="http://schemas.openxmlformats.org/presentationml/2006/ole">
              <p:oleObj spid="_x0000_s2055" name="Формула" r:id="rId6" imgW="723600" imgH="177480" progId="Equation.3">
                <p:embed/>
              </p:oleObj>
            </a:graphicData>
          </a:graphic>
        </p:graphicFrame>
        <p:graphicFrame>
          <p:nvGraphicFramePr>
            <p:cNvPr id="10" name="Объект 9"/>
            <p:cNvGraphicFramePr>
              <a:graphicFrameLocks noChangeAspect="1"/>
            </p:cNvGraphicFramePr>
            <p:nvPr/>
          </p:nvGraphicFramePr>
          <p:xfrm>
            <a:off x="539552" y="3646770"/>
            <a:ext cx="4176464" cy="430302"/>
          </p:xfrm>
          <a:graphic>
            <a:graphicData uri="http://schemas.openxmlformats.org/presentationml/2006/ole">
              <p:oleObj spid="_x0000_s2056" name="Формула" r:id="rId7" imgW="2095200" imgH="215640" progId="Equation.3">
                <p:embed/>
              </p:oleObj>
            </a:graphicData>
          </a:graphic>
        </p:graphicFrame>
        <p:graphicFrame>
          <p:nvGraphicFramePr>
            <p:cNvPr id="13" name="Объект 12"/>
            <p:cNvGraphicFramePr>
              <a:graphicFrameLocks noChangeAspect="1"/>
            </p:cNvGraphicFramePr>
            <p:nvPr/>
          </p:nvGraphicFramePr>
          <p:xfrm>
            <a:off x="2483768" y="4149080"/>
            <a:ext cx="1759053" cy="432048"/>
          </p:xfrm>
          <a:graphic>
            <a:graphicData uri="http://schemas.openxmlformats.org/presentationml/2006/ole">
              <p:oleObj spid="_x0000_s2059" name="Формула" r:id="rId8" imgW="723600" imgH="177480" progId="Equation.3">
                <p:embed/>
              </p:oleObj>
            </a:graphicData>
          </a:graphic>
        </p:graphicFrame>
        <p:graphicFrame>
          <p:nvGraphicFramePr>
            <p:cNvPr id="14" name="Объект 13"/>
            <p:cNvGraphicFramePr>
              <a:graphicFrameLocks noChangeAspect="1"/>
            </p:cNvGraphicFramePr>
            <p:nvPr/>
          </p:nvGraphicFramePr>
          <p:xfrm>
            <a:off x="2123728" y="5157192"/>
            <a:ext cx="4397631" cy="360040"/>
          </p:xfrm>
          <a:graphic>
            <a:graphicData uri="http://schemas.openxmlformats.org/presentationml/2006/ole">
              <p:oleObj spid="_x0000_s2060" name="Формула" r:id="rId9" imgW="2171520" imgH="177480" progId="Equation.3">
                <p:embed/>
              </p:oleObj>
            </a:graphicData>
          </a:graphic>
        </p:graphicFrame>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ru-RU" dirty="0" smtClean="0"/>
              <a:t>Задача № 17.2</a:t>
            </a:r>
            <a:endParaRPr lang="ru-RU" dirty="0"/>
          </a:p>
        </p:txBody>
      </p:sp>
      <p:sp>
        <p:nvSpPr>
          <p:cNvPr id="3" name="Содержимое 2"/>
          <p:cNvSpPr>
            <a:spLocks noGrp="1"/>
          </p:cNvSpPr>
          <p:nvPr>
            <p:ph idx="1"/>
          </p:nvPr>
        </p:nvSpPr>
        <p:spPr>
          <a:xfrm>
            <a:off x="467544" y="836712"/>
            <a:ext cx="8229600" cy="2016223"/>
          </a:xfrm>
        </p:spPr>
        <p:txBody>
          <a:bodyPr>
            <a:normAutofit fontScale="70000" lnSpcReduction="20000"/>
          </a:bodyPr>
          <a:lstStyle/>
          <a:p>
            <a:pPr marL="0" indent="0">
              <a:spcBef>
                <a:spcPts val="0"/>
              </a:spcBef>
              <a:buNone/>
            </a:pPr>
            <a:r>
              <a:rPr lang="ru-RU" dirty="0" smtClean="0"/>
              <a:t>Фабрика, производящая пищевые полуфабрикаты, выпускает блинчики со следующими видами  начинки: ягодная, творожная. В данной ниже таблице приведены себестоимость и отпускная цена, а также производственные возможности фабрики по каждому виду продукта при полной загрузке всех мощностей только данным видом продукта. </a:t>
            </a:r>
            <a:endParaRPr lang="ru-RU" dirty="0"/>
          </a:p>
        </p:txBody>
      </p:sp>
      <p:graphicFrame>
        <p:nvGraphicFramePr>
          <p:cNvPr id="4" name="Таблица 3"/>
          <p:cNvGraphicFramePr>
            <a:graphicFrameLocks noGrp="1"/>
          </p:cNvGraphicFramePr>
          <p:nvPr/>
        </p:nvGraphicFramePr>
        <p:xfrm>
          <a:off x="611560" y="2492896"/>
          <a:ext cx="8064896" cy="1381760"/>
        </p:xfrm>
        <a:graphic>
          <a:graphicData uri="http://schemas.openxmlformats.org/drawingml/2006/table">
            <a:tbl>
              <a:tblPr firstRow="1" bandRow="1">
                <a:tableStyleId>{5C22544A-7EE6-4342-B048-85BDC9FD1C3A}</a:tableStyleId>
              </a:tblPr>
              <a:tblGrid>
                <a:gridCol w="1512168"/>
                <a:gridCol w="1728192"/>
                <a:gridCol w="1800200"/>
                <a:gridCol w="3024336"/>
              </a:tblGrid>
              <a:tr h="370840">
                <a:tc>
                  <a:txBody>
                    <a:bodyPr/>
                    <a:lstStyle/>
                    <a:p>
                      <a:pPr algn="ctr"/>
                      <a:r>
                        <a:rPr lang="ru-RU" dirty="0" smtClean="0"/>
                        <a:t>Вид начинки</a:t>
                      </a:r>
                      <a:endParaRPr lang="ru-RU" dirty="0"/>
                    </a:p>
                  </a:txBody>
                  <a:tcPr/>
                </a:tc>
                <a:tc>
                  <a:txBody>
                    <a:bodyPr/>
                    <a:lstStyle/>
                    <a:p>
                      <a:pPr algn="ctr"/>
                      <a:r>
                        <a:rPr lang="ru-RU" dirty="0" smtClean="0"/>
                        <a:t>Себестоимость </a:t>
                      </a:r>
                    </a:p>
                    <a:p>
                      <a:pPr algn="ctr"/>
                      <a:r>
                        <a:rPr lang="ru-RU" dirty="0" smtClean="0"/>
                        <a:t>(за 1 тонну)</a:t>
                      </a:r>
                      <a:endParaRPr lang="ru-RU" dirty="0"/>
                    </a:p>
                  </a:txBody>
                  <a:tcPr/>
                </a:tc>
                <a:tc>
                  <a:txBody>
                    <a:bodyPr/>
                    <a:lstStyle/>
                    <a:p>
                      <a:pPr algn="ctr"/>
                      <a:r>
                        <a:rPr lang="ru-RU" dirty="0" smtClean="0"/>
                        <a:t>Отпускная цена</a:t>
                      </a:r>
                    </a:p>
                    <a:p>
                      <a:pPr algn="ctr"/>
                      <a:r>
                        <a:rPr lang="ru-RU" dirty="0" smtClean="0"/>
                        <a:t>(за</a:t>
                      </a:r>
                      <a:r>
                        <a:rPr lang="ru-RU" baseline="0" dirty="0" smtClean="0"/>
                        <a:t> 1 тонну)</a:t>
                      </a:r>
                      <a:endParaRPr lang="ru-RU" dirty="0"/>
                    </a:p>
                  </a:txBody>
                  <a:tcPr/>
                </a:tc>
                <a:tc>
                  <a:txBody>
                    <a:bodyPr/>
                    <a:lstStyle/>
                    <a:p>
                      <a:pPr algn="ctr"/>
                      <a:r>
                        <a:rPr lang="ru-RU" dirty="0" smtClean="0"/>
                        <a:t>Производственные возможности</a:t>
                      </a:r>
                      <a:endParaRPr lang="ru-RU" dirty="0"/>
                    </a:p>
                  </a:txBody>
                  <a:tcPr/>
                </a:tc>
              </a:tr>
              <a:tr h="370840">
                <a:tc>
                  <a:txBody>
                    <a:bodyPr/>
                    <a:lstStyle/>
                    <a:p>
                      <a:pPr algn="ctr"/>
                      <a:r>
                        <a:rPr lang="ru-RU" dirty="0" smtClean="0"/>
                        <a:t>Ягоды</a:t>
                      </a:r>
                      <a:endParaRPr lang="ru-RU" dirty="0"/>
                    </a:p>
                  </a:txBody>
                  <a:tcPr/>
                </a:tc>
                <a:tc>
                  <a:txBody>
                    <a:bodyPr/>
                    <a:lstStyle/>
                    <a:p>
                      <a:pPr algn="ctr"/>
                      <a:r>
                        <a:rPr lang="ru-RU" dirty="0" smtClean="0"/>
                        <a:t>70 тыс. руб.</a:t>
                      </a:r>
                      <a:endParaRPr lang="ru-RU" dirty="0"/>
                    </a:p>
                  </a:txBody>
                  <a:tcPr/>
                </a:tc>
                <a:tc>
                  <a:txBody>
                    <a:bodyPr/>
                    <a:lstStyle/>
                    <a:p>
                      <a:pPr algn="ctr"/>
                      <a:r>
                        <a:rPr lang="ru-RU" dirty="0" smtClean="0"/>
                        <a:t>100 тыс. руб.</a:t>
                      </a:r>
                      <a:endParaRPr lang="ru-RU" dirty="0"/>
                    </a:p>
                  </a:txBody>
                  <a:tcPr/>
                </a:tc>
                <a:tc>
                  <a:txBody>
                    <a:bodyPr/>
                    <a:lstStyle/>
                    <a:p>
                      <a:pPr algn="ctr"/>
                      <a:r>
                        <a:rPr lang="ru-RU" dirty="0" smtClean="0"/>
                        <a:t>90 (тонн в месяц)</a:t>
                      </a:r>
                      <a:endParaRPr lang="ru-RU" dirty="0"/>
                    </a:p>
                  </a:txBody>
                  <a:tcPr/>
                </a:tc>
              </a:tr>
              <a:tr h="370840">
                <a:tc>
                  <a:txBody>
                    <a:bodyPr/>
                    <a:lstStyle/>
                    <a:p>
                      <a:pPr algn="ctr"/>
                      <a:r>
                        <a:rPr lang="ru-RU" dirty="0" smtClean="0"/>
                        <a:t>Творог </a:t>
                      </a:r>
                      <a:endParaRPr lang="ru-RU" dirty="0"/>
                    </a:p>
                  </a:txBody>
                  <a:tcPr/>
                </a:tc>
                <a:tc>
                  <a:txBody>
                    <a:bodyPr/>
                    <a:lstStyle/>
                    <a:p>
                      <a:pPr algn="ctr"/>
                      <a:r>
                        <a:rPr lang="ru-RU" dirty="0" smtClean="0"/>
                        <a:t>100 тыс. руб.</a:t>
                      </a: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135 тыс. руб.</a:t>
                      </a:r>
                    </a:p>
                  </a:txBody>
                  <a:tcPr/>
                </a:tc>
                <a:tc>
                  <a:txBody>
                    <a:bodyPr/>
                    <a:lstStyle/>
                    <a:p>
                      <a:pPr algn="ctr"/>
                      <a:r>
                        <a:rPr lang="ru-RU" dirty="0" smtClean="0"/>
                        <a:t>75 (тонн в месяц)</a:t>
                      </a:r>
                      <a:endParaRPr lang="ru-RU" dirty="0"/>
                    </a:p>
                  </a:txBody>
                  <a:tcPr/>
                </a:tc>
              </a:tr>
            </a:tbl>
          </a:graphicData>
        </a:graphic>
      </p:graphicFrame>
      <p:sp>
        <p:nvSpPr>
          <p:cNvPr id="5" name="Содержимое 2"/>
          <p:cNvSpPr txBox="1">
            <a:spLocks/>
          </p:cNvSpPr>
          <p:nvPr/>
        </p:nvSpPr>
        <p:spPr>
          <a:xfrm>
            <a:off x="611560" y="4005064"/>
            <a:ext cx="8229600" cy="2448272"/>
          </a:xfrm>
          <a:prstGeom prst="rect">
            <a:avLst/>
          </a:prstGeom>
        </p:spPr>
        <p:txBody>
          <a:bodyPr vert="horz" lIns="91440" tIns="45720" rIns="91440" bIns="45720" rtlCol="0">
            <a:normAutofit fontScale="70000" lnSpcReduction="20000"/>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ru-RU" sz="3200" b="0" i="0" u="none" strike="noStrike" kern="1200" cap="none" spc="0" normalizeH="0" baseline="0" noProof="0" dirty="0" smtClean="0">
                <a:ln>
                  <a:noFill/>
                </a:ln>
                <a:solidFill>
                  <a:schemeClr val="tx1"/>
                </a:solidFill>
                <a:effectLst/>
                <a:uLnTx/>
                <a:uFillTx/>
                <a:latin typeface="+mn-lt"/>
                <a:ea typeface="+mn-ea"/>
                <a:cs typeface="+mn-cs"/>
              </a:rPr>
              <a:t>Для выполнения условий ассортимента,</a:t>
            </a:r>
            <a:r>
              <a:rPr kumimoji="0" lang="ru-RU" sz="3200" b="0" i="0" u="none" strike="noStrike" kern="1200" cap="none" spc="0" normalizeH="0" noProof="0" dirty="0" smtClean="0">
                <a:ln>
                  <a:noFill/>
                </a:ln>
                <a:solidFill>
                  <a:schemeClr val="tx1"/>
                </a:solidFill>
                <a:effectLst/>
                <a:uLnTx/>
                <a:uFillTx/>
                <a:latin typeface="+mn-lt"/>
                <a:ea typeface="+mn-ea"/>
                <a:cs typeface="+mn-cs"/>
              </a:rPr>
              <a:t> которые  предъявляются торговыми сетями, продукции каждого вида должно быть выпущено не менее 15 тонн. Предполагая, что вся продукция фабрики находит спрос (реализуется без остатка), найдите максимально возможную прибыль, которую может получить фабрика от производства блинчиков за 1 месяц (прибылью называется разница между отпускной стоимостью всей продукции и её себестоимостью).</a:t>
            </a:r>
            <a:endParaRPr kumimoji="0" lang="ru-RU"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Литература</a:t>
            </a:r>
            <a:endParaRPr lang="ru-RU" dirty="0"/>
          </a:p>
        </p:txBody>
      </p:sp>
      <p:sp>
        <p:nvSpPr>
          <p:cNvPr id="3" name="Содержимое 2"/>
          <p:cNvSpPr>
            <a:spLocks noGrp="1"/>
          </p:cNvSpPr>
          <p:nvPr>
            <p:ph idx="1"/>
          </p:nvPr>
        </p:nvSpPr>
        <p:spPr/>
        <p:txBody>
          <a:bodyPr/>
          <a:lstStyle/>
          <a:p>
            <a:r>
              <a:rPr lang="ru-RU" dirty="0" smtClean="0"/>
              <a:t>С.А. Шестаков Задачи с экономическим содержанием изд. </a:t>
            </a:r>
            <a:r>
              <a:rPr lang="ru-RU" smtClean="0"/>
              <a:t>МЦНМО, 2018</a:t>
            </a:r>
            <a:endParaRPr lang="ru-RU"/>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TotalTime>
  <Words>469</Words>
  <Application>Microsoft Office PowerPoint</Application>
  <PresentationFormat>Экран (4:3)</PresentationFormat>
  <Paragraphs>50</Paragraphs>
  <Slides>6</Slides>
  <Notes>1</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6</vt:i4>
      </vt:variant>
    </vt:vector>
  </HeadingPairs>
  <TitlesOfParts>
    <vt:vector size="8" baseType="lpstr">
      <vt:lpstr>Тема Office</vt:lpstr>
      <vt:lpstr>Формула</vt:lpstr>
      <vt:lpstr>Задачи оптимизации производства товаров и услуг</vt:lpstr>
      <vt:lpstr>Задача № 17.1</vt:lpstr>
      <vt:lpstr>Решение.</vt:lpstr>
      <vt:lpstr>Слайд 4</vt:lpstr>
      <vt:lpstr>Задача № 17.2</vt:lpstr>
      <vt:lpstr>Литература</vt:lpstr>
    </vt:vector>
  </TitlesOfParts>
  <Company>школа</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Задачи оптимизации производства товаров и услуг</dc:title>
  <dc:creator>user</dc:creator>
  <cp:lastModifiedBy>user</cp:lastModifiedBy>
  <cp:revision>8</cp:revision>
  <dcterms:created xsi:type="dcterms:W3CDTF">2017-03-29T11:23:39Z</dcterms:created>
  <dcterms:modified xsi:type="dcterms:W3CDTF">2018-08-02T21:07:48Z</dcterms:modified>
</cp:coreProperties>
</file>