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8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numRef>
              <c:f>Лист1!$A$2:$A$6</c:f>
              <c:numCache>
                <c:formatCode>dd/mm/yyyy</c:formatCode>
                <c:ptCount val="5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200000</c:v>
                </c:pt>
                <c:pt idx="1">
                  <c:v>200000</c:v>
                </c:pt>
                <c:pt idx="2">
                  <c:v>200000</c:v>
                </c:pt>
                <c:pt idx="3">
                  <c:v>200000</c:v>
                </c:pt>
                <c:pt idx="4">
                  <c:v>200000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numRef>
              <c:f>Лист1!$A$2:$A$6</c:f>
              <c:numCache>
                <c:formatCode>dd/mm/yyyy</c:formatCode>
                <c:ptCount val="5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100000</c:v>
                </c:pt>
                <c:pt idx="1">
                  <c:v>80000</c:v>
                </c:pt>
                <c:pt idx="2">
                  <c:v>60000</c:v>
                </c:pt>
                <c:pt idx="3">
                  <c:v>40000</c:v>
                </c:pt>
                <c:pt idx="4">
                  <c:v>20000</c:v>
                </c:pt>
              </c:numCache>
            </c:numRef>
          </c:val>
        </c:ser>
        <c:shape val="cylinder"/>
        <c:axId val="151673856"/>
        <c:axId val="63169280"/>
        <c:axId val="0"/>
      </c:bar3DChart>
      <c:dateAx>
        <c:axId val="151673856"/>
        <c:scaling>
          <c:orientation val="minMax"/>
        </c:scaling>
        <c:axPos val="l"/>
        <c:numFmt formatCode="dd/mm/yyyy" sourceLinked="1"/>
        <c:tickLblPos val="nextTo"/>
        <c:crossAx val="63169280"/>
        <c:crosses val="autoZero"/>
        <c:auto val="1"/>
        <c:lblOffset val="100"/>
      </c:dateAx>
      <c:valAx>
        <c:axId val="63169280"/>
        <c:scaling>
          <c:orientation val="minMax"/>
        </c:scaling>
        <c:axPos val="b"/>
        <c:majorGridlines/>
        <c:numFmt formatCode="General" sourceLinked="0"/>
        <c:tickLblPos val="nextTo"/>
        <c:crossAx val="151673856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numRef>
              <c:f>Лист1!$A$2:$A$6</c:f>
              <c:numCache>
                <c:formatCode>dd/mm/yyyy</c:formatCode>
                <c:ptCount val="5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163798</c:v>
                </c:pt>
                <c:pt idx="1">
                  <c:v>180177</c:v>
                </c:pt>
                <c:pt idx="2">
                  <c:v>198196</c:v>
                </c:pt>
                <c:pt idx="3">
                  <c:v>218015</c:v>
                </c:pt>
                <c:pt idx="4">
                  <c:v>239817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numRef>
              <c:f>Лист1!$A$2:$A$6</c:f>
              <c:numCache>
                <c:formatCode>dd/mm/yyyy</c:formatCode>
                <c:ptCount val="5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100000</c:v>
                </c:pt>
                <c:pt idx="1">
                  <c:v>83621</c:v>
                </c:pt>
                <c:pt idx="2">
                  <c:v>65602</c:v>
                </c:pt>
                <c:pt idx="3">
                  <c:v>45783</c:v>
                </c:pt>
                <c:pt idx="4">
                  <c:v>23981</c:v>
                </c:pt>
              </c:numCache>
            </c:numRef>
          </c:val>
        </c:ser>
        <c:shape val="cylinder"/>
        <c:axId val="151712128"/>
        <c:axId val="151713664"/>
        <c:axId val="0"/>
      </c:bar3DChart>
      <c:dateAx>
        <c:axId val="151712128"/>
        <c:scaling>
          <c:orientation val="minMax"/>
        </c:scaling>
        <c:axPos val="l"/>
        <c:numFmt formatCode="dd/mm/yyyy" sourceLinked="1"/>
        <c:tickLblPos val="nextTo"/>
        <c:crossAx val="151713664"/>
        <c:crosses val="autoZero"/>
        <c:auto val="1"/>
        <c:lblOffset val="100"/>
      </c:dateAx>
      <c:valAx>
        <c:axId val="151713664"/>
        <c:scaling>
          <c:orientation val="minMax"/>
        </c:scaling>
        <c:axPos val="b"/>
        <c:majorGridlines/>
        <c:numFmt formatCode="General" sourceLinked="1"/>
        <c:tickLblPos val="nextTo"/>
        <c:crossAx val="151712128"/>
        <c:crosses val="autoZero"/>
        <c:crossBetween val="between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10" Type="http://schemas.openxmlformats.org/officeDocument/2006/relationships/image" Target="../media/image30.wmf"/><Relationship Id="rId4" Type="http://schemas.openxmlformats.org/officeDocument/2006/relationships/image" Target="../media/image24.wmf"/><Relationship Id="rId9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9EFA5E-B264-4BA7-A30A-35C999ECEC9F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47FE3-5556-40FA-83C8-8D2C10E4BD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1308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47FE3-5556-40FA-83C8-8D2C10E4BD3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9129-7447-4FCA-A342-2C659F36AF0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5559129-7447-4FCA-A342-2C659F36AF0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F2290F1-70A1-4C6C-ADE3-46D3307C89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3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image" Target="../media/image39.jpeg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41.png"/><Relationship Id="rId5" Type="http://schemas.openxmlformats.org/officeDocument/2006/relationships/oleObject" Target="../embeddings/oleObject34.bin"/><Relationship Id="rId10" Type="http://schemas.openxmlformats.org/officeDocument/2006/relationships/image" Target="../media/image40.png"/><Relationship Id="rId4" Type="http://schemas.openxmlformats.org/officeDocument/2006/relationships/oleObject" Target="../embeddings/oleObject33.bin"/><Relationship Id="rId9" Type="http://schemas.openxmlformats.org/officeDocument/2006/relationships/oleObject" Target="../embeddings/oleObject38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20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5.bin"/><Relationship Id="rId12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3.bin"/><Relationship Id="rId10" Type="http://schemas.openxmlformats.org/officeDocument/2006/relationships/oleObject" Target="../embeddings/oleObject28.bin"/><Relationship Id="rId4" Type="http://schemas.openxmlformats.org/officeDocument/2006/relationships/oleObject" Target="../embeddings/oleObject22.bin"/><Relationship Id="rId9" Type="http://schemas.openxmlformats.org/officeDocument/2006/relationships/oleObject" Target="../embeddings/oleObject2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Задачи с экономическим содержанием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3352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31 декабря 2013 года Сергей взял в банке 11 028 930 рублей в кредит под 11% годовых. Схема выплаты кредита следующая - 31 декабря каждого следующего года банк начисляет проценты на оставшуюся сумму долга (то есть увеличивает долг на 11%), затем Сергей переводит в банк </a:t>
            </a:r>
            <a:r>
              <a:rPr lang="en-US" dirty="0" smtClean="0"/>
              <a:t>x</a:t>
            </a:r>
            <a:r>
              <a:rPr lang="ru-RU" dirty="0" smtClean="0"/>
              <a:t> рублей. какова должна быть сумма </a:t>
            </a:r>
            <a:r>
              <a:rPr lang="en-US" dirty="0" smtClean="0"/>
              <a:t>x</a:t>
            </a:r>
            <a:r>
              <a:rPr lang="ru-RU" dirty="0" smtClean="0"/>
              <a:t>, чтобы Сергей выплатил долг тремя равными платежами (то есть за три года).</a:t>
            </a:r>
            <a:endParaRPr lang="ru-RU" dirty="0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3276600" y="3657600"/>
          <a:ext cx="2289175" cy="946150"/>
        </p:xfrm>
        <a:graphic>
          <a:graphicData uri="http://schemas.openxmlformats.org/presentationml/2006/ole">
            <p:oleObj spid="_x0000_s6146" name="Формула" r:id="rId3" imgW="1015920" imgH="419040" progId="Equation.3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1303338" y="4876800"/>
          <a:ext cx="6180137" cy="1003300"/>
        </p:xfrm>
        <a:graphic>
          <a:graphicData uri="http://schemas.openxmlformats.org/presentationml/2006/ole">
            <p:oleObj spid="_x0000_s6147" name="Формула" r:id="rId4" imgW="274320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Нелинейные целевые функции с целочисленными точками экстремума</a:t>
            </a:r>
            <a:endParaRPr lang="ru-RU" dirty="0"/>
          </a:p>
        </p:txBody>
      </p:sp>
      <p:pic>
        <p:nvPicPr>
          <p:cNvPr id="4" name="Содержимое 3" descr="C:\Users\user\Pictures\img084.jpg"/>
          <p:cNvPicPr>
            <a:picLocks noGrp="1"/>
          </p:cNvPicPr>
          <p:nvPr>
            <p:ph idx="1"/>
          </p:nvPr>
        </p:nvPicPr>
        <p:blipFill>
          <a:blip r:embed="rId2" cstate="print">
            <a:lum contrast="20000"/>
          </a:blip>
          <a:srcRect l="31588" t="50053" r="5077" b="31177"/>
          <a:stretch>
            <a:fillRect/>
          </a:stretch>
        </p:blipFill>
        <p:spPr bwMode="auto">
          <a:xfrm>
            <a:off x="1371600" y="1600200"/>
            <a:ext cx="6324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user\Pictures\img085.jpg"/>
          <p:cNvPicPr>
            <a:picLocks noGrp="1"/>
          </p:cNvPicPr>
          <p:nvPr>
            <p:ph idx="1"/>
          </p:nvPr>
        </p:nvPicPr>
        <p:blipFill>
          <a:blip r:embed="rId3" cstate="print">
            <a:lum contrast="20000"/>
          </a:blip>
          <a:srcRect l="27098" t="47269" r="36665" b="34757"/>
          <a:stretch>
            <a:fillRect/>
          </a:stretch>
        </p:blipFill>
        <p:spPr bwMode="auto">
          <a:xfrm>
            <a:off x="381000" y="1828800"/>
            <a:ext cx="4038600" cy="328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" y="381000"/>
            <a:ext cx="86259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Пусть на заводе, расположенном в первом городе, рабочие трудятся      часов, </a:t>
            </a:r>
          </a:p>
          <a:p>
            <a:r>
              <a:rPr lang="ru-RU" dirty="0" smtClean="0"/>
              <a:t>а на заводе, расположенном во втором городе,          часов. Тогда за неделю будет </a:t>
            </a:r>
          </a:p>
          <a:p>
            <a:r>
              <a:rPr lang="ru-RU" dirty="0" smtClean="0"/>
              <a:t>произведено 3</a:t>
            </a:r>
            <a:r>
              <a:rPr lang="en-US" dirty="0" smtClean="0"/>
              <a:t>x  + 4y</a:t>
            </a:r>
            <a:r>
              <a:rPr lang="ru-RU" dirty="0" smtClean="0"/>
              <a:t> единиц товара, а затраты на оплату труда составят      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                     рублей. 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7696200" y="337457"/>
          <a:ext cx="304800" cy="348343"/>
        </p:xfrm>
        <a:graphic>
          <a:graphicData uri="http://schemas.openxmlformats.org/presentationml/2006/ole">
            <p:oleObj spid="_x0000_s7170" name="Формула" r:id="rId4" imgW="177480" imgH="20304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5551488" y="665163"/>
          <a:ext cx="327025" cy="390525"/>
        </p:xfrm>
        <a:graphic>
          <a:graphicData uri="http://schemas.openxmlformats.org/presentationml/2006/ole">
            <p:oleObj spid="_x0000_s7171" name="Формула" r:id="rId5" imgW="190440" imgH="22860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609600" y="1295400"/>
          <a:ext cx="1312334" cy="381000"/>
        </p:xfrm>
        <a:graphic>
          <a:graphicData uri="http://schemas.openxmlformats.org/presentationml/2006/ole">
            <p:oleObj spid="_x0000_s7172" name="Формула" r:id="rId6" imgW="787320" imgH="22860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648200" y="1447800"/>
          <a:ext cx="2743200" cy="425577"/>
        </p:xfrm>
        <a:graphic>
          <a:graphicData uri="http://schemas.openxmlformats.org/presentationml/2006/ole">
            <p:oleObj spid="_x0000_s7173" name="Формула" r:id="rId7" imgW="1473120" imgH="22860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724400" y="1828800"/>
          <a:ext cx="2847975" cy="914400"/>
        </p:xfrm>
        <a:graphic>
          <a:graphicData uri="http://schemas.openxmlformats.org/presentationml/2006/ole">
            <p:oleObj spid="_x0000_s7174" name="Формула" r:id="rId8" imgW="1422360" imgH="4572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953000" y="28194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= </a:t>
            </a:r>
            <a:r>
              <a:rPr lang="ru-RU" dirty="0" smtClean="0"/>
              <a:t>3</a:t>
            </a:r>
            <a:r>
              <a:rPr lang="en-US" dirty="0" smtClean="0"/>
              <a:t>x  + 4y</a:t>
            </a:r>
            <a:r>
              <a:rPr lang="ru-RU" dirty="0" smtClean="0"/>
              <a:t> </a:t>
            </a:r>
            <a:r>
              <a:rPr lang="en-US" dirty="0" smtClean="0"/>
              <a:t>– </a:t>
            </a:r>
            <a:r>
              <a:rPr lang="ru-RU" dirty="0" smtClean="0"/>
              <a:t>целевая функция</a:t>
            </a:r>
            <a:endParaRPr lang="ru-RU" dirty="0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953000" y="3352800"/>
          <a:ext cx="1297858" cy="609600"/>
        </p:xfrm>
        <a:graphic>
          <a:graphicData uri="http://schemas.openxmlformats.org/presentationml/2006/ole">
            <p:oleObj spid="_x0000_s7175" name="Формула" r:id="rId9" imgW="838080" imgH="39348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800600" y="396240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</a:t>
            </a:r>
            <a:r>
              <a:rPr lang="ru-RU" dirty="0" smtClean="0"/>
              <a:t>равнение прямой, которая пересекает координатные оси в точках </a:t>
            </a:r>
            <a:endParaRPr lang="ru-RU" dirty="0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5000" y="4572000"/>
            <a:ext cx="194982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876800" y="5181600"/>
            <a:ext cx="355962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876800" y="5867400"/>
            <a:ext cx="23241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1600200"/>
            <a:ext cx="825401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0" y="3581400"/>
            <a:ext cx="6019800" cy="2057400"/>
          </a:xfrm>
        </p:spPr>
        <p:txBody>
          <a:bodyPr/>
          <a:lstStyle/>
          <a:p>
            <a:r>
              <a:rPr lang="ru-RU" dirty="0" smtClean="0"/>
              <a:t>Проценты по вкладам (депозитам)</a:t>
            </a:r>
          </a:p>
          <a:p>
            <a:r>
              <a:rPr lang="ru-RU" dirty="0" smtClean="0"/>
              <a:t>Проценты по кредитам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274638"/>
            <a:ext cx="5791200" cy="1782762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Задачи о вкладах и кредитовании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8400" y="1752600"/>
            <a:ext cx="6096000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Логический перебор в задачах оптимизации</a:t>
            </a:r>
          </a:p>
          <a:p>
            <a:r>
              <a:rPr lang="ru-RU" dirty="0" smtClean="0"/>
              <a:t>Линейные целевые функции с целочисленными точками экстремума</a:t>
            </a:r>
          </a:p>
          <a:p>
            <a:r>
              <a:rPr lang="ru-RU" dirty="0" smtClean="0"/>
              <a:t>Линейные целевые функции с нецелочисленными точками экстремума</a:t>
            </a:r>
          </a:p>
          <a:p>
            <a:r>
              <a:rPr lang="ru-RU" dirty="0" smtClean="0"/>
              <a:t>Нелинейные целевые функции с целочисленными точками экстремума</a:t>
            </a:r>
          </a:p>
          <a:p>
            <a:r>
              <a:rPr lang="ru-RU" dirty="0" smtClean="0"/>
              <a:t>Нелинейные целевые функции с нецелочисленными точками эстремума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оптимизации производства товаов и услуг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ru-RU" dirty="0" smtClean="0"/>
              <a:t>Проценты по кредитам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800600" y="1600200"/>
          <a:ext cx="38862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304800" y="3505200"/>
          <a:ext cx="43434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0" y="12192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Дифференцированные платежи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30480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Аннуитетные платежи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Пусть      - сумма кредита; </a:t>
            </a:r>
            <a:r>
              <a:rPr lang="en-US" dirty="0" smtClean="0"/>
              <a:t>n</a:t>
            </a:r>
            <a:r>
              <a:rPr lang="ru-RU" dirty="0" smtClean="0"/>
              <a:t> </a:t>
            </a:r>
            <a:r>
              <a:rPr lang="ru-RU" dirty="0" smtClean="0"/>
              <a:t>– число платежей, равное числу платежных периодов; </a:t>
            </a:r>
            <a:r>
              <a:rPr lang="en-US" dirty="0" smtClean="0"/>
              <a:t>k</a:t>
            </a:r>
            <a:r>
              <a:rPr lang="ru-RU" dirty="0" smtClean="0"/>
              <a:t>% - годовой процент;</a:t>
            </a:r>
          </a:p>
          <a:p>
            <a:pPr marL="0" indent="0">
              <a:buNone/>
            </a:pPr>
            <a:r>
              <a:rPr lang="ru-RU" dirty="0" smtClean="0"/>
              <a:t>       - фиксированная сумма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Рассчитаем проценты по кредиту: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Дифференцированные </a:t>
            </a:r>
            <a:r>
              <a:rPr lang="ru-RU" b="1" dirty="0" smtClean="0"/>
              <a:t>платежи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371600" y="1600200"/>
          <a:ext cx="381000" cy="571500"/>
        </p:xfrm>
        <a:graphic>
          <a:graphicData uri="http://schemas.openxmlformats.org/presentationml/2006/ole">
            <p:oleObj spid="_x0000_s1026" name="Формула" r:id="rId3" imgW="177480" imgH="22860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81000" y="2362200"/>
          <a:ext cx="457200" cy="833718"/>
        </p:xfrm>
        <a:graphic>
          <a:graphicData uri="http://schemas.openxmlformats.org/presentationml/2006/ole">
            <p:oleObj spid="_x0000_s1027" name="Формула" r:id="rId4" imgW="215640" imgH="3934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647888" y="3505200"/>
          <a:ext cx="1104712" cy="685800"/>
        </p:xfrm>
        <a:graphic>
          <a:graphicData uri="http://schemas.openxmlformats.org/presentationml/2006/ole">
            <p:oleObj spid="_x0000_s1028" name="Формула" r:id="rId5" imgW="634680" imgH="393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685800" y="4191000"/>
          <a:ext cx="3629423" cy="762000"/>
        </p:xfrm>
        <a:graphic>
          <a:graphicData uri="http://schemas.openxmlformats.org/presentationml/2006/ole">
            <p:oleObj spid="_x0000_s1029" name="Формула" r:id="rId6" imgW="2057400" imgH="43164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685800" y="4953000"/>
          <a:ext cx="3427215" cy="685800"/>
        </p:xfrm>
        <a:graphic>
          <a:graphicData uri="http://schemas.openxmlformats.org/presentationml/2006/ole">
            <p:oleObj spid="_x0000_s1030" name="Формула" r:id="rId7" imgW="2158920" imgH="43164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572000" y="4114800"/>
          <a:ext cx="3408363" cy="685800"/>
        </p:xfrm>
        <a:graphic>
          <a:graphicData uri="http://schemas.openxmlformats.org/presentationml/2006/ole">
            <p:oleObj spid="_x0000_s1031" name="Формула" r:id="rId8" imgW="2145960" imgH="4316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648200" y="4953000"/>
          <a:ext cx="3408363" cy="685800"/>
        </p:xfrm>
        <a:graphic>
          <a:graphicData uri="http://schemas.openxmlformats.org/presentationml/2006/ole">
            <p:oleObj spid="_x0000_s1033" name="Формула" r:id="rId9" imgW="214596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Общая сумма </a:t>
            </a:r>
            <a:r>
              <a:rPr lang="en-US" sz="3200" i="1" dirty="0" smtClean="0"/>
              <a:t>w</a:t>
            </a:r>
            <a:r>
              <a:rPr lang="ru-RU" sz="3200" dirty="0" smtClean="0"/>
              <a:t> всех начисленных процентов (переплата) находится по формуле: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524000" y="1447800"/>
          <a:ext cx="6294438" cy="762000"/>
        </p:xfrm>
        <a:graphic>
          <a:graphicData uri="http://schemas.openxmlformats.org/presentationml/2006/ole">
            <p:oleObj spid="_x0000_s2050" name="Формула" r:id="rId3" imgW="1688760" imgH="22860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990600" y="2438400"/>
          <a:ext cx="7129463" cy="838200"/>
        </p:xfrm>
        <a:graphic>
          <a:graphicData uri="http://schemas.openxmlformats.org/presentationml/2006/ole">
            <p:oleObj spid="_x0000_s2051" name="Формула" r:id="rId4" imgW="3352680" imgH="3934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905000" y="3581400"/>
          <a:ext cx="5184775" cy="787400"/>
        </p:xfrm>
        <a:graphic>
          <a:graphicData uri="http://schemas.openxmlformats.org/presentationml/2006/ole">
            <p:oleObj spid="_x0000_s2052" name="Формула" r:id="rId5" imgW="2590560" imgH="393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276600" y="4572000"/>
          <a:ext cx="3170904" cy="762000"/>
        </p:xfrm>
        <a:graphic>
          <a:graphicData uri="http://schemas.openxmlformats.org/presentationml/2006/ole">
            <p:oleObj spid="_x0000_s2053" name="Формула" r:id="rId6" imgW="1638000" imgH="393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3352799" y="5486400"/>
          <a:ext cx="2487561" cy="838200"/>
        </p:xfrm>
        <a:graphic>
          <a:graphicData uri="http://schemas.openxmlformats.org/presentationml/2006/ole">
            <p:oleObj spid="_x0000_s2054" name="Формула" r:id="rId7" imgW="116820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297180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 smtClean="0"/>
              <a:t>15-го января планируется взять кредит в банке на 19 месяцев. Условия его возврата  таковы: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 smtClean="0"/>
              <a:t>-1-го числа каждого месяца долг возрастает на </a:t>
            </a:r>
            <a:r>
              <a:rPr lang="en-US" sz="2000" dirty="0" smtClean="0"/>
              <a:t>r</a:t>
            </a:r>
            <a:r>
              <a:rPr lang="ru-RU" sz="2000" dirty="0" smtClean="0"/>
              <a:t>% по сравнению с концом предудущего месяца;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 smtClean="0"/>
              <a:t>- со 2-го по 14-е число каждого месяца необходимо выплатить часть долга;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 smtClean="0"/>
              <a:t>- 15-го числа каждого месяца долг должен быть на одну и ту же сумму меньше долга на 15-е число предыдущего месяца.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 smtClean="0"/>
              <a:t>Известно. что общая сумма выплат после полного погашения кредита на 30% больше  суммы взятой в кредит. Найдите </a:t>
            </a:r>
            <a:r>
              <a:rPr lang="en-US" sz="2000" dirty="0" smtClean="0"/>
              <a:t>r</a:t>
            </a:r>
            <a:r>
              <a:rPr lang="ru-RU" sz="2000" dirty="0" smtClean="0"/>
              <a:t>%</a:t>
            </a:r>
            <a:endParaRPr lang="ru-RU" sz="2000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3048000" y="2971800"/>
          <a:ext cx="2487613" cy="838200"/>
        </p:xfrm>
        <a:graphic>
          <a:graphicData uri="http://schemas.openxmlformats.org/presentationml/2006/ole">
            <p:oleObj spid="_x0000_s3074" name="Формула" r:id="rId3" imgW="1168200" imgH="39348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09600" y="3810000"/>
          <a:ext cx="8012206" cy="990600"/>
        </p:xfrm>
        <a:graphic>
          <a:graphicData uri="http://schemas.openxmlformats.org/presentationml/2006/ole">
            <p:oleObj spid="_x0000_s3075" name="Формула" r:id="rId4" imgW="3492360" imgH="43164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04800" y="4800600"/>
          <a:ext cx="2563813" cy="990600"/>
        </p:xfrm>
        <a:graphic>
          <a:graphicData uri="http://schemas.openxmlformats.org/presentationml/2006/ole">
            <p:oleObj spid="_x0000_s3076" name="Формула" r:id="rId5" imgW="1117440" imgH="43164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200400" y="4800600"/>
          <a:ext cx="1776413" cy="903287"/>
        </p:xfrm>
        <a:graphic>
          <a:graphicData uri="http://schemas.openxmlformats.org/presentationml/2006/ole">
            <p:oleObj spid="_x0000_s3077" name="Формула" r:id="rId6" imgW="774360" imgH="393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5791200" y="4953000"/>
          <a:ext cx="1397000" cy="903288"/>
        </p:xfrm>
        <a:graphic>
          <a:graphicData uri="http://schemas.openxmlformats.org/presentationml/2006/ole">
            <p:oleObj spid="_x0000_s3078" name="Формула" r:id="rId7" imgW="609480" imgH="393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191000" y="5943600"/>
          <a:ext cx="1076325" cy="407988"/>
        </p:xfrm>
        <a:graphic>
          <a:graphicData uri="http://schemas.openxmlformats.org/presentationml/2006/ole">
            <p:oleObj spid="_x0000_s3079" name="Формула" r:id="rId8" imgW="46980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Пусть      - сумма кредита; </a:t>
            </a:r>
            <a:r>
              <a:rPr lang="en-US" dirty="0" smtClean="0"/>
              <a:t>n</a:t>
            </a:r>
            <a:r>
              <a:rPr lang="ru-RU" dirty="0" smtClean="0"/>
              <a:t> – число платежей, равное числу платежных периодов; </a:t>
            </a:r>
            <a:r>
              <a:rPr lang="en-US" dirty="0" smtClean="0"/>
              <a:t>k</a:t>
            </a:r>
            <a:r>
              <a:rPr lang="ru-RU" dirty="0" smtClean="0"/>
              <a:t>% - годовой процент</a:t>
            </a:r>
            <a:r>
              <a:rPr lang="ru-RU" dirty="0" smtClean="0"/>
              <a:t>;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X – </a:t>
            </a:r>
            <a:r>
              <a:rPr lang="ru-RU" dirty="0" smtClean="0"/>
              <a:t>сумма регулярного платежа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Пусть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Запишем суммы долга по истечении каждого платёжного периода: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Аннуитетные  платежи</a:t>
            </a:r>
            <a:endParaRPr lang="ru-RU" dirty="0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447800" y="1562100"/>
          <a:ext cx="381000" cy="571500"/>
        </p:xfrm>
        <a:graphic>
          <a:graphicData uri="http://schemas.openxmlformats.org/presentationml/2006/ole">
            <p:oleObj spid="_x0000_s4099" name="Формула" r:id="rId3" imgW="177480" imgH="22860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524000" y="2743200"/>
          <a:ext cx="1283110" cy="685800"/>
        </p:xfrm>
        <a:graphic>
          <a:graphicData uri="http://schemas.openxmlformats.org/presentationml/2006/ole">
            <p:oleObj spid="_x0000_s4100" name="Формула" r:id="rId4" imgW="73656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457200" y="457200"/>
          <a:ext cx="5669492" cy="838200"/>
        </p:xfrm>
        <a:graphic>
          <a:graphicData uri="http://schemas.openxmlformats.org/presentationml/2006/ole">
            <p:oleObj spid="_x0000_s5122" name="Формула" r:id="rId3" imgW="2920680" imgH="431640" progId="Equation.3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304800" y="1371600"/>
          <a:ext cx="8190533" cy="838200"/>
        </p:xfrm>
        <a:graphic>
          <a:graphicData uri="http://schemas.openxmlformats.org/presentationml/2006/ole">
            <p:oleObj spid="_x0000_s5123" name="Формула" r:id="rId4" imgW="3848040" imgH="393480" progId="Equation.3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381000" y="2438400"/>
          <a:ext cx="8077200" cy="544984"/>
        </p:xfrm>
        <a:graphic>
          <a:graphicData uri="http://schemas.openxmlformats.org/presentationml/2006/ole">
            <p:oleObj spid="_x0000_s5124" name="Формула" r:id="rId5" imgW="3581280" imgH="241200" progId="Equation.3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533400" y="3124200"/>
          <a:ext cx="5872163" cy="544513"/>
        </p:xfrm>
        <a:graphic>
          <a:graphicData uri="http://schemas.openxmlformats.org/presentationml/2006/ole">
            <p:oleObj spid="_x0000_s5125" name="Формула" r:id="rId6" imgW="2603160" imgH="24120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57200" y="3733800"/>
          <a:ext cx="1219200" cy="457200"/>
        </p:xfrm>
        <a:graphic>
          <a:graphicData uri="http://schemas.openxmlformats.org/presentationml/2006/ole">
            <p:oleObj spid="_x0000_s5126" name="Формула" r:id="rId7" imgW="609480" imgH="228600" progId="Equation.3">
              <p:embed/>
            </p:oleObj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1676400" y="3657600"/>
          <a:ext cx="4124325" cy="544513"/>
        </p:xfrm>
        <a:graphic>
          <a:graphicData uri="http://schemas.openxmlformats.org/presentationml/2006/ole">
            <p:oleObj spid="_x0000_s5127" name="Формула" r:id="rId8" imgW="1828800" imgH="241200" progId="Equation.3">
              <p:embed/>
            </p:oleObj>
          </a:graphicData>
        </a:graphic>
      </p:graphicFrame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1676400" y="4191000"/>
          <a:ext cx="3665538" cy="544513"/>
        </p:xfrm>
        <a:graphic>
          <a:graphicData uri="http://schemas.openxmlformats.org/presentationml/2006/ole">
            <p:oleObj spid="_x0000_s5128" name="Формула" r:id="rId9" imgW="1625400" imgH="241200" progId="Equation.3">
              <p:embed/>
            </p:oleObj>
          </a:graphicData>
        </a:graphic>
      </p:graphicFrame>
      <p:graphicFrame>
        <p:nvGraphicFramePr>
          <p:cNvPr id="11" name="Object 2"/>
          <p:cNvGraphicFramePr>
            <a:graphicFrameLocks noChangeAspect="1"/>
          </p:cNvGraphicFramePr>
          <p:nvPr/>
        </p:nvGraphicFramePr>
        <p:xfrm>
          <a:off x="1676400" y="4648200"/>
          <a:ext cx="3606800" cy="544513"/>
        </p:xfrm>
        <a:graphic>
          <a:graphicData uri="http://schemas.openxmlformats.org/presentationml/2006/ole">
            <p:oleObj spid="_x0000_s5129" name="Формула" r:id="rId10" imgW="1600200" imgH="241200" progId="Equation.3">
              <p:embed/>
            </p:oleObj>
          </a:graphicData>
        </a:graphic>
      </p:graphicFrame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1676400" y="5029200"/>
          <a:ext cx="2260600" cy="946150"/>
        </p:xfrm>
        <a:graphic>
          <a:graphicData uri="http://schemas.openxmlformats.org/presentationml/2006/ole">
            <p:oleObj spid="_x0000_s5130" name="Формула" r:id="rId11" imgW="1002960" imgH="419040" progId="Equation.3">
              <p:embed/>
            </p:oleObj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3886200" y="5638800"/>
          <a:ext cx="2289175" cy="946150"/>
        </p:xfrm>
        <a:graphic>
          <a:graphicData uri="http://schemas.openxmlformats.org/presentationml/2006/ole">
            <p:oleObj spid="_x0000_s5131" name="Формула" r:id="rId12" imgW="1015920" imgH="4190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3E2F1D0E8E87468B289CB57281B996" ma:contentTypeVersion="1" ma:contentTypeDescription="Create a new document." ma:contentTypeScope="" ma:versionID="62a345c190c3e02e35f6075a6cd279fe">
  <xsd:schema xmlns:xsd="http://www.w3.org/2001/XMLSchema" xmlns:xs="http://www.w3.org/2001/XMLSchema" xmlns:p="http://schemas.microsoft.com/office/2006/metadata/properties" xmlns:ns2="aac074f3-af53-40eb-acd1-e8ca9658e9e1" targetNamespace="http://schemas.microsoft.com/office/2006/metadata/properties" ma:root="true" ma:fieldsID="6e89e516250c3f4b948741447e1442ad" ns2:_="">
    <xsd:import namespace="aac074f3-af53-40eb-acd1-e8ca9658e9e1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074f3-af53-40eb-acd1-e8ca9658e9e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759669A-2780-496E-AF00-0DFD8378B5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c074f3-af53-40eb-acd1-e8ca9658e9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4856BB2-6B76-4F89-B6BE-F5AE42F89A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F1FDC7-F1A7-4701-A425-2DE9E93F5CB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385</Words>
  <Application>Microsoft Office PowerPoint</Application>
  <PresentationFormat>Экран (4:3)</PresentationFormat>
  <Paragraphs>39</Paragraphs>
  <Slides>13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Бумажная</vt:lpstr>
      <vt:lpstr>Microsoft Equation 3.0</vt:lpstr>
      <vt:lpstr>Задачи с экономическим содержанием</vt:lpstr>
      <vt:lpstr>Задачи о вкладах и кредитовании</vt:lpstr>
      <vt:lpstr>Задачи оптимизации производства товаов и услуг</vt:lpstr>
      <vt:lpstr>Проценты по кредитам</vt:lpstr>
      <vt:lpstr>Дифференцированные платежи</vt:lpstr>
      <vt:lpstr>Общая сумма w всех начисленных процентов (переплата) находится по формуле:</vt:lpstr>
      <vt:lpstr>Слайд 7</vt:lpstr>
      <vt:lpstr>Аннуитетные  платежи</vt:lpstr>
      <vt:lpstr>Слайд 9</vt:lpstr>
      <vt:lpstr>Слайд 10</vt:lpstr>
      <vt:lpstr>Нелинейные целевые функции с целочисленными точками экстремума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2014-08-18T12:52:52Z</dcterms:created>
  <dcterms:modified xsi:type="dcterms:W3CDTF">2018-01-25T19:20:30Z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0x010100B03E2F1D0E8E87468B289CB57281B996</vt:lpwstr>
  </property>
  <property fmtid="{D5CDD505-2E9C-101B-9397-08002B2CF9AE}" pid="3" name="DocVizPreviewMetadata_Count">
    <vt:i4>2</vt:i4>
  </property>
  <property fmtid="{D5CDD505-2E9C-101B-9397-08002B2CF9AE}" pid="4" name="DocVizPreviewMetadata_0">
    <vt:lpwstr>300x225x2</vt:lpwstr>
  </property>
</Properties>
</file>