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7" r:id="rId7"/>
    <p:sldId id="271" r:id="rId8"/>
    <p:sldId id="268" r:id="rId9"/>
    <p:sldId id="262" r:id="rId10"/>
    <p:sldId id="269" r:id="rId11"/>
    <p:sldId id="270" r:id="rId12"/>
    <p:sldId id="272" r:id="rId13"/>
    <p:sldId id="279" r:id="rId14"/>
    <p:sldId id="273" r:id="rId15"/>
    <p:sldId id="283" r:id="rId16"/>
    <p:sldId id="274" r:id="rId17"/>
    <p:sldId id="286" r:id="rId18"/>
    <p:sldId id="284" r:id="rId19"/>
    <p:sldId id="285" r:id="rId20"/>
    <p:sldId id="26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Средний стиль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>
      <p:cViewPr>
        <p:scale>
          <a:sx n="66" d="100"/>
          <a:sy n="66" d="100"/>
        </p:scale>
        <p:origin x="-2940" y="-10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589070-914B-437B-80DB-274F5527B5B8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B7878F-2CE3-4496-9736-9624F944A3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28262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B7878F-2CE3-4496-9736-9624F944A315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50566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3768" y="4293096"/>
            <a:ext cx="6400800" cy="2160240"/>
          </a:xfrm>
        </p:spPr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                                  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Автор: </a:t>
            </a:r>
            <a:r>
              <a:rPr lang="ru-RU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Ложева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Анна, </a:t>
            </a:r>
          </a:p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8 Б класс</a:t>
            </a:r>
          </a:p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МБОУ « Гимназия №1»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772816"/>
            <a:ext cx="8229600" cy="1470025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+mn-lt"/>
              </a:rPr>
              <a:t>Особенности употребления деепричастий в текстах художественного стиля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>
                <a:latin typeface="+mn-lt"/>
              </a:rPr>
              <a:t>(на примере произведений поэтов Серебряного века)                             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634952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620688"/>
            <a:ext cx="7772400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Самостоятельная часть речи</a:t>
            </a:r>
            <a:endParaRPr lang="ru-RU" sz="3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299826103"/>
              </p:ext>
            </p:extLst>
          </p:nvPr>
        </p:nvGraphicFramePr>
        <p:xfrm>
          <a:off x="899593" y="2060849"/>
          <a:ext cx="7200799" cy="3744414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448272"/>
                <a:gridCol w="4752527"/>
              </a:tblGrid>
              <a:tr h="3900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Автор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71" marR="4527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Мнение лингвиста</a:t>
                      </a:r>
                      <a:r>
                        <a:rPr lang="ru-RU" sz="7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71" marR="45271" marT="0" marB="0"/>
                </a:tc>
              </a:tr>
              <a:tr h="16771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Н.М. Шанский,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(</a:t>
                      </a:r>
                      <a:r>
                        <a:rPr lang="ru-RU" sz="1800" dirty="0">
                          <a:effectLst/>
                        </a:rPr>
                        <a:t>Современный русский язык, 2001)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71" marR="4527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Самостоятельность деепричастия связывается со способом обозначения им времени действия </a:t>
                      </a:r>
                      <a:endParaRPr lang="ru-RU" sz="18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71" marR="45271" marT="0" marB="0"/>
                </a:tc>
              </a:tr>
              <a:tr h="16771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Л.Д. </a:t>
                      </a:r>
                      <a:r>
                        <a:rPr lang="ru-RU" sz="1800" dirty="0" err="1" smtClean="0">
                          <a:effectLst/>
                        </a:rPr>
                        <a:t>Чеснокова</a:t>
                      </a:r>
                      <a:endParaRPr lang="ru-RU" sz="1800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(Современный русский язык, 2001)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71" marR="4527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Это знаменательная неизменяемая часть речи, обозначающая действие как признак другого </a:t>
                      </a:r>
                      <a:r>
                        <a:rPr lang="ru-RU" sz="1800" dirty="0" smtClean="0">
                          <a:effectLst/>
                        </a:rPr>
                        <a:t>действия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71" marR="45271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57540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Гибридная часть речи </a:t>
            </a:r>
            <a:endParaRPr lang="ru-RU" sz="3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077058512"/>
              </p:ext>
            </p:extLst>
          </p:nvPr>
        </p:nvGraphicFramePr>
        <p:xfrm>
          <a:off x="827584" y="1988840"/>
          <a:ext cx="7272808" cy="3672409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312830"/>
                <a:gridCol w="3959978"/>
              </a:tblGrid>
              <a:tr h="5410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Автор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71" marR="4527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Мнение лингвиста</a:t>
                      </a: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71" marR="45271" marT="0" marB="0"/>
                </a:tc>
              </a:tr>
              <a:tr h="15510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А.М. Пешковский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(Русский синтаксис в научном освещении, 2001)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71" marR="4527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Деепричастие совмещает в себе свойства глагола и наречия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71" marR="45271" marT="0" marB="0"/>
                </a:tc>
              </a:tr>
              <a:tr h="15802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В.В. Виноградов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(Русский язык, 1972)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71" marR="4527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Деепричастие обладает гибридным наречно-глагольным характером по морфологической сути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71" marR="45271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7047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3369568" cy="85010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Определение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1556792"/>
            <a:ext cx="8435280" cy="4895056"/>
          </a:xfrm>
        </p:spPr>
        <p:txBody>
          <a:bodyPr>
            <a:no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2800" dirty="0" smtClean="0"/>
              <a:t>          Доктор </a:t>
            </a:r>
            <a:r>
              <a:rPr lang="ru-RU" sz="2800" dirty="0"/>
              <a:t>педагогических наук, профессор </a:t>
            </a:r>
            <a:r>
              <a:rPr lang="ru-RU" sz="2800" dirty="0" smtClean="0"/>
              <a:t>Маргарита Михайловна </a:t>
            </a:r>
            <a:r>
              <a:rPr lang="ru-RU" sz="2800" dirty="0"/>
              <a:t>Разумовская  отмечает, что </a:t>
            </a:r>
            <a:endParaRPr lang="ru-RU" sz="2800" dirty="0" smtClean="0"/>
          </a:p>
          <a:p>
            <a:pPr marL="0" indent="0" algn="just">
              <a:spcBef>
                <a:spcPts val="0"/>
              </a:spcBef>
              <a:buNone/>
            </a:pPr>
            <a:r>
              <a:rPr lang="ru-RU" sz="2800" dirty="0" smtClean="0"/>
              <a:t>   </a:t>
            </a:r>
            <a:r>
              <a:rPr lang="ru-RU" sz="28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деепричастие </a:t>
            </a:r>
            <a:r>
              <a:rPr lang="ru-RU" sz="2800" dirty="0"/>
              <a:t>– это часть речи (особая форма глагола), которая обозначает добавочное действие  по отношению к основному и отвечает на </a:t>
            </a:r>
            <a:r>
              <a:rPr lang="ru-RU" sz="2800" dirty="0" smtClean="0"/>
              <a:t>вопросы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800" dirty="0" smtClean="0"/>
              <a:t>  </a:t>
            </a:r>
            <a:r>
              <a:rPr lang="ru-RU" sz="2800" dirty="0"/>
              <a:t>что делая? что сделав</a:t>
            </a:r>
            <a:r>
              <a:rPr lang="ru-RU" sz="2800" dirty="0" smtClean="0"/>
              <a:t>?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800" dirty="0" smtClean="0"/>
              <a:t> </a:t>
            </a:r>
            <a:r>
              <a:rPr lang="ru-RU" sz="2800" dirty="0"/>
              <a:t>Деепричастие сочетает в себе признаки глагола и наречия.</a:t>
            </a:r>
          </a:p>
        </p:txBody>
      </p:sp>
    </p:spTree>
    <p:extLst>
      <p:ext uri="{BB962C8B-B14F-4D97-AF65-F5344CB8AC3E}">
        <p14:creationId xmlns:p14="http://schemas.microsoft.com/office/powerpoint/2010/main" val="310390493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-171400"/>
            <a:ext cx="7772400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Борис Пастернак </a:t>
            </a:r>
            <a:endParaRPr lang="ru-RU" b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5220072" y="3140968"/>
            <a:ext cx="3125788" cy="451338"/>
          </a:xfrm>
        </p:spPr>
        <p:txBody>
          <a:bodyPr>
            <a:normAutofit lnSpcReduction="10000"/>
          </a:bodyPr>
          <a:lstStyle/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>
          <a:xfrm>
            <a:off x="251520" y="4841776"/>
            <a:ext cx="8640960" cy="2016224"/>
          </a:xfrm>
        </p:spPr>
        <p:txBody>
          <a:bodyPr>
            <a:normAutofit/>
          </a:bodyPr>
          <a:lstStyle/>
          <a:p>
            <a:r>
              <a:rPr lang="ru-RU" b="0" dirty="0" smtClean="0">
                <a:solidFill>
                  <a:schemeClr val="tx1"/>
                </a:solidFill>
                <a:latin typeface="+mn-lt"/>
                <a:cs typeface="Times New Roman" pitchFamily="18" charset="0"/>
              </a:rPr>
              <a:t>      Поэт использовал </a:t>
            </a:r>
            <a:r>
              <a:rPr lang="ru-RU" b="0" dirty="0">
                <a:solidFill>
                  <a:schemeClr val="tx1"/>
                </a:solidFill>
                <a:latin typeface="+mn-lt"/>
                <a:cs typeface="Times New Roman" pitchFamily="18" charset="0"/>
              </a:rPr>
              <a:t>деепричастия  как средство одушевления неодушевленных объектов (персонификаци</a:t>
            </a:r>
            <a:r>
              <a:rPr lang="ru-RU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endParaRPr lang="ru-RU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half" idx="2"/>
          </p:nvPr>
        </p:nvSpPr>
        <p:spPr>
          <a:xfrm>
            <a:off x="323528" y="980728"/>
            <a:ext cx="4536504" cy="309634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200" dirty="0" smtClean="0"/>
              <a:t>    </a:t>
            </a:r>
            <a:r>
              <a:rPr lang="ru-RU" sz="2200" dirty="0" smtClean="0">
                <a:solidFill>
                  <a:srgbClr val="002060"/>
                </a:solidFill>
              </a:rPr>
              <a:t>Что </a:t>
            </a:r>
            <a:r>
              <a:rPr lang="ru-RU" sz="2200" dirty="0">
                <a:solidFill>
                  <a:srgbClr val="002060"/>
                </a:solidFill>
              </a:rPr>
              <a:t>только закат </a:t>
            </a:r>
            <a:r>
              <a:rPr lang="ru-RU" sz="2200" dirty="0" smtClean="0">
                <a:solidFill>
                  <a:srgbClr val="002060"/>
                </a:solidFill>
              </a:rPr>
              <a:t>озарит хуторянок</a:t>
            </a:r>
            <a:r>
              <a:rPr lang="ru-RU" sz="2200" dirty="0">
                <a:solidFill>
                  <a:srgbClr val="002060"/>
                </a:solidFill>
              </a:rPr>
              <a:t>, </a:t>
            </a:r>
          </a:p>
          <a:p>
            <a:pPr indent="0">
              <a:buNone/>
            </a:pPr>
            <a:r>
              <a:rPr lang="ru-RU" sz="2200" dirty="0">
                <a:solidFill>
                  <a:srgbClr val="002060"/>
                </a:solidFill>
              </a:rPr>
              <a:t>Толпою теснящихся на полотне,</a:t>
            </a:r>
          </a:p>
          <a:p>
            <a:pPr indent="0">
              <a:buNone/>
            </a:pPr>
            <a:r>
              <a:rPr lang="ru-RU" sz="2200" dirty="0">
                <a:solidFill>
                  <a:srgbClr val="002060"/>
                </a:solidFill>
              </a:rPr>
              <a:t>Я слышу, что это не тот полустанок,</a:t>
            </a:r>
          </a:p>
          <a:p>
            <a:pPr indent="0">
              <a:buNone/>
            </a:pPr>
            <a:r>
              <a:rPr lang="ru-RU" sz="2200" dirty="0">
                <a:solidFill>
                  <a:srgbClr val="002060"/>
                </a:solidFill>
              </a:rPr>
              <a:t>И солнце, </a:t>
            </a:r>
            <a:r>
              <a:rPr lang="ru-RU" sz="2200" b="1" i="1" dirty="0">
                <a:solidFill>
                  <a:srgbClr val="002060"/>
                </a:solidFill>
              </a:rPr>
              <a:t>садясь</a:t>
            </a:r>
            <a:r>
              <a:rPr lang="ru-RU" sz="2200" dirty="0">
                <a:solidFill>
                  <a:srgbClr val="002060"/>
                </a:solidFill>
              </a:rPr>
              <a:t>, соболезнует мне.  </a:t>
            </a:r>
          </a:p>
          <a:p>
            <a:pPr indent="0">
              <a:buNone/>
            </a:pPr>
            <a:r>
              <a:rPr lang="ru-RU" sz="1600" i="1" dirty="0" smtClean="0"/>
              <a:t>                   («</a:t>
            </a:r>
            <a:r>
              <a:rPr lang="ru-RU" sz="1600" i="1" dirty="0"/>
              <a:t>Сестра моя - жизнь и сегодня в разливе</a:t>
            </a:r>
            <a:r>
              <a:rPr lang="ru-RU" sz="1600" i="1" dirty="0" smtClean="0"/>
              <a:t>...»)</a:t>
            </a:r>
            <a:endParaRPr lang="ru-RU" sz="1600" i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4"/>
          </p:nvPr>
        </p:nvSpPr>
        <p:spPr>
          <a:xfrm>
            <a:off x="323528" y="4077072"/>
            <a:ext cx="3744416" cy="1512168"/>
          </a:xfrm>
        </p:spPr>
        <p:txBody>
          <a:bodyPr/>
          <a:lstStyle/>
          <a:p>
            <a:pPr>
              <a:buNone/>
            </a:pPr>
            <a:r>
              <a:rPr lang="ru-RU" sz="2000" dirty="0" smtClean="0"/>
              <a:t>     </a:t>
            </a:r>
            <a:r>
              <a:rPr lang="ru-RU" sz="2000" dirty="0" smtClean="0">
                <a:solidFill>
                  <a:srgbClr val="002060"/>
                </a:solidFill>
              </a:rPr>
              <a:t>Вот путь пробежал плотину, На пруд </a:t>
            </a:r>
            <a:r>
              <a:rPr lang="ru-RU" sz="2000" b="1" i="1" dirty="0" smtClean="0">
                <a:solidFill>
                  <a:srgbClr val="002060"/>
                </a:solidFill>
              </a:rPr>
              <a:t>не посмотревши</a:t>
            </a:r>
            <a:r>
              <a:rPr lang="ru-RU" sz="2000" b="1" dirty="0" smtClean="0">
                <a:solidFill>
                  <a:srgbClr val="002060"/>
                </a:solidFill>
              </a:rPr>
              <a:t> </a:t>
            </a:r>
            <a:r>
              <a:rPr lang="ru-RU" sz="2000" dirty="0" smtClean="0">
                <a:solidFill>
                  <a:srgbClr val="002060"/>
                </a:solidFill>
              </a:rPr>
              <a:t>в бок.</a:t>
            </a:r>
          </a:p>
          <a:p>
            <a:pPr indent="0">
              <a:buNone/>
            </a:pPr>
            <a:r>
              <a:rPr lang="ru-RU" i="1" dirty="0" smtClean="0"/>
              <a:t>                </a:t>
            </a:r>
            <a:r>
              <a:rPr lang="ru-RU" sz="1600" i="1" dirty="0" smtClean="0"/>
              <a:t>(«Мимоидущие пути» )</a:t>
            </a:r>
            <a:endParaRPr lang="ru-RU" sz="1600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1124744"/>
            <a:ext cx="3296240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95598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99592" y="-171400"/>
            <a:ext cx="7772400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Марина Цветаева </a:t>
            </a:r>
            <a:endParaRPr lang="ru-RU" b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1"/>
          </p:nvPr>
        </p:nvSpPr>
        <p:spPr>
          <a:xfrm>
            <a:off x="4572000" y="1674934"/>
            <a:ext cx="4100264" cy="4418361"/>
          </a:xfrm>
        </p:spPr>
        <p:txBody>
          <a:bodyPr>
            <a:normAutofit/>
          </a:bodyPr>
          <a:lstStyle/>
          <a:p>
            <a:pPr marL="285750" indent="-285750">
              <a:buNone/>
            </a:pPr>
            <a:r>
              <a:rPr lang="ru-RU" sz="2200" dirty="0" smtClean="0"/>
              <a:t>     </a:t>
            </a:r>
            <a:r>
              <a:rPr lang="ru-RU" sz="2200" dirty="0" smtClean="0">
                <a:solidFill>
                  <a:srgbClr val="002060"/>
                </a:solidFill>
              </a:rPr>
              <a:t>Идешь</a:t>
            </a:r>
            <a:r>
              <a:rPr lang="ru-RU" sz="2200" dirty="0">
                <a:solidFill>
                  <a:srgbClr val="002060"/>
                </a:solidFill>
              </a:rPr>
              <a:t>, на </a:t>
            </a:r>
            <a:r>
              <a:rPr lang="ru-RU" sz="2200" dirty="0" smtClean="0">
                <a:solidFill>
                  <a:srgbClr val="002060"/>
                </a:solidFill>
              </a:rPr>
              <a:t>меня похожий</a:t>
            </a:r>
            <a:r>
              <a:rPr lang="ru-RU" sz="2200" dirty="0">
                <a:solidFill>
                  <a:srgbClr val="002060"/>
                </a:solidFill>
              </a:rPr>
              <a:t>,</a:t>
            </a:r>
          </a:p>
          <a:p>
            <a:pPr indent="0">
              <a:buNone/>
            </a:pPr>
            <a:r>
              <a:rPr lang="ru-RU" sz="2200" dirty="0">
                <a:solidFill>
                  <a:srgbClr val="002060"/>
                </a:solidFill>
              </a:rPr>
              <a:t>Глаза </a:t>
            </a:r>
            <a:r>
              <a:rPr lang="ru-RU" sz="2200" b="1" i="1" dirty="0">
                <a:solidFill>
                  <a:srgbClr val="002060"/>
                </a:solidFill>
              </a:rPr>
              <a:t>устремляя</a:t>
            </a:r>
            <a:r>
              <a:rPr lang="ru-RU" sz="2200" i="1" dirty="0">
                <a:solidFill>
                  <a:srgbClr val="002060"/>
                </a:solidFill>
              </a:rPr>
              <a:t> </a:t>
            </a:r>
            <a:r>
              <a:rPr lang="ru-RU" sz="2200" dirty="0">
                <a:solidFill>
                  <a:srgbClr val="002060"/>
                </a:solidFill>
              </a:rPr>
              <a:t> вниз.</a:t>
            </a:r>
          </a:p>
          <a:p>
            <a:pPr indent="0">
              <a:buNone/>
            </a:pPr>
            <a:r>
              <a:rPr lang="ru-RU" sz="2200" dirty="0">
                <a:solidFill>
                  <a:srgbClr val="002060"/>
                </a:solidFill>
              </a:rPr>
              <a:t>Я их опускала-тоже!</a:t>
            </a:r>
          </a:p>
          <a:p>
            <a:pPr indent="0">
              <a:buNone/>
            </a:pPr>
            <a:r>
              <a:rPr lang="ru-RU" sz="2200" dirty="0">
                <a:solidFill>
                  <a:srgbClr val="002060"/>
                </a:solidFill>
              </a:rPr>
              <a:t>Прохожий, остановись</a:t>
            </a:r>
            <a:r>
              <a:rPr lang="ru-RU" sz="2200" dirty="0" smtClean="0">
                <a:solidFill>
                  <a:srgbClr val="002060"/>
                </a:solidFill>
              </a:rPr>
              <a:t>! </a:t>
            </a:r>
            <a:r>
              <a:rPr lang="ru-RU" sz="2100" i="1" dirty="0" smtClean="0">
                <a:solidFill>
                  <a:srgbClr val="002060"/>
                </a:solidFill>
              </a:rPr>
              <a:t>        </a:t>
            </a:r>
          </a:p>
          <a:p>
            <a:pPr indent="0">
              <a:buNone/>
            </a:pPr>
            <a:r>
              <a:rPr lang="ru-RU" sz="2100" i="1" dirty="0" smtClean="0">
                <a:solidFill>
                  <a:srgbClr val="002060"/>
                </a:solidFill>
              </a:rPr>
              <a:t>      </a:t>
            </a:r>
            <a:r>
              <a:rPr lang="ru-RU" sz="1900" i="1" dirty="0" smtClean="0"/>
              <a:t>(«</a:t>
            </a:r>
            <a:r>
              <a:rPr lang="ru-RU" sz="1900" i="1" dirty="0"/>
              <a:t>Идешь, на меня похожий...» </a:t>
            </a:r>
            <a:r>
              <a:rPr lang="ru-RU" sz="1900" i="1" dirty="0" smtClean="0"/>
              <a:t>)</a:t>
            </a:r>
          </a:p>
          <a:p>
            <a:pPr indent="0">
              <a:buNone/>
            </a:pPr>
            <a:endParaRPr lang="ru-RU" sz="2400" i="1" dirty="0" smtClean="0"/>
          </a:p>
          <a:p>
            <a:pPr marL="285750" indent="-285750">
              <a:buNone/>
            </a:pPr>
            <a:r>
              <a:rPr lang="ru-RU" sz="2000" b="1" i="1" dirty="0" smtClean="0">
                <a:solidFill>
                  <a:srgbClr val="002060"/>
                </a:solidFill>
              </a:rPr>
              <a:t>     Оторопев</a:t>
            </a:r>
            <a:r>
              <a:rPr lang="ru-RU" sz="2000" dirty="0" smtClean="0">
                <a:solidFill>
                  <a:srgbClr val="002060"/>
                </a:solidFill>
              </a:rPr>
              <a:t> под  натиском-</a:t>
            </a:r>
          </a:p>
          <a:p>
            <a:pPr marL="285750" indent="-285750"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     Как? Не понять и днесь.</a:t>
            </a:r>
            <a:r>
              <a:rPr lang="ru-RU" sz="1900" i="1" dirty="0" smtClean="0"/>
              <a:t>                                                                                                                                                                                           </a:t>
            </a:r>
          </a:p>
          <a:p>
            <a:pPr marL="285750" indent="-285750">
              <a:buNone/>
            </a:pPr>
            <a:r>
              <a:rPr lang="ru-RU" sz="1900" i="1" dirty="0" smtClean="0"/>
              <a:t>                                          (Поэма«Горы»)</a:t>
            </a:r>
          </a:p>
          <a:p>
            <a:pPr indent="0">
              <a:buNone/>
            </a:pPr>
            <a:r>
              <a:rPr lang="ru-RU" sz="1600" i="1" dirty="0" smtClean="0"/>
              <a:t> </a:t>
            </a:r>
            <a:endParaRPr lang="ru-RU" sz="1600" i="1" dirty="0"/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51520" y="1052736"/>
            <a:ext cx="3888432" cy="4176463"/>
          </a:xfrm>
        </p:spPr>
        <p:txBody>
          <a:bodyPr>
            <a:noAutofit/>
          </a:bodyPr>
          <a:lstStyle/>
          <a:p>
            <a:pPr indent="0">
              <a:buNone/>
            </a:pPr>
            <a:r>
              <a:rPr lang="ru-RU" sz="2400" dirty="0" smtClean="0">
                <a:cs typeface="Times New Roman" pitchFamily="18" charset="0"/>
              </a:rPr>
              <a:t>У поэтессы Марины  </a:t>
            </a:r>
            <a:r>
              <a:rPr lang="ru-RU" sz="2400" dirty="0">
                <a:cs typeface="Times New Roman" pitchFamily="18" charset="0"/>
              </a:rPr>
              <a:t>Цветаевой </a:t>
            </a:r>
            <a:r>
              <a:rPr lang="ru-RU" sz="2400" dirty="0" smtClean="0">
                <a:cs typeface="Times New Roman" pitchFamily="18" charset="0"/>
              </a:rPr>
              <a:t> деепричастие </a:t>
            </a:r>
            <a:r>
              <a:rPr lang="ru-RU" sz="2400" dirty="0">
                <a:cs typeface="Times New Roman" pitchFamily="18" charset="0"/>
              </a:rPr>
              <a:t>— живая, активно функционирующая </a:t>
            </a:r>
            <a:r>
              <a:rPr lang="ru-RU" sz="2400" dirty="0" smtClean="0">
                <a:cs typeface="Times New Roman" pitchFamily="18" charset="0"/>
              </a:rPr>
              <a:t>категория.</a:t>
            </a:r>
          </a:p>
          <a:p>
            <a:pPr indent="0">
              <a:buNone/>
            </a:pPr>
            <a:endParaRPr lang="ru-RU" sz="2000" dirty="0" smtClean="0">
              <a:cs typeface="Times New Roman" pitchFamily="18" charset="0"/>
            </a:endParaRPr>
          </a:p>
          <a:p>
            <a:pPr indent="0">
              <a:buNone/>
            </a:pPr>
            <a:endParaRPr lang="ru-RU" sz="2000" dirty="0"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3169332"/>
            <a:ext cx="2736304" cy="35283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6987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251520" y="476672"/>
            <a:ext cx="4752528" cy="612068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000" dirty="0" smtClean="0"/>
              <a:t>     </a:t>
            </a:r>
            <a:r>
              <a:rPr lang="ru-RU" dirty="0" smtClean="0"/>
              <a:t>Деепричастные обороты с многоточием в конце — самая распространенная форма употребления деепричастных конструкций в поэзии </a:t>
            </a:r>
          </a:p>
          <a:p>
            <a:pPr>
              <a:buNone/>
            </a:pPr>
            <a:r>
              <a:rPr lang="ru-RU" dirty="0" smtClean="0"/>
              <a:t>    Цветаевой.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В летописях и в лобзаньях</a:t>
            </a:r>
          </a:p>
          <a:p>
            <a:pPr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Пойманное. . . но песка</a:t>
            </a:r>
          </a:p>
          <a:p>
            <a:pPr>
              <a:buNone/>
            </a:pPr>
            <a:r>
              <a:rPr lang="ru-RU" sz="2800" b="1" i="1" dirty="0" err="1" smtClean="0">
                <a:solidFill>
                  <a:srgbClr val="002060"/>
                </a:solidFill>
              </a:rPr>
              <a:t>Струечкою</a:t>
            </a:r>
            <a:r>
              <a:rPr lang="ru-RU" sz="2800" b="1" i="1" dirty="0" smtClean="0">
                <a:solidFill>
                  <a:srgbClr val="002060"/>
                </a:solidFill>
              </a:rPr>
              <a:t> шелестя. . .</a:t>
            </a:r>
          </a:p>
          <a:p>
            <a:pPr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Время, ты меня обманешь</a:t>
            </a:r>
            <a:r>
              <a:rPr lang="ru-RU" sz="3200" dirty="0" smtClean="0">
                <a:solidFill>
                  <a:srgbClr val="002060"/>
                </a:solidFill>
              </a:rPr>
              <a:t>!</a:t>
            </a:r>
          </a:p>
          <a:p>
            <a:pPr>
              <a:buNone/>
            </a:pPr>
            <a:r>
              <a:rPr lang="ru-RU" sz="3200" dirty="0" smtClean="0">
                <a:solidFill>
                  <a:srgbClr val="002060"/>
                </a:solidFill>
              </a:rPr>
              <a:t> </a:t>
            </a:r>
          </a:p>
          <a:p>
            <a:pPr>
              <a:buNone/>
            </a:pPr>
            <a:r>
              <a:rPr lang="ru-RU" sz="2000" i="1" dirty="0" smtClean="0"/>
              <a:t>                            («Хвала времени»)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Содержимое 4" descr="shopthumb.jpg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5148064" y="1196752"/>
            <a:ext cx="3594271" cy="4672553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-609"/>
            <a:ext cx="7772400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Владимир Соловьев </a:t>
            </a:r>
            <a:endParaRPr lang="ru-RU" b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47711" y="1196752"/>
            <a:ext cx="5112568" cy="3816425"/>
          </a:xfrm>
        </p:spPr>
        <p:txBody>
          <a:bodyPr>
            <a:noAutofit/>
          </a:bodyPr>
          <a:lstStyle/>
          <a:p>
            <a:pPr marL="285750" indent="-285750"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     В равнину Дуры вас зову я. </a:t>
            </a:r>
          </a:p>
          <a:p>
            <a:pPr indent="0"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Бросайте всяк богов своих </a:t>
            </a:r>
          </a:p>
          <a:p>
            <a:pPr indent="0"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И поклоняйтесь, </a:t>
            </a:r>
            <a:r>
              <a:rPr lang="ru-RU" sz="2000" b="1" i="1" dirty="0" smtClean="0">
                <a:solidFill>
                  <a:srgbClr val="002060"/>
                </a:solidFill>
              </a:rPr>
              <a:t>торжествуя</a:t>
            </a:r>
            <a:r>
              <a:rPr lang="ru-RU" sz="2000" dirty="0" smtClean="0">
                <a:solidFill>
                  <a:srgbClr val="002060"/>
                </a:solidFill>
              </a:rPr>
              <a:t>,</a:t>
            </a:r>
          </a:p>
          <a:p>
            <a:pPr indent="0"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Сему </a:t>
            </a:r>
            <a:r>
              <a:rPr lang="ru-RU" sz="2000" dirty="0" err="1" smtClean="0">
                <a:solidFill>
                  <a:srgbClr val="002060"/>
                </a:solidFill>
              </a:rPr>
              <a:t>созданью</a:t>
            </a:r>
            <a:r>
              <a:rPr lang="ru-RU" sz="2000" dirty="0" smtClean="0">
                <a:solidFill>
                  <a:srgbClr val="002060"/>
                </a:solidFill>
              </a:rPr>
              <a:t> рук моих. </a:t>
            </a:r>
          </a:p>
          <a:p>
            <a:pPr indent="0">
              <a:buNone/>
            </a:pPr>
            <a:r>
              <a:rPr lang="ru-RU" sz="1600" i="1" dirty="0"/>
              <a:t> </a:t>
            </a:r>
            <a:r>
              <a:rPr lang="ru-RU" sz="1600" i="1" dirty="0" smtClean="0"/>
              <a:t>                                    («</a:t>
            </a:r>
            <a:r>
              <a:rPr lang="ru-RU" sz="1600" i="1" dirty="0"/>
              <a:t>Кумир </a:t>
            </a:r>
            <a:r>
              <a:rPr lang="ru-RU" sz="1600" i="1" dirty="0" err="1"/>
              <a:t>Небукаднецара</a:t>
            </a:r>
            <a:r>
              <a:rPr lang="ru-RU" sz="1600" i="1" dirty="0" smtClean="0"/>
              <a:t>»)</a:t>
            </a:r>
          </a:p>
          <a:p>
            <a:pPr indent="0">
              <a:buNone/>
            </a:pPr>
            <a:endParaRPr lang="ru-RU" sz="1600" i="1" dirty="0" smtClean="0"/>
          </a:p>
          <a:p>
            <a:pPr indent="0"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Смерть и время царят на земле,</a:t>
            </a:r>
          </a:p>
          <a:p>
            <a:pPr indent="0"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Ты владыками их не зови;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Все, </a:t>
            </a:r>
            <a:r>
              <a:rPr lang="ru-RU" sz="2000" b="1" i="1" dirty="0" smtClean="0">
                <a:solidFill>
                  <a:srgbClr val="002060"/>
                </a:solidFill>
              </a:rPr>
              <a:t>кружась, </a:t>
            </a:r>
            <a:r>
              <a:rPr lang="ru-RU" sz="2000" dirty="0" smtClean="0">
                <a:solidFill>
                  <a:srgbClr val="002060"/>
                </a:solidFill>
              </a:rPr>
              <a:t>исчезает  во мгле,</a:t>
            </a:r>
          </a:p>
          <a:p>
            <a:pPr indent="0"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Неподвижно лишь солнце любви.</a:t>
            </a:r>
          </a:p>
          <a:p>
            <a:pPr indent="0">
              <a:buNone/>
            </a:pPr>
            <a:r>
              <a:rPr lang="ru-RU" sz="2000" dirty="0"/>
              <a:t> </a:t>
            </a:r>
            <a:r>
              <a:rPr lang="ru-RU" sz="2000" dirty="0" smtClean="0"/>
              <a:t>                  </a:t>
            </a:r>
            <a:r>
              <a:rPr lang="ru-RU" sz="1600" i="1" dirty="0" smtClean="0"/>
              <a:t>(«Бедный друг! Истомил тебя путь,.»)</a:t>
            </a:r>
          </a:p>
          <a:p>
            <a:pPr indent="0">
              <a:buNone/>
            </a:pPr>
            <a:endParaRPr lang="ru-RU" sz="2000" dirty="0" smtClean="0"/>
          </a:p>
          <a:p>
            <a:pPr indent="0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Владимир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Соловьев  использовал деепричастия,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чтобы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придать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речи особую динамику 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наглядность.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1556792"/>
            <a:ext cx="3353273" cy="44644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86492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5820" y="-29074"/>
            <a:ext cx="7412360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Игорь</a:t>
            </a:r>
            <a:r>
              <a:rPr lang="ru-RU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ru-RU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Северянин</a:t>
            </a:r>
            <a:r>
              <a:rPr lang="ru-RU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endParaRPr lang="ru-RU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1412776"/>
            <a:ext cx="4176464" cy="4572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     Я негодую, протестую,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     Но внемля хлебного куску,</a:t>
            </a:r>
          </a:p>
          <a:p>
            <a:pPr marL="0" indent="0">
              <a:buNone/>
            </a:pPr>
            <a:r>
              <a:rPr lang="ru-RU" sz="2000" dirty="0">
                <a:solidFill>
                  <a:srgbClr val="002060"/>
                </a:solidFill>
              </a:rPr>
              <a:t> </a:t>
            </a:r>
            <a:r>
              <a:rPr lang="ru-RU" sz="2000" dirty="0" smtClean="0">
                <a:solidFill>
                  <a:srgbClr val="002060"/>
                </a:solidFill>
              </a:rPr>
              <a:t>    Я оставляю жизнь простую,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     Вхожу в столичную тоску.</a:t>
            </a:r>
          </a:p>
          <a:p>
            <a:pPr marL="0" indent="0">
              <a:buNone/>
            </a:pPr>
            <a:r>
              <a:rPr lang="ru-RU" sz="1600" i="1" dirty="0"/>
              <a:t> </a:t>
            </a:r>
            <a:r>
              <a:rPr lang="ru-RU" sz="1600" i="1" dirty="0" smtClean="0"/>
              <a:t>                                                    («Опять вдали»)</a:t>
            </a:r>
          </a:p>
          <a:p>
            <a:pPr marL="0" indent="0">
              <a:buNone/>
            </a:pPr>
            <a:r>
              <a:rPr lang="ru-RU" sz="1600" i="1" dirty="0"/>
              <a:t> </a:t>
            </a:r>
            <a:r>
              <a:rPr lang="ru-RU" sz="1600" i="1" dirty="0" smtClean="0"/>
              <a:t>  </a:t>
            </a:r>
          </a:p>
          <a:p>
            <a:pPr marL="0" indent="0">
              <a:buNone/>
            </a:pPr>
            <a:r>
              <a:rPr lang="ru-RU" sz="1600" i="1" dirty="0"/>
              <a:t> </a:t>
            </a:r>
            <a:r>
              <a:rPr lang="ru-RU" sz="1600" i="1" dirty="0" smtClean="0"/>
              <a:t>   </a:t>
            </a:r>
            <a:r>
              <a:rPr lang="ru-RU" sz="1600" i="1" dirty="0" smtClean="0">
                <a:solidFill>
                  <a:srgbClr val="002060"/>
                </a:solidFill>
              </a:rPr>
              <a:t>   </a:t>
            </a:r>
            <a:r>
              <a:rPr lang="ru-RU" sz="2000" dirty="0" smtClean="0">
                <a:solidFill>
                  <a:srgbClr val="002060"/>
                </a:solidFill>
              </a:rPr>
              <a:t>В моей душе восходит солнце,</a:t>
            </a:r>
          </a:p>
          <a:p>
            <a:pPr marL="0" indent="0">
              <a:buNone/>
            </a:pPr>
            <a:r>
              <a:rPr lang="ru-RU" sz="2000" i="1" dirty="0">
                <a:solidFill>
                  <a:srgbClr val="002060"/>
                </a:solidFill>
              </a:rPr>
              <a:t> </a:t>
            </a:r>
            <a:r>
              <a:rPr lang="ru-RU" sz="2000" i="1" dirty="0" smtClean="0">
                <a:solidFill>
                  <a:srgbClr val="002060"/>
                </a:solidFill>
              </a:rPr>
              <a:t>     </a:t>
            </a:r>
            <a:r>
              <a:rPr lang="ru-RU" sz="2000" dirty="0" smtClean="0">
                <a:solidFill>
                  <a:srgbClr val="002060"/>
                </a:solidFill>
              </a:rPr>
              <a:t>Гоня </a:t>
            </a:r>
            <a:r>
              <a:rPr lang="ru-RU" sz="2000" dirty="0" err="1" smtClean="0">
                <a:solidFill>
                  <a:srgbClr val="002060"/>
                </a:solidFill>
              </a:rPr>
              <a:t>невзгодную</a:t>
            </a:r>
            <a:r>
              <a:rPr lang="ru-RU" sz="2000" dirty="0" smtClean="0">
                <a:solidFill>
                  <a:srgbClr val="002060"/>
                </a:solidFill>
              </a:rPr>
              <a:t> зиму.</a:t>
            </a:r>
          </a:p>
          <a:p>
            <a:pPr marL="0" indent="0">
              <a:buNone/>
            </a:pPr>
            <a:r>
              <a:rPr lang="ru-RU" sz="2000" i="1" dirty="0">
                <a:solidFill>
                  <a:srgbClr val="002060"/>
                </a:solidFill>
              </a:rPr>
              <a:t> </a:t>
            </a:r>
            <a:r>
              <a:rPr lang="ru-RU" sz="2000" i="1" dirty="0" smtClean="0">
                <a:solidFill>
                  <a:srgbClr val="002060"/>
                </a:solidFill>
              </a:rPr>
              <a:t>     </a:t>
            </a:r>
            <a:r>
              <a:rPr lang="ru-RU" sz="2000" dirty="0" smtClean="0">
                <a:solidFill>
                  <a:srgbClr val="002060"/>
                </a:solidFill>
              </a:rPr>
              <a:t>В экстазе </a:t>
            </a:r>
            <a:r>
              <a:rPr lang="ru-RU" sz="2000" dirty="0" err="1" smtClean="0">
                <a:solidFill>
                  <a:srgbClr val="002060"/>
                </a:solidFill>
              </a:rPr>
              <a:t>идолопоклонца</a:t>
            </a:r>
            <a:endParaRPr lang="ru-RU" sz="20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2000" i="1" dirty="0">
                <a:solidFill>
                  <a:srgbClr val="002060"/>
                </a:solidFill>
              </a:rPr>
              <a:t> </a:t>
            </a:r>
            <a:r>
              <a:rPr lang="ru-RU" sz="2000" i="1" dirty="0" smtClean="0">
                <a:solidFill>
                  <a:srgbClr val="002060"/>
                </a:solidFill>
              </a:rPr>
              <a:t>     </a:t>
            </a:r>
            <a:r>
              <a:rPr lang="ru-RU" sz="2000" dirty="0" smtClean="0">
                <a:solidFill>
                  <a:srgbClr val="002060"/>
                </a:solidFill>
              </a:rPr>
              <a:t>Молюсь таланту своему.</a:t>
            </a:r>
            <a:endParaRPr lang="ru-RU" sz="1600" i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2000" dirty="0" smtClean="0"/>
              <a:t>                                  </a:t>
            </a:r>
            <a:r>
              <a:rPr lang="ru-RU" sz="1600" i="1" dirty="0" smtClean="0"/>
              <a:t>(</a:t>
            </a:r>
            <a:r>
              <a:rPr lang="ru-RU" sz="1600" i="1" dirty="0" err="1" smtClean="0"/>
              <a:t>Поэза</a:t>
            </a:r>
            <a:r>
              <a:rPr lang="ru-RU" sz="1600" i="1" dirty="0" smtClean="0"/>
              <a:t> о солнце, в душе восходящем»)</a:t>
            </a:r>
            <a:endParaRPr lang="ru-RU" sz="2000" dirty="0" smtClean="0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067944" y="1196752"/>
            <a:ext cx="4896544" cy="45720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Игорь Северянин использовал деепричастие для усиления детализации, придания строкам наглядности.</a:t>
            </a:r>
            <a:endParaRPr lang="ru-RU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2708920"/>
            <a:ext cx="2520280" cy="3927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444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507288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«Реликтовые» формы деепричастия</a:t>
            </a:r>
            <a:endParaRPr lang="ru-RU" b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844824"/>
            <a:ext cx="3671392" cy="36004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000" dirty="0" smtClean="0"/>
              <a:t>     </a:t>
            </a:r>
            <a:r>
              <a:rPr lang="ru-RU" sz="2400" dirty="0" smtClean="0"/>
              <a:t>Также можно отметить, что в поэтических текстах на протяжении всего XX века наблюдается большое количество </a:t>
            </a:r>
            <a:r>
              <a:rPr lang="ru-RU" sz="2400" b="1" dirty="0" smtClean="0"/>
              <a:t>устаревших, ныне просторечных, форм деепричастий на -</a:t>
            </a:r>
            <a:r>
              <a:rPr lang="ru-RU" sz="2400" b="1" i="1" dirty="0" smtClean="0"/>
              <a:t>учи/</a:t>
            </a:r>
            <a:r>
              <a:rPr lang="ru-RU" sz="2400" b="1" i="1" dirty="0" err="1" smtClean="0"/>
              <a:t>ючи</a:t>
            </a:r>
            <a:r>
              <a:rPr lang="ru-RU" sz="2400" b="1" dirty="0" smtClean="0"/>
              <a:t>:</a:t>
            </a:r>
            <a:endParaRPr lang="ru-RU" sz="2400" dirty="0" smtClean="0"/>
          </a:p>
          <a:p>
            <a:endParaRPr lang="ru-RU" sz="2200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3995936" y="1556792"/>
            <a:ext cx="4831070" cy="530120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000" dirty="0" smtClean="0"/>
              <a:t>     </a:t>
            </a:r>
            <a:r>
              <a:rPr lang="ru-RU" sz="2000" dirty="0" smtClean="0">
                <a:solidFill>
                  <a:srgbClr val="002060"/>
                </a:solidFill>
              </a:rPr>
              <a:t>Это </a:t>
            </a:r>
            <a:r>
              <a:rPr lang="ru-RU" sz="2000" i="1" dirty="0" smtClean="0">
                <a:solidFill>
                  <a:srgbClr val="002060"/>
                </a:solidFill>
              </a:rPr>
              <a:t>вечер</a:t>
            </a:r>
            <a:r>
              <a:rPr lang="ru-RU" sz="2000" dirty="0" smtClean="0">
                <a:solidFill>
                  <a:srgbClr val="002060"/>
                </a:solidFill>
              </a:rPr>
              <a:t> из пыли лепился и, </a:t>
            </a:r>
            <a:r>
              <a:rPr lang="ru-RU" sz="2000" b="1" i="1" dirty="0" err="1" smtClean="0">
                <a:solidFill>
                  <a:srgbClr val="002060"/>
                </a:solidFill>
              </a:rPr>
              <a:t>пышучи</a:t>
            </a:r>
            <a:r>
              <a:rPr lang="ru-RU" sz="2000" b="1" i="1" dirty="0" smtClean="0">
                <a:solidFill>
                  <a:srgbClr val="002060"/>
                </a:solidFill>
              </a:rPr>
              <a:t>, </a:t>
            </a:r>
          </a:p>
          <a:p>
            <a:pPr>
              <a:buNone/>
            </a:pPr>
            <a:r>
              <a:rPr lang="ru-RU" sz="2000" b="1" i="1" dirty="0" smtClean="0">
                <a:solidFill>
                  <a:srgbClr val="002060"/>
                </a:solidFill>
              </a:rPr>
              <a:t>     </a:t>
            </a:r>
            <a:r>
              <a:rPr lang="ru-RU" sz="2000" dirty="0" smtClean="0">
                <a:solidFill>
                  <a:srgbClr val="002060"/>
                </a:solidFill>
              </a:rPr>
              <a:t>целовал вас, </a:t>
            </a:r>
            <a:r>
              <a:rPr lang="ru-RU" sz="2000" dirty="0" err="1" smtClean="0">
                <a:solidFill>
                  <a:srgbClr val="002060"/>
                </a:solidFill>
              </a:rPr>
              <a:t>задохшися</a:t>
            </a:r>
            <a:r>
              <a:rPr lang="ru-RU" sz="2000" dirty="0" smtClean="0">
                <a:solidFill>
                  <a:srgbClr val="002060"/>
                </a:solidFill>
              </a:rPr>
              <a:t> в охре пыльцой. 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1600" i="1" dirty="0" smtClean="0"/>
              <a:t>        (Б. Л. Пастернак. Послесловье : «Нет, не я вам печаль причинил...»)</a:t>
            </a:r>
          </a:p>
          <a:p>
            <a:pPr>
              <a:buNone/>
            </a:pPr>
            <a:endParaRPr lang="ru-RU" sz="1600" i="1" dirty="0" smtClean="0"/>
          </a:p>
          <a:p>
            <a:pPr>
              <a:buNone/>
            </a:pPr>
            <a:r>
              <a:rPr lang="ru-RU" sz="2000" dirty="0" smtClean="0"/>
              <a:t>      </a:t>
            </a:r>
            <a:r>
              <a:rPr lang="ru-RU" sz="2000" dirty="0" smtClean="0">
                <a:solidFill>
                  <a:srgbClr val="002060"/>
                </a:solidFill>
              </a:rPr>
              <a:t>В те поры Пашков, землицы новой </a:t>
            </a:r>
            <a:r>
              <a:rPr lang="ru-RU" sz="2000" b="1" i="1" dirty="0" err="1" smtClean="0">
                <a:solidFill>
                  <a:srgbClr val="002060"/>
                </a:solidFill>
              </a:rPr>
              <a:t>ищучи</a:t>
            </a:r>
            <a:r>
              <a:rPr lang="ru-RU" sz="2000" dirty="0" smtClean="0">
                <a:solidFill>
                  <a:srgbClr val="002060"/>
                </a:solidFill>
              </a:rPr>
              <a:t>, </a:t>
            </a:r>
          </a:p>
          <a:p>
            <a:pPr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     </a:t>
            </a:r>
            <a:r>
              <a:rPr lang="ru-RU" sz="2000" dirty="0" err="1" smtClean="0">
                <a:solidFill>
                  <a:srgbClr val="002060"/>
                </a:solidFill>
              </a:rPr>
              <a:t>даурские</a:t>
            </a:r>
            <a:r>
              <a:rPr lang="ru-RU" sz="2000" dirty="0" smtClean="0">
                <a:solidFill>
                  <a:srgbClr val="002060"/>
                </a:solidFill>
              </a:rPr>
              <a:t> народы под руку Государя приводил. 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000" i="1" dirty="0" smtClean="0"/>
              <a:t>         </a:t>
            </a:r>
            <a:r>
              <a:rPr lang="ru-RU" sz="1600" i="1" dirty="0" smtClean="0"/>
              <a:t>(М. А. Волошин. Протопоп Аввакум : «Прежде нежели родиться -- было...»)</a:t>
            </a:r>
            <a:endParaRPr lang="ru-RU" sz="16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251520" y="4509120"/>
            <a:ext cx="4680520" cy="330993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     Авторы Серебряного века могли образовывать деепричастия от глаголов, которые в узусе </a:t>
            </a:r>
            <a:r>
              <a:rPr lang="ru-RU" sz="2400" b="1" dirty="0" smtClean="0"/>
              <a:t>не имеют деепричастных форм.</a:t>
            </a:r>
            <a:endParaRPr lang="ru-RU" sz="2400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4294967295"/>
          </p:nvPr>
        </p:nvSpPr>
        <p:spPr>
          <a:xfrm>
            <a:off x="4600575" y="1308978"/>
            <a:ext cx="4543425" cy="4572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200" dirty="0" smtClean="0"/>
              <a:t>    </a:t>
            </a:r>
            <a:r>
              <a:rPr lang="ru-RU" sz="2200" dirty="0" smtClean="0">
                <a:solidFill>
                  <a:srgbClr val="002060"/>
                </a:solidFill>
              </a:rPr>
              <a:t>Далеко, на другой земле </a:t>
            </a:r>
          </a:p>
          <a:p>
            <a:pPr>
              <a:buNone/>
            </a:pPr>
            <a:r>
              <a:rPr lang="ru-RU" sz="2200" dirty="0" smtClean="0">
                <a:solidFill>
                  <a:srgbClr val="002060"/>
                </a:solidFill>
              </a:rPr>
              <a:t>    Рыдает пес, </a:t>
            </a:r>
            <a:r>
              <a:rPr lang="ru-RU" sz="2200" b="1" i="1" dirty="0" smtClean="0">
                <a:solidFill>
                  <a:srgbClr val="002060"/>
                </a:solidFill>
              </a:rPr>
              <a:t>обезголосев.</a:t>
            </a:r>
            <a:r>
              <a:rPr lang="ru-RU" sz="2200" dirty="0" smtClean="0">
                <a:solidFill>
                  <a:srgbClr val="002060"/>
                </a:solidFill>
              </a:rPr>
              <a:t> </a:t>
            </a:r>
          </a:p>
          <a:p>
            <a:pPr>
              <a:buNone/>
            </a:pPr>
            <a:r>
              <a:rPr lang="ru-RU" sz="1700" i="1" dirty="0" smtClean="0"/>
              <a:t>      (Б. Л. Пастернак. Мельницы : «Стучат колеса на селе...»)</a:t>
            </a:r>
          </a:p>
          <a:p>
            <a:pPr>
              <a:buNone/>
            </a:pPr>
            <a:endParaRPr lang="ru-RU" sz="1700" i="1" dirty="0" smtClean="0"/>
          </a:p>
          <a:p>
            <a:pPr>
              <a:buNone/>
            </a:pPr>
            <a:r>
              <a:rPr lang="ru-RU" sz="2000" dirty="0" smtClean="0"/>
              <a:t>     </a:t>
            </a:r>
            <a:r>
              <a:rPr lang="ru-RU" sz="2000" dirty="0" smtClean="0">
                <a:solidFill>
                  <a:srgbClr val="002060"/>
                </a:solidFill>
              </a:rPr>
              <a:t>После, </a:t>
            </a:r>
            <a:r>
              <a:rPr lang="ru-RU" sz="2000" b="1" i="1" dirty="0" smtClean="0">
                <a:solidFill>
                  <a:srgbClr val="002060"/>
                </a:solidFill>
              </a:rPr>
              <a:t>сронив</a:t>
            </a:r>
            <a:r>
              <a:rPr lang="ru-RU" sz="2000" dirty="0" smtClean="0">
                <a:solidFill>
                  <a:srgbClr val="002060"/>
                </a:solidFill>
              </a:rPr>
              <a:t> ароматы, </a:t>
            </a:r>
          </a:p>
          <a:p>
            <a:pPr>
              <a:buNone/>
            </a:pPr>
            <a:r>
              <a:rPr lang="ru-RU" sz="2000" i="1" dirty="0" smtClean="0">
                <a:solidFill>
                  <a:srgbClr val="002060"/>
                </a:solidFill>
              </a:rPr>
              <a:t>     </a:t>
            </a:r>
            <a:r>
              <a:rPr lang="ru-RU" sz="2000" b="1" i="1" dirty="0" smtClean="0">
                <a:solidFill>
                  <a:srgbClr val="002060"/>
                </a:solidFill>
              </a:rPr>
              <a:t>Прянув</a:t>
            </a:r>
            <a:r>
              <a:rPr lang="ru-RU" sz="2000" dirty="0" smtClean="0">
                <a:solidFill>
                  <a:srgbClr val="002060"/>
                </a:solidFill>
              </a:rPr>
              <a:t> за грани скалы, </a:t>
            </a:r>
          </a:p>
          <a:p>
            <a:pPr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     Мчались мы с бурей косматой Тмином и мятой яйлы! </a:t>
            </a:r>
          </a:p>
          <a:p>
            <a:pPr>
              <a:buNone/>
            </a:pPr>
            <a:r>
              <a:rPr lang="ru-RU" sz="1600" i="1" dirty="0" smtClean="0"/>
              <a:t>       (В. Я. Брюсов.  «Краткими складками </a:t>
            </a:r>
            <a:r>
              <a:rPr lang="ru-RU" sz="1600" i="1" dirty="0" err="1" smtClean="0"/>
              <a:t>взморщи</a:t>
            </a:r>
            <a:r>
              <a:rPr lang="ru-RU" sz="1600" i="1" dirty="0" smtClean="0"/>
              <a:t>...»)</a:t>
            </a:r>
            <a:endParaRPr lang="ru-RU" sz="1600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05701"/>
            <a:ext cx="2448272" cy="32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1963817"/>
            <a:ext cx="2695575" cy="253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Цель </a:t>
            </a:r>
            <a:endParaRPr lang="ru-RU" sz="6000" b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1700808"/>
            <a:ext cx="8352928" cy="3120009"/>
          </a:xfrm>
        </p:spPr>
        <p:txBody>
          <a:bodyPr>
            <a:normAutofit/>
          </a:bodyPr>
          <a:lstStyle/>
          <a:p>
            <a:pPr marL="514350" lvl="1" indent="0">
              <a:buNone/>
            </a:pPr>
            <a:r>
              <a:rPr lang="ru-RU" sz="3200" dirty="0" smtClean="0"/>
              <a:t>выявить особенности употребления деепричастий в поэтических текстах Серебряного века</a:t>
            </a:r>
            <a:endParaRPr lang="ru-RU" sz="32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2953657"/>
            <a:ext cx="2146746" cy="312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3573016"/>
            <a:ext cx="2062193" cy="291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318362"/>
            <a:ext cx="1905000" cy="307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4070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7772400" cy="11430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Выводы</a:t>
            </a:r>
            <a:endParaRPr lang="ru-RU" sz="5400" b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1052736"/>
            <a:ext cx="8280920" cy="5472608"/>
          </a:xfrm>
        </p:spPr>
        <p:txBody>
          <a:bodyPr>
            <a:normAutofit fontScale="85000" lnSpcReduction="20000"/>
          </a:bodyPr>
          <a:lstStyle/>
          <a:p>
            <a:endParaRPr lang="ru-RU" sz="2200" dirty="0" smtClean="0"/>
          </a:p>
          <a:p>
            <a:r>
              <a:rPr lang="ru-RU" dirty="0"/>
              <a:t>В поэзии форма деепричастия часто заменяет причастие благодаря своей краткости и неизменяемости. 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Для многих авторов деепричастие является вспомогательным средством , которое помогает описать более сложные действия, которые мыслятся как неразрывные, осуществляемые одновременно. В процессе редактирования писатели намеренно добавляли в текст деепричастия для усиления детализации, придания строкам </a:t>
            </a:r>
            <a:r>
              <a:rPr lang="ru-RU" dirty="0"/>
              <a:t>наглядности. 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По </a:t>
            </a:r>
            <a:r>
              <a:rPr lang="ru-RU" dirty="0"/>
              <a:t>данным Национального корпуса русского языка , в поэтических текстах деепричастие используется чаще, чем в прозаических. Дело в том, что деепричастия, по сравнению с теми же причастиями, обладают большей </a:t>
            </a:r>
            <a:r>
              <a:rPr lang="ru-RU" dirty="0" err="1"/>
              <a:t>глагольностью</a:t>
            </a:r>
            <a:r>
              <a:rPr lang="ru-RU" dirty="0"/>
              <a:t>, что обусловлено их непосредственной связью со сказуемым.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sz="2200" dirty="0" smtClean="0"/>
          </a:p>
          <a:p>
            <a:pPr>
              <a:buNone/>
            </a:pPr>
            <a:endParaRPr lang="ru-RU" sz="2200" dirty="0" smtClean="0"/>
          </a:p>
        </p:txBody>
      </p:sp>
    </p:spTree>
    <p:extLst>
      <p:ext uri="{BB962C8B-B14F-4D97-AF65-F5344CB8AC3E}">
        <p14:creationId xmlns:p14="http://schemas.microsoft.com/office/powerpoint/2010/main" val="1446850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Задачи</a:t>
            </a:r>
            <a:endParaRPr lang="ru-RU" sz="6000" b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827584" y="1988840"/>
            <a:ext cx="7776864" cy="3888432"/>
          </a:xfrm>
        </p:spPr>
        <p:txBody>
          <a:bodyPr>
            <a:noAutofit/>
          </a:bodyPr>
          <a:lstStyle/>
          <a:p>
            <a:r>
              <a:rPr lang="ru-RU" sz="2800" dirty="0" smtClean="0"/>
              <a:t>рассмотреть разные  точки зрения известных лингвистов  на  деепричастие;</a:t>
            </a:r>
          </a:p>
          <a:p>
            <a:r>
              <a:rPr lang="ru-RU" sz="2800" dirty="0" smtClean="0"/>
              <a:t>исследовать особенности употребления  деепричастий в поэзии Серебряного века;</a:t>
            </a:r>
          </a:p>
          <a:p>
            <a:r>
              <a:rPr lang="ru-RU" sz="2800" dirty="0" smtClean="0"/>
              <a:t>определить роль  употребления деепричастий в художественном стиле.</a:t>
            </a:r>
          </a:p>
        </p:txBody>
      </p:sp>
    </p:spTree>
    <p:extLst>
      <p:ext uri="{BB962C8B-B14F-4D97-AF65-F5344CB8AC3E}">
        <p14:creationId xmlns:p14="http://schemas.microsoft.com/office/powerpoint/2010/main" val="3401469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Актуальность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39552" y="1628800"/>
            <a:ext cx="7992888" cy="3528392"/>
          </a:xfrm>
        </p:spPr>
        <p:txBody>
          <a:bodyPr>
            <a:noAutofit/>
          </a:bodyPr>
          <a:lstStyle/>
          <a:p>
            <a:pPr indent="0">
              <a:buNone/>
            </a:pPr>
            <a:r>
              <a:rPr lang="ru-RU" sz="2800" dirty="0" smtClean="0"/>
              <a:t>деепричастия чаще используются в поэтических текстах  по сравнению с причастиями, так как обладают большей глагольностью, обозначают добавочное действие, уточняя основное, и придают речи особую динамику и наглядность. А поэтический текст является для автором Серебряного века полем для экспериментов с деепричастными оборотами и выявляет семантический, морфологический и синтаксический потенциал этой формы.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14066283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76672"/>
            <a:ext cx="7772400" cy="1296144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Гипотеза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11560" y="2204864"/>
            <a:ext cx="7128792" cy="306551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/>
              <a:t>   </a:t>
            </a:r>
          </a:p>
          <a:p>
            <a:pPr>
              <a:buNone/>
            </a:pPr>
            <a:r>
              <a:rPr lang="ru-RU" sz="3200" dirty="0" smtClean="0"/>
              <a:t>    </a:t>
            </a:r>
            <a:r>
              <a:rPr lang="ru-RU" sz="2800" dirty="0" smtClean="0"/>
              <a:t>употребление деепричастий является ярким выразительным средством при создании художественного текста</a:t>
            </a:r>
          </a:p>
          <a:p>
            <a:pPr indent="0">
              <a:buNone/>
            </a:pP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805907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124744"/>
            <a:ext cx="7772400" cy="1152128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Методы исследования</a:t>
            </a:r>
            <a:endParaRPr lang="ru-RU" sz="6000" b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2348880"/>
            <a:ext cx="7772400" cy="3384376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 smtClean="0"/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  описательный метод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  анализ художественного текста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  эмпирические методы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История деепричастия 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83568" y="1628800"/>
            <a:ext cx="8064896" cy="4320480"/>
          </a:xfrm>
        </p:spPr>
        <p:txBody>
          <a:bodyPr>
            <a:noAutofit/>
          </a:bodyPr>
          <a:lstStyle/>
          <a:p>
            <a:pPr indent="0">
              <a:buNone/>
            </a:pPr>
            <a:r>
              <a:rPr lang="ru-RU" sz="2800" dirty="0" smtClean="0"/>
              <a:t>Деепричастие – сравнительно </a:t>
            </a:r>
            <a:r>
              <a:rPr lang="ru-RU" sz="2800" dirty="0"/>
              <a:t>молодая форма: </a:t>
            </a:r>
            <a:endParaRPr lang="ru-RU" sz="2800" dirty="0" smtClean="0"/>
          </a:p>
          <a:p>
            <a:pPr indent="0">
              <a:buNone/>
            </a:pPr>
            <a:r>
              <a:rPr lang="ru-RU" sz="2800" dirty="0" smtClean="0"/>
              <a:t>она </a:t>
            </a:r>
            <a:r>
              <a:rPr lang="ru-RU" sz="2800" dirty="0"/>
              <a:t>образовалось от нечленных </a:t>
            </a:r>
            <a:r>
              <a:rPr lang="ru-RU" sz="2800" dirty="0" smtClean="0"/>
              <a:t>(по структуре напоминающих современные краткие формы) форм  действительных </a:t>
            </a:r>
            <a:r>
              <a:rPr lang="ru-RU" sz="2800" dirty="0"/>
              <a:t>причастий прошедшего и настоящего времени после того, как эти формы перестали согласовываться по роду и числу с именами существительными в позиции </a:t>
            </a:r>
            <a:r>
              <a:rPr lang="ru-RU" sz="2800" dirty="0" smtClean="0"/>
              <a:t>подлежащего.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586050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+mn-lt"/>
              </a:rPr>
              <a:t>Разные точки зрения лингвистов на деепричастие</a:t>
            </a:r>
            <a:endParaRPr lang="ru-RU" dirty="0">
              <a:latin typeface="+mn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9075" y="3163483"/>
            <a:ext cx="2033017" cy="2759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4686" y="3898014"/>
            <a:ext cx="2232248" cy="2740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3350579"/>
            <a:ext cx="2592288" cy="3182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3499627"/>
            <a:ext cx="1800200" cy="2499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19102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412776"/>
            <a:ext cx="6400800" cy="360040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Особая</a:t>
            </a:r>
            <a:r>
              <a:rPr lang="ru-RU" sz="3200" dirty="0">
                <a:latin typeface="+mn-lt"/>
              </a:rPr>
              <a:t> </a:t>
            </a:r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форма одной части речи (наречие, глагол)</a:t>
            </a:r>
          </a:p>
        </p:txBody>
      </p:sp>
      <p:graphicFrame>
        <p:nvGraphicFramePr>
          <p:cNvPr id="10" name="Объект 9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349146012"/>
              </p:ext>
            </p:extLst>
          </p:nvPr>
        </p:nvGraphicFramePr>
        <p:xfrm>
          <a:off x="971600" y="2276871"/>
          <a:ext cx="7200800" cy="3753807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384376"/>
                <a:gridCol w="3816424"/>
              </a:tblGrid>
              <a:tr h="2246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Автор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71" marR="4527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Мнение лингвиста </a:t>
                      </a:r>
                      <a:r>
                        <a:rPr lang="ru-RU" sz="7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71" marR="45271" marT="0" marB="0"/>
                </a:tc>
              </a:tr>
              <a:tr h="13407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Д.Н. </a:t>
                      </a:r>
                      <a:r>
                        <a:rPr lang="ru-RU" sz="1800" dirty="0" smtClean="0">
                          <a:effectLst/>
                        </a:rPr>
                        <a:t>Овсяников </a:t>
                      </a:r>
                      <a:r>
                        <a:rPr lang="ru-RU" sz="1800" dirty="0">
                          <a:effectLst/>
                        </a:rPr>
                        <a:t>– Куликовский (Синтаксис русского языка, 1912)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71" marR="4527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Деепричастие –  особая форма наречия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71" marR="45271" marT="0" marB="0"/>
                </a:tc>
              </a:tr>
              <a:tr h="20976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А.А. Потебня (Из записок по русской грамматике, 1958)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 </a:t>
                      </a:r>
                    </a:p>
                  </a:txBody>
                  <a:tcPr marL="45271" marR="4527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Деепричастие – особая глагольная форма  («атрибутивная форма» глагола)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</a:p>
                  </a:txBody>
                  <a:tcPr marL="45271" marR="45271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3296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548</TotalTime>
  <Words>934</Words>
  <Application>Microsoft Office PowerPoint</Application>
  <PresentationFormat>Экран (4:3)</PresentationFormat>
  <Paragraphs>153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Справедливость</vt:lpstr>
      <vt:lpstr>Особенности употребления деепричастий в текстах художественного стиля (на примере произведений поэтов Серебряного века)                                </vt:lpstr>
      <vt:lpstr>Цель </vt:lpstr>
      <vt:lpstr>Задачи</vt:lpstr>
      <vt:lpstr>Актуальность </vt:lpstr>
      <vt:lpstr>Гипотеза</vt:lpstr>
      <vt:lpstr>Методы исследования</vt:lpstr>
      <vt:lpstr>История деепричастия </vt:lpstr>
      <vt:lpstr>Разные точки зрения лингвистов на деепричастие</vt:lpstr>
      <vt:lpstr>Особая форма одной части речи (наречие, глагол)</vt:lpstr>
      <vt:lpstr>Самостоятельная часть речи</vt:lpstr>
      <vt:lpstr>Гибридная часть речи </vt:lpstr>
      <vt:lpstr>Определение</vt:lpstr>
      <vt:lpstr>Борис Пастернак </vt:lpstr>
      <vt:lpstr>Марина Цветаева </vt:lpstr>
      <vt:lpstr>Презентация PowerPoint</vt:lpstr>
      <vt:lpstr>Владимир Соловьев </vt:lpstr>
      <vt:lpstr>Игорь Северянин </vt:lpstr>
      <vt:lpstr>«Реликтовые» формы деепричастия</vt:lpstr>
      <vt:lpstr>Презентация PowerPoint</vt:lpstr>
      <vt:lpstr>Выводы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употребления деепричастий в поэзии и прозе  </dc:title>
  <dc:creator>Настроение</dc:creator>
  <cp:lastModifiedBy>Яна</cp:lastModifiedBy>
  <cp:revision>68</cp:revision>
  <dcterms:created xsi:type="dcterms:W3CDTF">2014-02-22T03:15:55Z</dcterms:created>
  <dcterms:modified xsi:type="dcterms:W3CDTF">2018-08-03T09:03:50Z</dcterms:modified>
</cp:coreProperties>
</file>