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1"/>
  </p:notesMasterIdLst>
  <p:sldIdLst>
    <p:sldId id="256" r:id="rId2"/>
    <p:sldId id="259" r:id="rId3"/>
    <p:sldId id="257" r:id="rId4"/>
    <p:sldId id="258" r:id="rId5"/>
    <p:sldId id="260" r:id="rId6"/>
    <p:sldId id="261" r:id="rId7"/>
    <p:sldId id="264" r:id="rId8"/>
    <p:sldId id="265" r:id="rId9"/>
    <p:sldId id="275" r:id="rId10"/>
    <p:sldId id="266" r:id="rId11"/>
    <p:sldId id="267" r:id="rId12"/>
    <p:sldId id="278" r:id="rId13"/>
    <p:sldId id="268" r:id="rId14"/>
    <p:sldId id="269" r:id="rId15"/>
    <p:sldId id="276" r:id="rId16"/>
    <p:sldId id="270" r:id="rId17"/>
    <p:sldId id="271" r:id="rId18"/>
    <p:sldId id="272" r:id="rId19"/>
    <p:sldId id="27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Оксана" initials="О"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639" autoAdjust="0"/>
  </p:normalViewPr>
  <p:slideViewPr>
    <p:cSldViewPr>
      <p:cViewPr varScale="1">
        <p:scale>
          <a:sx n="59" d="100"/>
          <a:sy n="59" d="100"/>
        </p:scale>
        <p:origin x="-90" y="-1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4-14T22:41:36.324"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84A2D0-6CAC-4E60-93B9-39B53FB3A20B}" type="datetimeFigureOut">
              <a:rPr lang="ru-RU" smtClean="0"/>
              <a:t>03.08.2018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2B3AE9-FC9D-4869-98C3-8C75E51E965C}" type="slidenum">
              <a:rPr lang="ru-RU" smtClean="0"/>
              <a:t>‹#›</a:t>
            </a:fld>
            <a:endParaRPr lang="ru-RU"/>
          </a:p>
        </p:txBody>
      </p:sp>
    </p:spTree>
    <p:extLst>
      <p:ext uri="{BB962C8B-B14F-4D97-AF65-F5344CB8AC3E}">
        <p14:creationId xmlns:p14="http://schemas.microsoft.com/office/powerpoint/2010/main" val="3483673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02B3AE9-FC9D-4869-98C3-8C75E51E965C}" type="slidenum">
              <a:rPr lang="ru-RU" smtClean="0"/>
              <a:t>4</a:t>
            </a:fld>
            <a:endParaRPr lang="ru-RU"/>
          </a:p>
        </p:txBody>
      </p:sp>
    </p:spTree>
    <p:extLst>
      <p:ext uri="{BB962C8B-B14F-4D97-AF65-F5344CB8AC3E}">
        <p14:creationId xmlns:p14="http://schemas.microsoft.com/office/powerpoint/2010/main" val="1239713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02B3AE9-FC9D-4869-98C3-8C75E51E965C}" type="slidenum">
              <a:rPr lang="ru-RU" smtClean="0"/>
              <a:t>6</a:t>
            </a:fld>
            <a:endParaRPr lang="ru-RU"/>
          </a:p>
        </p:txBody>
      </p:sp>
    </p:spTree>
    <p:extLst>
      <p:ext uri="{BB962C8B-B14F-4D97-AF65-F5344CB8AC3E}">
        <p14:creationId xmlns:p14="http://schemas.microsoft.com/office/powerpoint/2010/main" val="88784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FC6A883-BFA8-4AED-80B0-763915B677A6}" type="datetimeFigureOut">
              <a:rPr lang="ru-RU" smtClean="0"/>
              <a:t>03.08.2018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FED06E-524F-4763-9DA6-33872A2AC926}"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FC6A883-BFA8-4AED-80B0-763915B677A6}" type="datetimeFigureOut">
              <a:rPr lang="ru-RU" smtClean="0"/>
              <a:t>03.08.2018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FC6A883-BFA8-4AED-80B0-763915B677A6}" type="datetimeFigureOut">
              <a:rPr lang="ru-RU" smtClean="0"/>
              <a:t>03.08.2018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FC6A883-BFA8-4AED-80B0-763915B677A6}" type="datetimeFigureOut">
              <a:rPr lang="ru-RU" smtClean="0"/>
              <a:t>03.08.2018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FED06E-524F-4763-9DA6-33872A2AC92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FC6A883-BFA8-4AED-80B0-763915B677A6}" type="datetimeFigureOut">
              <a:rPr lang="ru-RU" smtClean="0"/>
              <a:t>03.08.2018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FC6A883-BFA8-4AED-80B0-763915B677A6}" type="datetimeFigureOut">
              <a:rPr lang="ru-RU" smtClean="0"/>
              <a:t>03.08.2018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FED06E-524F-4763-9DA6-33872A2AC92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FC6A883-BFA8-4AED-80B0-763915B677A6}" type="datetimeFigureOut">
              <a:rPr lang="ru-RU" smtClean="0"/>
              <a:t>03.08.2018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4FED06E-524F-4763-9DA6-33872A2AC926}"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FC6A883-BFA8-4AED-80B0-763915B677A6}" type="datetimeFigureOut">
              <a:rPr lang="ru-RU" smtClean="0"/>
              <a:t>03.08.2018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6A883-BFA8-4AED-80B0-763915B677A6}" type="datetimeFigureOut">
              <a:rPr lang="ru-RU" smtClean="0"/>
              <a:t>03.08.2018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FC6A883-BFA8-4AED-80B0-763915B677A6}" type="datetimeFigureOut">
              <a:rPr lang="ru-RU" smtClean="0"/>
              <a:t>03.08.2018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FED06E-524F-4763-9DA6-33872A2AC92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FC6A883-BFA8-4AED-80B0-763915B677A6}" type="datetimeFigureOut">
              <a:rPr lang="ru-RU" smtClean="0"/>
              <a:t>03.08.2018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FED06E-524F-4763-9DA6-33872A2AC926}"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FC6A883-BFA8-4AED-80B0-763915B677A6}" type="datetimeFigureOut">
              <a:rPr lang="ru-RU" smtClean="0"/>
              <a:t>03.08.2018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4FED06E-524F-4763-9DA6-33872A2AC92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508104" y="4941168"/>
            <a:ext cx="3384376" cy="1080120"/>
          </a:xfrm>
        </p:spPr>
        <p:txBody>
          <a:bodyPr>
            <a:noAutofit/>
          </a:bodyPr>
          <a:lstStyle/>
          <a:p>
            <a:pPr lvl="0" algn="r">
              <a:buClr>
                <a:srgbClr val="F14124">
                  <a:lumMod val="75000"/>
                </a:srgbClr>
              </a:buClr>
            </a:pPr>
            <a:r>
              <a:rPr lang="ru-RU" sz="2000" dirty="0" smtClean="0">
                <a:solidFill>
                  <a:srgbClr val="000000"/>
                </a:solidFill>
                <a:effectLst/>
                <a:latin typeface="Times New Roman"/>
                <a:ea typeface="Times New Roman"/>
              </a:rPr>
              <a:t>Автор проекта:</a:t>
            </a:r>
          </a:p>
          <a:p>
            <a:pPr lvl="0" algn="r">
              <a:buClr>
                <a:srgbClr val="F14124">
                  <a:lumMod val="75000"/>
                </a:srgbClr>
              </a:buClr>
            </a:pPr>
            <a:r>
              <a:rPr lang="ru-RU" sz="2000" dirty="0" smtClean="0">
                <a:solidFill>
                  <a:srgbClr val="000000"/>
                </a:solidFill>
                <a:effectLst/>
                <a:latin typeface="Times New Roman"/>
                <a:ea typeface="Times New Roman"/>
              </a:rPr>
              <a:t> воспитатель </a:t>
            </a:r>
            <a:r>
              <a:rPr lang="ru-RU" sz="2000" dirty="0" err="1" smtClean="0">
                <a:solidFill>
                  <a:srgbClr val="000000"/>
                </a:solidFill>
                <a:effectLst/>
                <a:latin typeface="Times New Roman"/>
                <a:ea typeface="Times New Roman"/>
              </a:rPr>
              <a:t>высш</a:t>
            </a:r>
            <a:r>
              <a:rPr lang="ru-RU" sz="2000" dirty="0" smtClean="0">
                <a:solidFill>
                  <a:srgbClr val="000000"/>
                </a:solidFill>
                <a:effectLst/>
                <a:latin typeface="Times New Roman"/>
                <a:ea typeface="Times New Roman"/>
              </a:rPr>
              <a:t>.  </a:t>
            </a:r>
            <a:r>
              <a:rPr lang="ru-RU" sz="2000" dirty="0">
                <a:solidFill>
                  <a:srgbClr val="000000"/>
                </a:solidFill>
                <a:latin typeface="Times New Roman"/>
                <a:ea typeface="Times New Roman"/>
              </a:rPr>
              <a:t>к</a:t>
            </a:r>
            <a:r>
              <a:rPr lang="ru-RU" sz="2000" dirty="0" smtClean="0">
                <a:solidFill>
                  <a:srgbClr val="000000"/>
                </a:solidFill>
                <a:effectLst/>
                <a:latin typeface="Times New Roman"/>
                <a:ea typeface="Times New Roman"/>
              </a:rPr>
              <a:t>в. кат. </a:t>
            </a:r>
          </a:p>
          <a:p>
            <a:pPr lvl="0" algn="r">
              <a:buClr>
                <a:srgbClr val="F14124">
                  <a:lumMod val="75000"/>
                </a:srgbClr>
              </a:buClr>
            </a:pPr>
            <a:r>
              <a:rPr lang="ru-RU" sz="2000" dirty="0" smtClean="0">
                <a:solidFill>
                  <a:srgbClr val="000000"/>
                </a:solidFill>
                <a:latin typeface="Times New Roman"/>
                <a:ea typeface="Times New Roman"/>
              </a:rPr>
              <a:t>Якушева </a:t>
            </a:r>
            <a:r>
              <a:rPr lang="ru-RU" sz="2000" dirty="0">
                <a:solidFill>
                  <a:srgbClr val="000000"/>
                </a:solidFill>
                <a:latin typeface="Times New Roman"/>
                <a:ea typeface="Times New Roman"/>
              </a:rPr>
              <a:t>О.В</a:t>
            </a:r>
            <a:endParaRPr lang="ru-RU" sz="2000" dirty="0">
              <a:solidFill>
                <a:srgbClr val="212745"/>
              </a:solidFill>
            </a:endParaRPr>
          </a:p>
          <a:p>
            <a:pPr algn="r"/>
            <a:r>
              <a:rPr lang="ru-RU" sz="1800" dirty="0" smtClean="0">
                <a:solidFill>
                  <a:srgbClr val="000000"/>
                </a:solidFill>
                <a:effectLst/>
                <a:latin typeface="Times New Roman"/>
                <a:ea typeface="Times New Roman"/>
              </a:rPr>
              <a:t> </a:t>
            </a:r>
            <a:endParaRPr lang="ru-RU" sz="1800" dirty="0"/>
          </a:p>
        </p:txBody>
      </p:sp>
      <p:sp>
        <p:nvSpPr>
          <p:cNvPr id="2" name="Заголовок 1"/>
          <p:cNvSpPr>
            <a:spLocks noGrp="1"/>
          </p:cNvSpPr>
          <p:nvPr>
            <p:ph type="ctrTitle"/>
          </p:nvPr>
        </p:nvSpPr>
        <p:spPr>
          <a:xfrm>
            <a:off x="0" y="1844824"/>
            <a:ext cx="8526720" cy="2164222"/>
          </a:xfrm>
        </p:spPr>
        <p:txBody>
          <a:bodyPr>
            <a:noAutofit/>
          </a:bodyPr>
          <a:lstStyle/>
          <a:p>
            <a:pPr algn="ctr">
              <a:lnSpc>
                <a:spcPct val="115000"/>
              </a:lnSpc>
            </a:pPr>
            <a:r>
              <a:rPr lang="ru-RU" sz="4400" dirty="0" smtClean="0">
                <a:solidFill>
                  <a:srgbClr val="000000"/>
                </a:solidFill>
                <a:effectLst/>
                <a:latin typeface="Times New Roman"/>
                <a:ea typeface="Times New Roman"/>
                <a:cs typeface="Times New Roman"/>
              </a:rPr>
              <a:t>П</a:t>
            </a:r>
            <a:r>
              <a:rPr lang="ru-RU" sz="4400" b="1" dirty="0" smtClean="0">
                <a:solidFill>
                  <a:srgbClr val="000000"/>
                </a:solidFill>
                <a:effectLst/>
                <a:latin typeface="Times New Roman"/>
                <a:ea typeface="Times New Roman"/>
                <a:cs typeface="Times New Roman"/>
              </a:rPr>
              <a:t>роект </a:t>
            </a:r>
            <a:br>
              <a:rPr lang="ru-RU" sz="4400" b="1" dirty="0" smtClean="0">
                <a:solidFill>
                  <a:srgbClr val="000000"/>
                </a:solidFill>
                <a:effectLst/>
                <a:latin typeface="Times New Roman"/>
                <a:ea typeface="Times New Roman"/>
                <a:cs typeface="Times New Roman"/>
              </a:rPr>
            </a:br>
            <a:r>
              <a:rPr lang="ru-RU" sz="4400" b="1" dirty="0" smtClean="0">
                <a:solidFill>
                  <a:srgbClr val="000000"/>
                </a:solidFill>
                <a:effectLst/>
                <a:latin typeface="Times New Roman"/>
                <a:ea typeface="Times New Roman"/>
                <a:cs typeface="Times New Roman"/>
              </a:rPr>
              <a:t>«Где прячутся витамины?»</a:t>
            </a:r>
            <a:r>
              <a:rPr lang="ru-RU" sz="4400" dirty="0">
                <a:ea typeface="Calibri"/>
                <a:cs typeface="Times New Roman"/>
              </a:rPr>
              <a:t/>
            </a:r>
            <a:br>
              <a:rPr lang="ru-RU" sz="4400" dirty="0">
                <a:ea typeface="Calibri"/>
                <a:cs typeface="Times New Roman"/>
              </a:rPr>
            </a:br>
            <a:endParaRPr lang="ru-RU" sz="4400" dirty="0"/>
          </a:p>
        </p:txBody>
      </p:sp>
      <p:sp>
        <p:nvSpPr>
          <p:cNvPr id="4" name="Прямоугольник 3"/>
          <p:cNvSpPr/>
          <p:nvPr/>
        </p:nvSpPr>
        <p:spPr>
          <a:xfrm>
            <a:off x="325120" y="28848"/>
            <a:ext cx="8207320" cy="2000548"/>
          </a:xfrm>
          <a:prstGeom prst="rect">
            <a:avLst/>
          </a:prstGeom>
        </p:spPr>
        <p:txBody>
          <a:bodyPr wrap="square">
            <a:spAutoFit/>
          </a:bodyPr>
          <a:lstStyle/>
          <a:p>
            <a:pPr algn="ctr"/>
            <a:r>
              <a:rPr lang="ru-RU" sz="2000" dirty="0">
                <a:solidFill>
                  <a:srgbClr val="000000"/>
                </a:solidFill>
                <a:latin typeface="Times New Roman"/>
                <a:ea typeface="Times New Roman"/>
                <a:cs typeface="Times New Roman"/>
              </a:rPr>
              <a:t>Муниципальное автономное дошкольное образовательное учреждение «Детский сад №6 «Светлячок» </a:t>
            </a:r>
            <a:br>
              <a:rPr lang="ru-RU" sz="2000" dirty="0">
                <a:solidFill>
                  <a:srgbClr val="000000"/>
                </a:solidFill>
                <a:latin typeface="Times New Roman"/>
                <a:ea typeface="Times New Roman"/>
                <a:cs typeface="Times New Roman"/>
              </a:rPr>
            </a:br>
            <a:r>
              <a:rPr lang="ru-RU" sz="2000" dirty="0">
                <a:solidFill>
                  <a:srgbClr val="000000"/>
                </a:solidFill>
                <a:latin typeface="Times New Roman"/>
                <a:ea typeface="Times New Roman"/>
                <a:cs typeface="Times New Roman"/>
              </a:rPr>
              <a:t>г. </a:t>
            </a:r>
            <a:r>
              <a:rPr lang="ru-RU" sz="2000" dirty="0" smtClean="0">
                <a:solidFill>
                  <a:srgbClr val="000000"/>
                </a:solidFill>
                <a:latin typeface="Times New Roman"/>
                <a:ea typeface="Times New Roman"/>
                <a:cs typeface="Times New Roman"/>
              </a:rPr>
              <a:t>Лесосибирска</a:t>
            </a:r>
            <a:r>
              <a:rPr lang="ru-RU" sz="2000" dirty="0">
                <a:solidFill>
                  <a:srgbClr val="000000"/>
                </a:solidFill>
                <a:latin typeface="Times New Roman"/>
                <a:ea typeface="Times New Roman"/>
                <a:cs typeface="Times New Roman"/>
              </a:rPr>
              <a:t>»</a:t>
            </a:r>
            <a:r>
              <a:rPr lang="ru-RU" sz="4600" b="1" dirty="0">
                <a:solidFill>
                  <a:srgbClr val="000000"/>
                </a:solidFill>
                <a:latin typeface="Times New Roman"/>
                <a:ea typeface="Times New Roman"/>
                <a:cs typeface="Times New Roman"/>
              </a:rPr>
              <a:t/>
            </a:r>
            <a:br>
              <a:rPr lang="ru-RU" sz="4600" b="1" dirty="0">
                <a:solidFill>
                  <a:srgbClr val="000000"/>
                </a:solidFill>
                <a:latin typeface="Times New Roman"/>
                <a:ea typeface="Times New Roman"/>
                <a:cs typeface="Times New Roman"/>
              </a:rPr>
            </a:br>
            <a:endParaRPr lang="ru-RU" sz="4600" b="1" dirty="0" smtClean="0">
              <a:solidFill>
                <a:srgbClr val="000000"/>
              </a:solidFill>
              <a:latin typeface="Times New Roman"/>
              <a:ea typeface="Times New Roman"/>
              <a:cs typeface="Times New Roman"/>
            </a:endParaRPr>
          </a:p>
          <a:p>
            <a:pPr algn="ctr"/>
            <a:endParaRPr lang="ru-RU" dirty="0"/>
          </a:p>
        </p:txBody>
      </p:sp>
    </p:spTree>
    <p:extLst>
      <p:ext uri="{BB962C8B-B14F-4D97-AF65-F5344CB8AC3E}">
        <p14:creationId xmlns:p14="http://schemas.microsoft.com/office/powerpoint/2010/main" val="136673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064896" cy="792088"/>
          </a:xfrm>
        </p:spPr>
        <p:txBody>
          <a:bodyPr>
            <a:normAutofit/>
          </a:bodyPr>
          <a:lstStyle/>
          <a:p>
            <a:pPr algn="ctr"/>
            <a:r>
              <a:rPr lang="ru-RU" sz="3200" dirty="0" smtClean="0">
                <a:latin typeface="Times New Roman" pitchFamily="18" charset="0"/>
                <a:cs typeface="Times New Roman" pitchFamily="18" charset="0"/>
              </a:rPr>
              <a:t>Заключительный  этап</a:t>
            </a:r>
            <a:endParaRPr lang="ru-RU" sz="3200"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41293623"/>
              </p:ext>
            </p:extLst>
          </p:nvPr>
        </p:nvGraphicFramePr>
        <p:xfrm>
          <a:off x="107504" y="1124744"/>
          <a:ext cx="8496944" cy="6601968"/>
        </p:xfrm>
        <a:graphic>
          <a:graphicData uri="http://schemas.openxmlformats.org/drawingml/2006/table">
            <a:tbl>
              <a:tblPr firstRow="1" bandRow="1">
                <a:tableStyleId>{5C22544A-7EE6-4342-B048-85BDC9FD1C3A}</a:tableStyleId>
              </a:tblPr>
              <a:tblGrid>
                <a:gridCol w="3708649"/>
                <a:gridCol w="2816644"/>
                <a:gridCol w="1971651"/>
              </a:tblGrid>
              <a:tr h="1044704">
                <a:tc>
                  <a:txBody>
                    <a:bodyPr/>
                    <a:lstStyle/>
                    <a:p>
                      <a:pPr algn="l"/>
                      <a:r>
                        <a:rPr lang="ru-RU" dirty="0" smtClean="0">
                          <a:solidFill>
                            <a:schemeClr val="tx1"/>
                          </a:solidFill>
                          <a:latin typeface="Times New Roman" pitchFamily="18" charset="0"/>
                          <a:cs typeface="Times New Roman" pitchFamily="18" charset="0"/>
                        </a:rPr>
                        <a:t> Совместная деятельность педагога с детьми</a:t>
                      </a:r>
                      <a:endParaRPr lang="ru-RU" dirty="0">
                        <a:solidFill>
                          <a:schemeClr val="tx1"/>
                        </a:solidFill>
                        <a:latin typeface="Times New Roman" pitchFamily="18" charset="0"/>
                        <a:cs typeface="Times New Roman" pitchFamily="18" charset="0"/>
                      </a:endParaRPr>
                    </a:p>
                  </a:txBody>
                  <a:tcPr/>
                </a:tc>
                <a:tc>
                  <a:txBody>
                    <a:bodyPr/>
                    <a:lstStyle/>
                    <a:p>
                      <a:pPr algn="l"/>
                      <a:r>
                        <a:rPr lang="ru-RU" dirty="0" smtClean="0">
                          <a:solidFill>
                            <a:schemeClr val="tx1"/>
                          </a:solidFill>
                          <a:latin typeface="Times New Roman" pitchFamily="18" charset="0"/>
                          <a:cs typeface="Times New Roman" pitchFamily="18" charset="0"/>
                        </a:rPr>
                        <a:t>Совместная</a:t>
                      </a:r>
                      <a:r>
                        <a:rPr lang="ru-RU" baseline="0" dirty="0" smtClean="0">
                          <a:solidFill>
                            <a:schemeClr val="tx1"/>
                          </a:solidFill>
                          <a:latin typeface="Times New Roman" pitchFamily="18" charset="0"/>
                          <a:cs typeface="Times New Roman" pitchFamily="18" charset="0"/>
                        </a:rPr>
                        <a:t> деятельность родителей с детьми</a:t>
                      </a:r>
                      <a:endParaRPr lang="ru-RU" dirty="0">
                        <a:solidFill>
                          <a:schemeClr val="tx1"/>
                        </a:solidFill>
                        <a:latin typeface="Times New Roman" pitchFamily="18" charset="0"/>
                        <a:cs typeface="Times New Roman" pitchFamily="18" charset="0"/>
                      </a:endParaRPr>
                    </a:p>
                  </a:txBody>
                  <a:tcPr/>
                </a:tc>
                <a:tc>
                  <a:txBody>
                    <a:bodyPr/>
                    <a:lstStyle/>
                    <a:p>
                      <a:pPr algn="l"/>
                      <a:r>
                        <a:rPr lang="ru-RU" dirty="0" smtClean="0">
                          <a:solidFill>
                            <a:schemeClr val="tx1"/>
                          </a:solidFill>
                          <a:latin typeface="Times New Roman" pitchFamily="18" charset="0"/>
                          <a:cs typeface="Times New Roman" pitchFamily="18" charset="0"/>
                        </a:rPr>
                        <a:t>Совместная деятельность педагога</a:t>
                      </a:r>
                      <a:r>
                        <a:rPr lang="ru-RU" baseline="0" dirty="0" smtClean="0">
                          <a:solidFill>
                            <a:schemeClr val="tx1"/>
                          </a:solidFill>
                          <a:latin typeface="Times New Roman" pitchFamily="18" charset="0"/>
                          <a:cs typeface="Times New Roman" pitchFamily="18" charset="0"/>
                        </a:rPr>
                        <a:t> с родителями</a:t>
                      </a:r>
                      <a:endParaRPr lang="ru-RU" dirty="0">
                        <a:solidFill>
                          <a:schemeClr val="tx1"/>
                        </a:solidFill>
                        <a:latin typeface="Times New Roman" pitchFamily="18" charset="0"/>
                        <a:cs typeface="Times New Roman" pitchFamily="18" charset="0"/>
                      </a:endParaRPr>
                    </a:p>
                  </a:txBody>
                  <a:tcPr/>
                </a:tc>
              </a:tr>
              <a:tr h="4209445">
                <a:tc>
                  <a:txBody>
                    <a:bodyPr/>
                    <a:lstStyle/>
                    <a:p>
                      <a:pPr algn="l">
                        <a:lnSpc>
                          <a:spcPct val="115000"/>
                        </a:lnSpc>
                        <a:spcAft>
                          <a:spcPts val="0"/>
                        </a:spcAft>
                      </a:pPr>
                      <a:r>
                        <a:rPr lang="ru-RU" sz="1800" b="0" dirty="0" smtClean="0">
                          <a:solidFill>
                            <a:srgbClr val="000000"/>
                          </a:solidFill>
                          <a:effectLst/>
                          <a:latin typeface="Times New Roman"/>
                          <a:ea typeface="Times New Roman"/>
                        </a:rPr>
                        <a:t>Презентация</a:t>
                      </a:r>
                      <a:r>
                        <a:rPr lang="ru-RU" sz="1800" b="1" dirty="0" smtClean="0">
                          <a:solidFill>
                            <a:srgbClr val="000000"/>
                          </a:solidFill>
                          <a:effectLst/>
                          <a:latin typeface="Times New Roman"/>
                          <a:ea typeface="Times New Roman"/>
                        </a:rPr>
                        <a:t> </a:t>
                      </a:r>
                      <a:r>
                        <a:rPr lang="ru-RU" sz="1800" b="0" dirty="0" smtClean="0">
                          <a:solidFill>
                            <a:srgbClr val="000000"/>
                          </a:solidFill>
                          <a:effectLst/>
                          <a:latin typeface="Times New Roman"/>
                          <a:ea typeface="Times New Roman"/>
                        </a:rPr>
                        <a:t>проекта:</a:t>
                      </a:r>
                      <a:r>
                        <a:rPr lang="ru-RU" sz="1800" b="0" baseline="0" dirty="0" smtClean="0">
                          <a:solidFill>
                            <a:srgbClr val="000000"/>
                          </a:solidFill>
                          <a:effectLst/>
                          <a:latin typeface="Times New Roman"/>
                          <a:ea typeface="Times New Roman"/>
                        </a:rPr>
                        <a:t> «Наш весёлый огород»</a:t>
                      </a:r>
                      <a:endParaRPr lang="ru-RU" sz="1800" b="0" dirty="0" smtClean="0">
                        <a:solidFill>
                          <a:srgbClr val="000000"/>
                        </a:solidFill>
                        <a:effectLst/>
                        <a:latin typeface="Times New Roman"/>
                        <a:ea typeface="Times New Roman"/>
                      </a:endParaRPr>
                    </a:p>
                    <a:p>
                      <a:pPr algn="l">
                        <a:lnSpc>
                          <a:spcPct val="115000"/>
                        </a:lnSpc>
                        <a:spcAft>
                          <a:spcPts val="0"/>
                        </a:spcAft>
                      </a:pPr>
                      <a:r>
                        <a:rPr lang="ru-RU" sz="1800" b="0" dirty="0" smtClean="0">
                          <a:solidFill>
                            <a:srgbClr val="000000"/>
                          </a:solidFill>
                          <a:effectLst/>
                          <a:latin typeface="Times New Roman"/>
                          <a:ea typeface="Times New Roman"/>
                        </a:rPr>
                        <a:t>Оформление альбома: «Что растёт у нас на грядке?»</a:t>
                      </a:r>
                    </a:p>
                    <a:p>
                      <a:pPr algn="l">
                        <a:lnSpc>
                          <a:spcPct val="115000"/>
                        </a:lnSpc>
                        <a:spcAft>
                          <a:spcPts val="0"/>
                        </a:spcAft>
                      </a:pPr>
                      <a:r>
                        <a:rPr lang="ru-RU" sz="1800" b="0" dirty="0" smtClean="0">
                          <a:solidFill>
                            <a:srgbClr val="000000"/>
                          </a:solidFill>
                          <a:effectLst/>
                          <a:latin typeface="Times New Roman"/>
                          <a:ea typeface="Times New Roman"/>
                        </a:rPr>
                        <a:t>Итоговое мероприятие</a:t>
                      </a:r>
                      <a:r>
                        <a:rPr lang="ru-RU" sz="1800" b="0" baseline="0" dirty="0" smtClean="0">
                          <a:solidFill>
                            <a:srgbClr val="000000"/>
                          </a:solidFill>
                          <a:effectLst/>
                          <a:latin typeface="Times New Roman"/>
                          <a:ea typeface="Times New Roman"/>
                        </a:rPr>
                        <a:t> с детьми «</a:t>
                      </a:r>
                      <a:r>
                        <a:rPr lang="ru-RU" sz="1800" b="0" dirty="0" smtClean="0">
                          <a:solidFill>
                            <a:srgbClr val="000000"/>
                          </a:solidFill>
                          <a:effectLst/>
                          <a:latin typeface="Times New Roman"/>
                          <a:ea typeface="Times New Roman"/>
                        </a:rPr>
                        <a:t>Мини-викторина:</a:t>
                      </a:r>
                      <a:r>
                        <a:rPr lang="ru-RU" sz="1800" b="0" baseline="0" dirty="0" smtClean="0">
                          <a:solidFill>
                            <a:srgbClr val="000000"/>
                          </a:solidFill>
                          <a:effectLst/>
                          <a:latin typeface="Times New Roman"/>
                          <a:ea typeface="Times New Roman"/>
                        </a:rPr>
                        <a:t> «Полезные секреты для здоровья».</a:t>
                      </a:r>
                      <a:endParaRPr lang="ru-RU" sz="1800" b="0" dirty="0" smtClean="0">
                        <a:solidFill>
                          <a:srgbClr val="000000"/>
                        </a:solidFill>
                        <a:effectLst/>
                        <a:latin typeface="Times New Roman"/>
                        <a:ea typeface="Times New Roman"/>
                      </a:endParaRPr>
                    </a:p>
                    <a:p>
                      <a:pPr algn="l">
                        <a:lnSpc>
                          <a:spcPct val="115000"/>
                        </a:lnSpc>
                        <a:spcAft>
                          <a:spcPts val="0"/>
                        </a:spcAft>
                      </a:pPr>
                      <a:r>
                        <a:rPr lang="ru-RU" sz="1800" dirty="0" smtClean="0">
                          <a:solidFill>
                            <a:srgbClr val="000000"/>
                          </a:solidFill>
                          <a:effectLst/>
                          <a:latin typeface="Times New Roman"/>
                          <a:ea typeface="Times New Roman"/>
                          <a:cs typeface="Times New Roman"/>
                        </a:rPr>
                        <a:t>Представление своих докладов в младших группах и в подготовительной группе  с целью поделиться своими представлениями о важной роли витаминов и полезных веществ на организм человека.</a:t>
                      </a:r>
                    </a:p>
                    <a:p>
                      <a:pPr algn="l">
                        <a:lnSpc>
                          <a:spcPct val="115000"/>
                        </a:lnSpc>
                        <a:spcAft>
                          <a:spcPts val="0"/>
                        </a:spcAft>
                      </a:pPr>
                      <a:endParaRPr lang="ru-RU" sz="1800" dirty="0" smtClean="0">
                        <a:effectLst/>
                        <a:latin typeface="+mn-lt"/>
                        <a:ea typeface="Calibri"/>
                        <a:cs typeface="Times New Roman"/>
                      </a:endParaRPr>
                    </a:p>
                    <a:p>
                      <a:pPr algn="l">
                        <a:lnSpc>
                          <a:spcPct val="115000"/>
                        </a:lnSpc>
                        <a:spcAft>
                          <a:spcPts val="0"/>
                        </a:spcAft>
                      </a:pPr>
                      <a:r>
                        <a:rPr lang="ru-RU" sz="1800" dirty="0" smtClean="0">
                          <a:solidFill>
                            <a:srgbClr val="000000"/>
                          </a:solidFill>
                          <a:effectLst/>
                          <a:latin typeface="Times New Roman"/>
                          <a:ea typeface="Times New Roman"/>
                          <a:cs typeface="Times New Roman"/>
                        </a:rPr>
                        <a:t> </a:t>
                      </a:r>
                      <a:endParaRPr lang="ru-RU" sz="1800" dirty="0" smtClean="0">
                        <a:effectLst/>
                        <a:latin typeface="+mn-lt"/>
                        <a:ea typeface="Calibri"/>
                        <a:cs typeface="Times New Roman"/>
                      </a:endParaRPr>
                    </a:p>
                    <a:p>
                      <a:pPr algn="l"/>
                      <a:endParaRPr lang="ru-RU" dirty="0"/>
                    </a:p>
                  </a:txBody>
                  <a:tcPr/>
                </a:tc>
                <a:tc>
                  <a:txBody>
                    <a:bodyPr/>
                    <a:lstStyle/>
                    <a:p>
                      <a:pPr algn="l"/>
                      <a:r>
                        <a:rPr lang="ru-RU" dirty="0" smtClean="0">
                          <a:latin typeface="Times New Roman" pitchFamily="18" charset="0"/>
                          <a:cs typeface="Times New Roman" pitchFamily="18" charset="0"/>
                        </a:rPr>
                        <a:t>Презентация</a:t>
                      </a:r>
                      <a:r>
                        <a:rPr lang="ru-RU" dirty="0" smtClean="0"/>
                        <a:t> </a:t>
                      </a:r>
                      <a:r>
                        <a:rPr lang="ru-RU" sz="1800" dirty="0" smtClean="0">
                          <a:solidFill>
                            <a:srgbClr val="000000"/>
                          </a:solidFill>
                          <a:effectLst/>
                          <a:latin typeface="Times New Roman"/>
                          <a:ea typeface="Times New Roman"/>
                        </a:rPr>
                        <a:t>наглядных пособий и докладов по теме проекта  «Где живут витамины?»</a:t>
                      </a:r>
                    </a:p>
                    <a:p>
                      <a:pPr algn="l"/>
                      <a:r>
                        <a:rPr kumimoji="0" lang="ru-RU" sz="1800" b="0" i="0" u="none" strike="noStrike" kern="1200" cap="none" spc="0" normalizeH="0" baseline="0" noProof="0" dirty="0" smtClean="0">
                          <a:ln>
                            <a:noFill/>
                          </a:ln>
                          <a:solidFill>
                            <a:srgbClr val="000000"/>
                          </a:solidFill>
                          <a:effectLst/>
                          <a:uLnTx/>
                          <a:uFillTx/>
                          <a:latin typeface="Times New Roman"/>
                          <a:ea typeface="Calibri"/>
                          <a:cs typeface="Times New Roman"/>
                        </a:rPr>
                        <a:t>Подарки малышам книжек малышек, созданные совместно детьми и родителями.</a:t>
                      </a:r>
                      <a:endParaRPr lang="ru-RU" dirty="0">
                        <a:latin typeface="Times New Roman" pitchFamily="18" charset="0"/>
                        <a:cs typeface="Times New Roman" pitchFamily="18" charset="0"/>
                      </a:endParaRPr>
                    </a:p>
                  </a:txBody>
                  <a:tcPr/>
                </a:tc>
                <a:tc>
                  <a:txBody>
                    <a:bodyPr/>
                    <a:lstStyle/>
                    <a:p>
                      <a:pPr algn="l"/>
                      <a:r>
                        <a:rPr lang="ru-RU" dirty="0" smtClean="0">
                          <a:latin typeface="Times New Roman" pitchFamily="18" charset="0"/>
                          <a:cs typeface="Times New Roman" pitchFamily="18" charset="0"/>
                        </a:rPr>
                        <a:t>Подведение</a:t>
                      </a:r>
                      <a:r>
                        <a:rPr lang="ru-RU" baseline="0" dirty="0" smtClean="0">
                          <a:latin typeface="Times New Roman" pitchFamily="18" charset="0"/>
                          <a:cs typeface="Times New Roman" pitchFamily="18" charset="0"/>
                        </a:rPr>
                        <a:t> итогов проекта</a:t>
                      </a:r>
                      <a:endParaRPr lang="ru-RU"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5589728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6728535" cy="792088"/>
          </a:xfrm>
        </p:spPr>
        <p:txBody>
          <a:bodyPr/>
          <a:lstStyle/>
          <a:p>
            <a:pPr algn="ctr"/>
            <a:r>
              <a:rPr lang="ru-RU" sz="3600" dirty="0" smtClean="0">
                <a:latin typeface="Times New Roman" pitchFamily="18" charset="0"/>
                <a:cs typeface="Times New Roman" pitchFamily="18" charset="0"/>
              </a:rPr>
              <a:t>Огород на окне</a:t>
            </a:r>
            <a:endParaRPr lang="ru-RU" sz="3600" dirty="0">
              <a:latin typeface="Times New Roman" pitchFamily="18" charset="0"/>
              <a:cs typeface="Times New Roman" pitchFamily="18" charset="0"/>
            </a:endParaRPr>
          </a:p>
        </p:txBody>
      </p:sp>
      <p:pic>
        <p:nvPicPr>
          <p:cNvPr id="3" name="Picture 2" descr="D:\фото\Детский сад\фото к проекту\SDC134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3240360" cy="243027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D:\фото\Детский сад\фото к проекту\SDC1347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189" y="1844824"/>
            <a:ext cx="4032448" cy="30243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фото\Детский сад\фото к проекту\SDC134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576" y="3565449"/>
            <a:ext cx="42672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207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8568951" cy="1143000"/>
          </a:xfrm>
        </p:spPr>
        <p:txBody>
          <a:bodyPr/>
          <a:lstStyle/>
          <a:p>
            <a:r>
              <a:rPr lang="ru-RU" sz="3600" dirty="0" smtClean="0">
                <a:latin typeface="Times New Roman" pitchFamily="18" charset="0"/>
                <a:cs typeface="Times New Roman" pitchFamily="18" charset="0"/>
              </a:rPr>
              <a:t>Беседа с детьми: «Есть полезные продукты очень важно для меня!»</a:t>
            </a:r>
            <a:endParaRPr lang="ru-RU" sz="3600" dirty="0">
              <a:latin typeface="Times New Roman" pitchFamily="18" charset="0"/>
              <a:cs typeface="Times New Roman" pitchFamily="18" charset="0"/>
            </a:endParaRPr>
          </a:p>
        </p:txBody>
      </p:sp>
      <p:pic>
        <p:nvPicPr>
          <p:cNvPr id="2050" name="Picture 2" descr="D:\фото\Детский сад\фото к проекту\SDC134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2011" y="1916832"/>
            <a:ext cx="32004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5936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40960" cy="1368152"/>
          </a:xfrm>
        </p:spPr>
        <p:txBody>
          <a:bodyPr/>
          <a:lstStyle/>
          <a:p>
            <a:pPr algn="l"/>
            <a:r>
              <a:rPr lang="ru-RU" sz="3600" dirty="0" smtClean="0">
                <a:latin typeface="Times New Roman" pitchFamily="18" charset="0"/>
                <a:cs typeface="Times New Roman" pitchFamily="18" charset="0"/>
              </a:rPr>
              <a:t>Выставка детских работ: «Овощи и фрукты – полезные продукты»</a:t>
            </a:r>
            <a:endParaRPr lang="ru-RU" sz="3600" dirty="0">
              <a:latin typeface="Times New Roman" pitchFamily="18" charset="0"/>
              <a:cs typeface="Times New Roman" pitchFamily="18" charset="0"/>
            </a:endParaRPr>
          </a:p>
        </p:txBody>
      </p:sp>
      <p:pic>
        <p:nvPicPr>
          <p:cNvPr id="3074" name="Picture 2" descr="D:\фото\Детский сад\фото к проекту\SDC134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366" y="1505784"/>
            <a:ext cx="3513049" cy="249169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фото\Детский сад\фото к проекту\SDC134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4916" y="3999711"/>
            <a:ext cx="3597787" cy="26983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фото\Детский сад\фото к проекту\SDC1353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1450362"/>
            <a:ext cx="3131479" cy="2348609"/>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D:\фото\Детский сад\фото к проекту\SDC1353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4360696"/>
            <a:ext cx="3116473" cy="2337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452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046" y="188640"/>
            <a:ext cx="7344816" cy="1021396"/>
          </a:xfrm>
        </p:spPr>
        <p:txBody>
          <a:bodyPr/>
          <a:lstStyle/>
          <a:p>
            <a:pPr algn="ctr"/>
            <a:r>
              <a:rPr lang="ru-RU" sz="3600" dirty="0" smtClean="0">
                <a:latin typeface="Times New Roman" pitchFamily="18" charset="0"/>
                <a:cs typeface="Times New Roman" pitchFamily="18" charset="0"/>
              </a:rPr>
              <a:t>Рисование: «Витамины роста»</a:t>
            </a:r>
            <a:endParaRPr lang="ru-RU" sz="3600" dirty="0">
              <a:latin typeface="Times New Roman" pitchFamily="18" charset="0"/>
              <a:cs typeface="Times New Roman" pitchFamily="18" charset="0"/>
            </a:endParaRPr>
          </a:p>
        </p:txBody>
      </p:sp>
      <p:pic>
        <p:nvPicPr>
          <p:cNvPr id="4098" name="Picture 2" descr="D:\фото\Детский сад\фото к проекту\SDC135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4479" y="4306134"/>
            <a:ext cx="3290290" cy="246771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фото\Детский сад\фото к проекту\SDC1344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832" y="3861048"/>
            <a:ext cx="3690264" cy="27676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D:\фото\Детский сад\фото к проекту\SDC1344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1096" y="1341294"/>
            <a:ext cx="3546613" cy="265996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D:\фото\Детский сад\фото к проекту\SDC1344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789" y="1268760"/>
            <a:ext cx="3233464" cy="2425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786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881" y="223520"/>
            <a:ext cx="8811200" cy="973232"/>
          </a:xfrm>
        </p:spPr>
        <p:txBody>
          <a:bodyPr/>
          <a:lstStyle/>
          <a:p>
            <a:pPr algn="l"/>
            <a:r>
              <a:rPr lang="ru-RU" sz="3600" dirty="0" smtClean="0">
                <a:latin typeface="Times New Roman" pitchFamily="18" charset="0"/>
                <a:cs typeface="Times New Roman" pitchFamily="18" charset="0"/>
              </a:rPr>
              <a:t>Рисование</a:t>
            </a:r>
            <a:r>
              <a:rPr lang="ru-RU" dirty="0" smtClean="0"/>
              <a:t>: </a:t>
            </a:r>
            <a:r>
              <a:rPr lang="ru-RU" sz="3600" dirty="0" smtClean="0">
                <a:latin typeface="Times New Roman" pitchFamily="18" charset="0"/>
                <a:cs typeface="Times New Roman" pitchFamily="18" charset="0"/>
              </a:rPr>
              <a:t>«Хохломская ягода»</a:t>
            </a:r>
            <a:endParaRPr lang="ru-RU" sz="3600" dirty="0">
              <a:latin typeface="Times New Roman" pitchFamily="18" charset="0"/>
              <a:cs typeface="Times New Roman" pitchFamily="18" charset="0"/>
            </a:endParaRPr>
          </a:p>
        </p:txBody>
      </p:sp>
      <p:pic>
        <p:nvPicPr>
          <p:cNvPr id="5122" name="Picture 2" descr="D:\фото\Детский сад\фото к проекту\SDC135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85419"/>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фото\Детский сад\фото к проекту\SDC135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1631" y="3367771"/>
            <a:ext cx="42672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2371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063"/>
            <a:ext cx="8820471" cy="1143000"/>
          </a:xfrm>
        </p:spPr>
        <p:txBody>
          <a:bodyPr/>
          <a:lstStyle/>
          <a:p>
            <a:pPr algn="ctr"/>
            <a:r>
              <a:rPr lang="ru-RU" sz="3600" dirty="0" smtClean="0">
                <a:latin typeface="Times New Roman" pitchFamily="18" charset="0"/>
                <a:cs typeface="Times New Roman" pitchFamily="18" charset="0"/>
              </a:rPr>
              <a:t>Театрализация: «Репка на новый лад»</a:t>
            </a:r>
            <a:endParaRPr lang="ru-RU" sz="3600" dirty="0">
              <a:latin typeface="Times New Roman" pitchFamily="18" charset="0"/>
              <a:cs typeface="Times New Roman" pitchFamily="18" charset="0"/>
            </a:endParaRPr>
          </a:p>
        </p:txBody>
      </p:sp>
      <p:pic>
        <p:nvPicPr>
          <p:cNvPr id="6146" name="Picture 2" descr="D:\фото\Детский сад\фото к проекту\SDC134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284984"/>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D:\фото\Детский сад\фото к проекту\SDC134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908720"/>
            <a:ext cx="42672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710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352928" cy="1152128"/>
          </a:xfrm>
        </p:spPr>
        <p:txBody>
          <a:bodyPr/>
          <a:lstStyle/>
          <a:p>
            <a:pPr algn="ctr"/>
            <a:r>
              <a:rPr lang="ru-RU" sz="3600" dirty="0" smtClean="0">
                <a:latin typeface="Times New Roman" pitchFamily="18" charset="0"/>
                <a:cs typeface="Times New Roman" pitchFamily="18" charset="0"/>
              </a:rPr>
              <a:t>Сюжетно-ролевые игры: «Магазин овощей и фруктов», «Кафе»</a:t>
            </a:r>
            <a:endParaRPr lang="ru-RU" sz="3600" dirty="0">
              <a:latin typeface="Times New Roman" pitchFamily="18" charset="0"/>
              <a:cs typeface="Times New Roman" pitchFamily="18" charset="0"/>
            </a:endParaRPr>
          </a:p>
        </p:txBody>
      </p:sp>
      <p:pic>
        <p:nvPicPr>
          <p:cNvPr id="7170" name="Picture 2" descr="D:\фото\Детский сад\фото к проекту\SDC134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484784"/>
            <a:ext cx="3409453" cy="255709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D:\фото\Детский сад\фото к проекту\SDC134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34" y="1484784"/>
            <a:ext cx="3333467" cy="25001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D:\фото\Детский сад\фото к проекту\SDC134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325950"/>
            <a:ext cx="3312368" cy="2484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366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496944" cy="1224136"/>
          </a:xfrm>
        </p:spPr>
        <p:txBody>
          <a:bodyPr/>
          <a:lstStyle/>
          <a:p>
            <a:pPr algn="ctr"/>
            <a:r>
              <a:rPr lang="ru-RU" sz="3600" dirty="0" smtClean="0">
                <a:latin typeface="Times New Roman" pitchFamily="18" charset="0"/>
                <a:cs typeface="Times New Roman" pitchFamily="18" charset="0"/>
              </a:rPr>
              <a:t>Презентация проекта: выступление детей </a:t>
            </a:r>
            <a:endParaRPr lang="ru-RU" sz="3600" dirty="0">
              <a:latin typeface="Times New Roman" pitchFamily="18" charset="0"/>
              <a:cs typeface="Times New Roman" pitchFamily="18" charset="0"/>
            </a:endParaRPr>
          </a:p>
        </p:txBody>
      </p:sp>
      <p:pic>
        <p:nvPicPr>
          <p:cNvPr id="9218" name="Picture 2" descr="D:\фото\Детский сад\фото к проекту\SDC13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16280"/>
            <a:ext cx="3691136" cy="2768352"/>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D:\фото\Детский сад\фото к проекту\SDC134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6596" y="1340768"/>
            <a:ext cx="3600400" cy="27003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D:\фото\Детский сад\фото к проекту\SDC1349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941443"/>
            <a:ext cx="3603086" cy="2702315"/>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D:\фото\Детский сад\фото к проекту\SDC135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4447" y="4226879"/>
            <a:ext cx="3285945" cy="2464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4119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21" y="116632"/>
            <a:ext cx="9109080" cy="648072"/>
          </a:xfrm>
        </p:spPr>
        <p:txBody>
          <a:bodyPr/>
          <a:lstStyle/>
          <a:p>
            <a:pPr algn="ctr"/>
            <a:r>
              <a:rPr lang="ru-RU" sz="3600" dirty="0" smtClean="0">
                <a:latin typeface="Times New Roman" pitchFamily="18" charset="0"/>
                <a:cs typeface="Times New Roman" pitchFamily="18" charset="0"/>
              </a:rPr>
              <a:t>Наглядные пособия по теме проекта</a:t>
            </a:r>
            <a:endParaRPr lang="ru-RU" sz="3600" dirty="0">
              <a:latin typeface="Times New Roman" pitchFamily="18" charset="0"/>
              <a:cs typeface="Times New Roman" pitchFamily="18" charset="0"/>
            </a:endParaRPr>
          </a:p>
        </p:txBody>
      </p:sp>
      <p:pic>
        <p:nvPicPr>
          <p:cNvPr id="8195" name="Picture 3" descr="D:\фото\Детский сад\фото к проекту\SDC135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1513" y="3435206"/>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D:\фото\Детский сад\фото к проекту\SDC135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3600450" cy="294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7678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183880" cy="792088"/>
          </a:xfrm>
        </p:spPr>
        <p:txBody>
          <a:bodyPr>
            <a:normAutofit fontScale="90000"/>
          </a:bodyPr>
          <a:lstStyle/>
          <a:p>
            <a:pPr algn="l">
              <a:lnSpc>
                <a:spcPct val="115000"/>
              </a:lnSpc>
            </a:pPr>
            <a:r>
              <a:rPr lang="ru-RU" sz="4000" dirty="0" smtClean="0">
                <a:solidFill>
                  <a:schemeClr val="tx1"/>
                </a:solidFill>
                <a:effectLst/>
                <a:latin typeface="Times New Roman"/>
                <a:ea typeface="Times New Roman"/>
                <a:cs typeface="Times New Roman"/>
              </a:rPr>
              <a:t> Паспорт проекта</a:t>
            </a:r>
            <a:br>
              <a:rPr lang="ru-RU" sz="4000" dirty="0" smtClean="0">
                <a:solidFill>
                  <a:schemeClr val="tx1"/>
                </a:solidFill>
                <a:effectLst/>
                <a:latin typeface="Times New Roman"/>
                <a:ea typeface="Times New Roman"/>
                <a:cs typeface="Times New Roman"/>
              </a:rPr>
            </a:br>
            <a:r>
              <a:rPr lang="ru-RU" sz="3200" dirty="0" smtClean="0">
                <a:solidFill>
                  <a:schemeClr val="tx1"/>
                </a:solidFill>
                <a:effectLst/>
                <a:latin typeface="Times New Roman"/>
                <a:ea typeface="Times New Roman"/>
                <a:cs typeface="Times New Roman"/>
              </a:rPr>
              <a:t/>
            </a:r>
            <a:br>
              <a:rPr lang="ru-RU" sz="3200" dirty="0" smtClean="0">
                <a:solidFill>
                  <a:schemeClr val="tx1"/>
                </a:solidFill>
                <a:effectLst/>
                <a:latin typeface="Times New Roman"/>
                <a:ea typeface="Times New Roman"/>
                <a:cs typeface="Times New Roman"/>
              </a:rPr>
            </a:br>
            <a:r>
              <a:rPr lang="ru-RU" sz="3200" dirty="0" smtClean="0">
                <a:solidFill>
                  <a:schemeClr val="tx1"/>
                </a:solidFill>
                <a:effectLst/>
                <a:latin typeface="Times New Roman"/>
                <a:ea typeface="Times New Roman"/>
                <a:cs typeface="Times New Roman"/>
              </a:rPr>
              <a:t>По составу участников: </a:t>
            </a:r>
            <a:r>
              <a:rPr lang="ru-RU" sz="3200" b="0" dirty="0" smtClean="0">
                <a:solidFill>
                  <a:schemeClr val="tx1"/>
                </a:solidFill>
                <a:effectLst/>
                <a:latin typeface="Times New Roman"/>
                <a:ea typeface="Times New Roman"/>
                <a:cs typeface="Times New Roman"/>
              </a:rPr>
              <a:t>групповой.</a:t>
            </a:r>
            <a:r>
              <a:rPr lang="ru-RU" sz="3200" dirty="0" smtClean="0">
                <a:solidFill>
                  <a:schemeClr val="tx1"/>
                </a:solidFill>
                <a:effectLst/>
                <a:latin typeface="Times New Roman"/>
                <a:ea typeface="Times New Roman"/>
                <a:cs typeface="Times New Roman"/>
              </a:rPr>
              <a:t/>
            </a:r>
            <a:br>
              <a:rPr lang="ru-RU" sz="3200" dirty="0" smtClean="0">
                <a:solidFill>
                  <a:schemeClr val="tx1"/>
                </a:solidFill>
                <a:effectLst/>
                <a:latin typeface="Times New Roman"/>
                <a:ea typeface="Times New Roman"/>
                <a:cs typeface="Times New Roman"/>
              </a:rPr>
            </a:br>
            <a:r>
              <a:rPr lang="ru-RU" sz="3200" dirty="0" smtClean="0">
                <a:solidFill>
                  <a:schemeClr val="tx1"/>
                </a:solidFill>
                <a:effectLst/>
                <a:latin typeface="Times New Roman"/>
                <a:ea typeface="Times New Roman"/>
                <a:cs typeface="Times New Roman"/>
              </a:rPr>
              <a:t>Участники </a:t>
            </a:r>
            <a:r>
              <a:rPr lang="ru-RU" sz="3200" dirty="0">
                <a:solidFill>
                  <a:schemeClr val="tx1"/>
                </a:solidFill>
                <a:effectLst/>
                <a:latin typeface="Times New Roman"/>
                <a:ea typeface="Times New Roman"/>
                <a:cs typeface="Times New Roman"/>
              </a:rPr>
              <a:t>проекта: </a:t>
            </a:r>
            <a:r>
              <a:rPr lang="ru-RU" sz="3200" b="0" dirty="0">
                <a:solidFill>
                  <a:schemeClr val="tx1"/>
                </a:solidFill>
                <a:effectLst/>
                <a:latin typeface="Times New Roman"/>
                <a:ea typeface="Times New Roman"/>
                <a:cs typeface="Times New Roman"/>
              </a:rPr>
              <a:t>дети старшей группы, воспитатель, родители.</a:t>
            </a:r>
            <a:r>
              <a:rPr lang="ru-RU" sz="3200" b="0" dirty="0">
                <a:solidFill>
                  <a:schemeClr val="tx1"/>
                </a:solidFill>
                <a:effectLst/>
                <a:latin typeface="Calibri"/>
                <a:ea typeface="Calibri"/>
                <a:cs typeface="Times New Roman"/>
              </a:rPr>
              <a:t/>
            </a:r>
            <a:br>
              <a:rPr lang="ru-RU" sz="3200" b="0" dirty="0">
                <a:solidFill>
                  <a:schemeClr val="tx1"/>
                </a:solidFill>
                <a:effectLst/>
                <a:latin typeface="Calibri"/>
                <a:ea typeface="Calibri"/>
                <a:cs typeface="Times New Roman"/>
              </a:rPr>
            </a:br>
            <a:r>
              <a:rPr lang="ru-RU" sz="3200" dirty="0">
                <a:solidFill>
                  <a:schemeClr val="tx1"/>
                </a:solidFill>
                <a:effectLst/>
                <a:latin typeface="Times New Roman"/>
                <a:ea typeface="Times New Roman"/>
                <a:cs typeface="Times New Roman"/>
              </a:rPr>
              <a:t>Продолжительность проекта: </a:t>
            </a:r>
            <a:r>
              <a:rPr lang="ru-RU" sz="3200" b="0" dirty="0" smtClean="0">
                <a:solidFill>
                  <a:schemeClr val="tx1"/>
                </a:solidFill>
                <a:effectLst/>
                <a:latin typeface="Times New Roman"/>
                <a:ea typeface="Times New Roman"/>
                <a:cs typeface="Times New Roman"/>
              </a:rPr>
              <a:t>краткосрочный.</a:t>
            </a:r>
            <a:r>
              <a:rPr lang="ru-RU" sz="3200" dirty="0" smtClean="0">
                <a:solidFill>
                  <a:schemeClr val="tx1"/>
                </a:solidFill>
                <a:effectLst/>
                <a:latin typeface="Times New Roman"/>
                <a:ea typeface="Times New Roman"/>
                <a:cs typeface="Times New Roman"/>
              </a:rPr>
              <a:t/>
            </a:r>
            <a:br>
              <a:rPr lang="ru-RU" sz="3200" dirty="0" smtClean="0">
                <a:solidFill>
                  <a:schemeClr val="tx1"/>
                </a:solidFill>
                <a:effectLst/>
                <a:latin typeface="Times New Roman"/>
                <a:ea typeface="Times New Roman"/>
                <a:cs typeface="Times New Roman"/>
              </a:rPr>
            </a:br>
            <a:r>
              <a:rPr lang="ru-RU" sz="3200" dirty="0" smtClean="0">
                <a:solidFill>
                  <a:schemeClr val="tx1"/>
                </a:solidFill>
                <a:effectLst/>
                <a:latin typeface="Times New Roman"/>
                <a:ea typeface="Times New Roman"/>
                <a:cs typeface="Times New Roman"/>
              </a:rPr>
              <a:t>Вид проекта :</a:t>
            </a:r>
            <a:r>
              <a:rPr lang="ru-RU" sz="3200" b="0" dirty="0" smtClean="0">
                <a:solidFill>
                  <a:schemeClr val="tx1"/>
                </a:solidFill>
                <a:effectLst/>
                <a:latin typeface="Times New Roman"/>
                <a:ea typeface="Times New Roman"/>
                <a:cs typeface="Times New Roman"/>
              </a:rPr>
              <a:t>информационно-познавательный</a:t>
            </a:r>
            <a:r>
              <a:rPr lang="ru-RU" sz="3200" dirty="0" smtClean="0">
                <a:solidFill>
                  <a:schemeClr val="tx1"/>
                </a:solidFill>
                <a:effectLst/>
                <a:latin typeface="Times New Roman"/>
                <a:ea typeface="Times New Roman"/>
                <a:cs typeface="Times New Roman"/>
              </a:rPr>
              <a:t>, </a:t>
            </a:r>
            <a:r>
              <a:rPr lang="ru-RU" sz="3200" b="0" dirty="0" smtClean="0">
                <a:solidFill>
                  <a:schemeClr val="tx1"/>
                </a:solidFill>
                <a:effectLst/>
                <a:latin typeface="Times New Roman"/>
                <a:ea typeface="Times New Roman"/>
                <a:cs typeface="Times New Roman"/>
              </a:rPr>
              <a:t>творческий</a:t>
            </a:r>
            <a:r>
              <a:rPr lang="ru-RU" sz="3200" dirty="0">
                <a:solidFill>
                  <a:schemeClr val="tx1"/>
                </a:solidFill>
                <a:effectLst/>
                <a:latin typeface="Calibri"/>
                <a:ea typeface="Calibri"/>
                <a:cs typeface="Times New Roman"/>
              </a:rPr>
              <a:t/>
            </a:r>
            <a:br>
              <a:rPr lang="ru-RU" sz="3200" dirty="0">
                <a:solidFill>
                  <a:schemeClr val="tx1"/>
                </a:solidFill>
                <a:effectLst/>
                <a:latin typeface="Calibri"/>
                <a:ea typeface="Calibri"/>
                <a:cs typeface="Times New Roman"/>
              </a:rPr>
            </a:br>
            <a:r>
              <a:rPr lang="ru-RU" sz="3200" dirty="0">
                <a:solidFill>
                  <a:schemeClr val="tx1"/>
                </a:solidFill>
                <a:effectLst/>
                <a:latin typeface="Times New Roman"/>
                <a:ea typeface="Times New Roman"/>
                <a:cs typeface="Times New Roman"/>
              </a:rPr>
              <a:t>Сроки </a:t>
            </a:r>
            <a:r>
              <a:rPr lang="ru-RU" sz="3200" dirty="0" smtClean="0">
                <a:solidFill>
                  <a:schemeClr val="tx1"/>
                </a:solidFill>
                <a:effectLst/>
                <a:latin typeface="Times New Roman"/>
                <a:ea typeface="Times New Roman"/>
                <a:cs typeface="Times New Roman"/>
              </a:rPr>
              <a:t>реализации </a:t>
            </a:r>
            <a:r>
              <a:rPr lang="ru-RU" sz="3200" dirty="0">
                <a:solidFill>
                  <a:schemeClr val="tx1"/>
                </a:solidFill>
                <a:effectLst/>
                <a:latin typeface="Times New Roman"/>
                <a:ea typeface="Times New Roman"/>
                <a:cs typeface="Times New Roman"/>
              </a:rPr>
              <a:t>проекта: </a:t>
            </a:r>
            <a:r>
              <a:rPr lang="ru-RU" sz="3200" b="0" dirty="0">
                <a:solidFill>
                  <a:schemeClr val="tx1"/>
                </a:solidFill>
                <a:effectLst/>
                <a:latin typeface="Times New Roman"/>
                <a:ea typeface="Times New Roman"/>
                <a:cs typeface="Times New Roman"/>
              </a:rPr>
              <a:t>неделя, с 12 по 16 марта</a:t>
            </a:r>
            <a:r>
              <a:rPr lang="ru-RU" sz="3200" b="0" dirty="0" smtClean="0">
                <a:solidFill>
                  <a:schemeClr val="tx1"/>
                </a:solidFill>
                <a:effectLst/>
                <a:latin typeface="Times New Roman"/>
                <a:ea typeface="Times New Roman"/>
                <a:cs typeface="Times New Roman"/>
              </a:rPr>
              <a:t>.</a:t>
            </a:r>
            <a:br>
              <a:rPr lang="ru-RU" sz="3200" b="0" dirty="0" smtClean="0">
                <a:solidFill>
                  <a:schemeClr val="tx1"/>
                </a:solidFill>
                <a:effectLst/>
                <a:latin typeface="Times New Roman"/>
                <a:ea typeface="Times New Roman"/>
                <a:cs typeface="Times New Roman"/>
              </a:rPr>
            </a:br>
            <a:r>
              <a:rPr lang="ru-RU" sz="3200" b="0" dirty="0">
                <a:solidFill>
                  <a:schemeClr val="tx1"/>
                </a:solidFill>
                <a:effectLst/>
                <a:latin typeface="Calibri"/>
                <a:ea typeface="Calibri"/>
                <a:cs typeface="Times New Roman"/>
              </a:rPr>
              <a:t/>
            </a:r>
            <a:br>
              <a:rPr lang="ru-RU" sz="3200" b="0" dirty="0">
                <a:solidFill>
                  <a:schemeClr val="tx1"/>
                </a:solidFill>
                <a:effectLst/>
                <a:latin typeface="Calibri"/>
                <a:ea typeface="Calibri"/>
                <a:cs typeface="Times New Roman"/>
              </a:rPr>
            </a:br>
            <a:endParaRPr lang="ru-RU" sz="3200" b="0" dirty="0">
              <a:solidFill>
                <a:schemeClr val="tx1"/>
              </a:solidFill>
              <a:effectLst/>
            </a:endParaRPr>
          </a:p>
        </p:txBody>
      </p:sp>
    </p:spTree>
    <p:extLst>
      <p:ext uri="{BB962C8B-B14F-4D97-AF65-F5344CB8AC3E}">
        <p14:creationId xmlns:p14="http://schemas.microsoft.com/office/powerpoint/2010/main" val="3141886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1196752"/>
            <a:ext cx="8496944" cy="5400600"/>
          </a:xfrm>
        </p:spPr>
        <p:txBody>
          <a:bodyPr>
            <a:normAutofit fontScale="55000" lnSpcReduction="20000"/>
          </a:bodyPr>
          <a:lstStyle/>
          <a:p>
            <a:pPr>
              <a:lnSpc>
                <a:spcPct val="115000"/>
              </a:lnSpc>
              <a:spcAft>
                <a:spcPts val="0"/>
              </a:spcAft>
            </a:pPr>
            <a:endParaRPr lang="ru-RU" sz="1600" dirty="0">
              <a:latin typeface="Calibri"/>
              <a:ea typeface="Calibri"/>
              <a:cs typeface="Times New Roman"/>
            </a:endParaRPr>
          </a:p>
          <a:p>
            <a:pPr>
              <a:lnSpc>
                <a:spcPct val="115000"/>
              </a:lnSpc>
              <a:spcAft>
                <a:spcPts val="0"/>
              </a:spcAft>
            </a:pPr>
            <a:r>
              <a:rPr lang="ru-RU" sz="3600" dirty="0">
                <a:solidFill>
                  <a:srgbClr val="000000"/>
                </a:solidFill>
                <a:latin typeface="Times New Roman" pitchFamily="18" charset="0"/>
                <a:ea typeface="Times New Roman"/>
                <a:cs typeface="Times New Roman" pitchFamily="18" charset="0"/>
              </a:rPr>
              <a:t>Правильное рационально - сбалансирование питание – залог здоровья. Привычка правильно питаться это воспитание здорового образа жизни.  В наше время,  несмотря на большое обилие разнообразных продуктов, проблема здорового питания стоит довольно остро. Темп нашей жизни становится быстрее, всё меньше мы проводим времени на кухни при приготовлении пище, стараясь компенсировать  нехватку времени покупками полуфабрикатов в магазинах. Всё чаще мы увлекаемся вкусовыми рецепторами, стремясь, чтобы еда была как можно вкуснее, но забываем о том, что пища, прежде всего, должна быть полезной. И  всё сложнее  пробудить аппетит у современных детей, предпочитающих полноценному обеду перекусы на бегу и сладости.  Поэтому я решила обратить  внимание детей и родителей на правильное питание, как одну из главных составляющих нашего здоровья, как залог здорового образа </a:t>
            </a:r>
            <a:r>
              <a:rPr lang="ru-RU" sz="3600" dirty="0" smtClean="0">
                <a:solidFill>
                  <a:srgbClr val="000000"/>
                </a:solidFill>
                <a:latin typeface="Times New Roman" pitchFamily="18" charset="0"/>
                <a:ea typeface="Times New Roman"/>
                <a:cs typeface="Times New Roman" pitchFamily="18" charset="0"/>
              </a:rPr>
              <a:t>жизни.  </a:t>
            </a:r>
          </a:p>
          <a:p>
            <a:endParaRPr lang="ru-RU" sz="3300" dirty="0">
              <a:latin typeface="Times New Roman" pitchFamily="18" charset="0"/>
              <a:cs typeface="Times New Roman" pitchFamily="18" charset="0"/>
            </a:endParaRPr>
          </a:p>
        </p:txBody>
      </p:sp>
      <p:sp>
        <p:nvSpPr>
          <p:cNvPr id="2" name="Заголовок 1"/>
          <p:cNvSpPr>
            <a:spLocks noGrp="1"/>
          </p:cNvSpPr>
          <p:nvPr>
            <p:ph type="ctrTitle"/>
          </p:nvPr>
        </p:nvSpPr>
        <p:spPr>
          <a:xfrm>
            <a:off x="827584" y="548680"/>
            <a:ext cx="7772400" cy="587393"/>
          </a:xfrm>
        </p:spPr>
        <p:txBody>
          <a:bodyPr>
            <a:noAutofit/>
          </a:bodyPr>
          <a:lstStyle/>
          <a:p>
            <a:pPr algn="ctr"/>
            <a:r>
              <a:rPr lang="ru-RU" sz="3600" dirty="0" smtClean="0">
                <a:solidFill>
                  <a:schemeClr val="tx1"/>
                </a:solidFill>
                <a:latin typeface="Times New Roman" pitchFamily="18" charset="0"/>
                <a:cs typeface="Times New Roman" pitchFamily="18" charset="0"/>
              </a:rPr>
              <a:t>Актуальность:</a:t>
            </a:r>
            <a:endParaRPr lang="ru-RU" sz="36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049710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7201" y="1988840"/>
            <a:ext cx="8496944" cy="5112568"/>
          </a:xfrm>
        </p:spPr>
        <p:txBody>
          <a:bodyPr>
            <a:noAutofit/>
          </a:bodyPr>
          <a:lstStyle/>
          <a:p>
            <a:pPr algn="l">
              <a:lnSpc>
                <a:spcPct val="115000"/>
              </a:lnSpc>
              <a:spcAft>
                <a:spcPts val="0"/>
              </a:spcAft>
            </a:pPr>
            <a:r>
              <a:rPr lang="ru-RU" sz="2800" dirty="0" smtClean="0">
                <a:solidFill>
                  <a:schemeClr val="tx1"/>
                </a:solidFill>
                <a:effectLst/>
                <a:latin typeface="Times New Roman"/>
                <a:ea typeface="Times New Roman"/>
                <a:cs typeface="Times New Roman"/>
              </a:rPr>
              <a:t>Задачи</a:t>
            </a:r>
            <a:r>
              <a:rPr lang="ru-RU" sz="2800" dirty="0">
                <a:solidFill>
                  <a:schemeClr val="tx1"/>
                </a:solidFill>
                <a:effectLst/>
                <a:latin typeface="Times New Roman"/>
                <a:ea typeface="Times New Roman"/>
                <a:cs typeface="Times New Roman"/>
              </a:rPr>
              <a:t>:</a:t>
            </a:r>
            <a:r>
              <a:rPr lang="ru-RU" sz="2800" dirty="0">
                <a:effectLst/>
                <a:latin typeface="Calibri"/>
                <a:ea typeface="Calibri"/>
                <a:cs typeface="Times New Roman"/>
              </a:rPr>
              <a:t/>
            </a:r>
            <a:br>
              <a:rPr lang="ru-RU" sz="2800" dirty="0">
                <a:effectLst/>
                <a:latin typeface="Calibri"/>
                <a:ea typeface="Calibri"/>
                <a:cs typeface="Times New Roman"/>
              </a:rPr>
            </a:br>
            <a:r>
              <a:rPr lang="ru-RU" sz="2800" dirty="0">
                <a:solidFill>
                  <a:srgbClr val="000000"/>
                </a:solidFill>
                <a:effectLst/>
                <a:latin typeface="Times New Roman"/>
                <a:ea typeface="Times New Roman"/>
                <a:cs typeface="Times New Roman"/>
              </a:rPr>
              <a:t>- </a:t>
            </a:r>
            <a:r>
              <a:rPr lang="ru-RU" sz="2800" b="0" dirty="0">
                <a:solidFill>
                  <a:srgbClr val="000000"/>
                </a:solidFill>
                <a:effectLst/>
                <a:latin typeface="Times New Roman"/>
                <a:ea typeface="Times New Roman"/>
                <a:cs typeface="Times New Roman"/>
              </a:rPr>
              <a:t>продолжать расширять  представления о «витаминах», их роли   в жизни человека;</a:t>
            </a:r>
            <a:r>
              <a:rPr lang="ru-RU" sz="2800" b="0" dirty="0">
                <a:effectLst/>
                <a:latin typeface="Calibri"/>
                <a:ea typeface="Calibri"/>
                <a:cs typeface="Times New Roman"/>
              </a:rPr>
              <a:t/>
            </a:r>
            <a:br>
              <a:rPr lang="ru-RU" sz="2800" b="0" dirty="0">
                <a:effectLst/>
                <a:latin typeface="Calibri"/>
                <a:ea typeface="Calibri"/>
                <a:cs typeface="Times New Roman"/>
              </a:rPr>
            </a:br>
            <a:r>
              <a:rPr lang="ru-RU" sz="2800" b="0" dirty="0">
                <a:solidFill>
                  <a:srgbClr val="000000"/>
                </a:solidFill>
                <a:effectLst/>
                <a:latin typeface="Times New Roman"/>
                <a:ea typeface="Times New Roman"/>
                <a:cs typeface="Times New Roman"/>
              </a:rPr>
              <a:t>- </a:t>
            </a:r>
            <a:r>
              <a:rPr lang="ru-RU" sz="2800" b="0" dirty="0" smtClean="0">
                <a:solidFill>
                  <a:srgbClr val="000000"/>
                </a:solidFill>
                <a:effectLst/>
                <a:latin typeface="Times New Roman"/>
                <a:ea typeface="Times New Roman"/>
                <a:cs typeface="Times New Roman"/>
              </a:rPr>
              <a:t>выяснить, </a:t>
            </a:r>
            <a:r>
              <a:rPr lang="ru-RU" sz="2800" b="0" dirty="0">
                <a:solidFill>
                  <a:srgbClr val="000000"/>
                </a:solidFill>
                <a:effectLst/>
                <a:latin typeface="Times New Roman"/>
                <a:ea typeface="Times New Roman"/>
                <a:cs typeface="Times New Roman"/>
              </a:rPr>
              <a:t>в каких продуктах, и какие именно  витамины содержаться, какую приносят пользу;</a:t>
            </a:r>
            <a:r>
              <a:rPr lang="ru-RU" sz="2800" b="0" dirty="0">
                <a:effectLst/>
                <a:latin typeface="Calibri"/>
                <a:ea typeface="Calibri"/>
                <a:cs typeface="Times New Roman"/>
              </a:rPr>
              <a:t/>
            </a:r>
            <a:br>
              <a:rPr lang="ru-RU" sz="2800" b="0" dirty="0">
                <a:effectLst/>
                <a:latin typeface="Calibri"/>
                <a:ea typeface="Calibri"/>
                <a:cs typeface="Times New Roman"/>
              </a:rPr>
            </a:br>
            <a:r>
              <a:rPr lang="ru-RU" sz="2800" b="0" dirty="0">
                <a:solidFill>
                  <a:srgbClr val="000000"/>
                </a:solidFill>
                <a:effectLst/>
                <a:latin typeface="Times New Roman"/>
                <a:ea typeface="Times New Roman"/>
                <a:cs typeface="Times New Roman"/>
              </a:rPr>
              <a:t> -способствовать развитию творческих способностей детей, умение работать в группе сверстников, согласовывая свои действия;</a:t>
            </a:r>
            <a:r>
              <a:rPr lang="ru-RU" sz="2800" b="0" dirty="0">
                <a:effectLst/>
                <a:latin typeface="Calibri"/>
                <a:ea typeface="Calibri"/>
                <a:cs typeface="Times New Roman"/>
              </a:rPr>
              <a:t/>
            </a:r>
            <a:br>
              <a:rPr lang="ru-RU" sz="2800" b="0" dirty="0">
                <a:effectLst/>
                <a:latin typeface="Calibri"/>
                <a:ea typeface="Calibri"/>
                <a:cs typeface="Times New Roman"/>
              </a:rPr>
            </a:br>
            <a:r>
              <a:rPr lang="ru-RU" sz="2800" b="0" dirty="0">
                <a:solidFill>
                  <a:srgbClr val="000000"/>
                </a:solidFill>
                <a:effectLst/>
                <a:latin typeface="Times New Roman"/>
                <a:ea typeface="Times New Roman"/>
                <a:cs typeface="Times New Roman"/>
              </a:rPr>
              <a:t>-воспитывать стремление к здоровому образу жизни.</a:t>
            </a:r>
            <a:r>
              <a:rPr lang="ru-RU" sz="2800" b="0" dirty="0">
                <a:effectLst/>
                <a:latin typeface="Calibri"/>
                <a:ea typeface="Calibri"/>
                <a:cs typeface="Times New Roman"/>
              </a:rPr>
              <a:t/>
            </a:r>
            <a:br>
              <a:rPr lang="ru-RU" sz="2800" b="0" dirty="0">
                <a:effectLst/>
                <a:latin typeface="Calibri"/>
                <a:ea typeface="Calibri"/>
                <a:cs typeface="Times New Roman"/>
              </a:rPr>
            </a:br>
            <a:endParaRPr lang="ru-RU" sz="2800" b="0" dirty="0"/>
          </a:p>
        </p:txBody>
      </p:sp>
      <p:sp>
        <p:nvSpPr>
          <p:cNvPr id="3" name="Объект 2"/>
          <p:cNvSpPr>
            <a:spLocks noGrp="1"/>
          </p:cNvSpPr>
          <p:nvPr>
            <p:ph sz="quarter" idx="13"/>
          </p:nvPr>
        </p:nvSpPr>
        <p:spPr>
          <a:xfrm>
            <a:off x="237006" y="172999"/>
            <a:ext cx="8712968" cy="1656184"/>
          </a:xfrm>
        </p:spPr>
        <p:txBody>
          <a:bodyPr>
            <a:noAutofit/>
          </a:bodyPr>
          <a:lstStyle/>
          <a:p>
            <a:pPr marL="0" indent="0">
              <a:lnSpc>
                <a:spcPct val="115000"/>
              </a:lnSpc>
              <a:spcAft>
                <a:spcPts val="0"/>
              </a:spcAft>
              <a:buNone/>
            </a:pPr>
            <a:r>
              <a:rPr lang="ru-RU" sz="3200" b="1" dirty="0" smtClean="0">
                <a:solidFill>
                  <a:srgbClr val="C00000"/>
                </a:solidFill>
                <a:latin typeface="Times New Roman"/>
                <a:ea typeface="Times New Roman"/>
                <a:cs typeface="Times New Roman"/>
              </a:rPr>
              <a:t>*</a:t>
            </a:r>
            <a:r>
              <a:rPr lang="ru-RU" sz="3200" b="1" dirty="0" smtClean="0">
                <a:solidFill>
                  <a:schemeClr val="tx1"/>
                </a:solidFill>
                <a:latin typeface="Times New Roman"/>
                <a:ea typeface="Times New Roman"/>
                <a:cs typeface="Times New Roman"/>
              </a:rPr>
              <a:t> Цель проекта: </a:t>
            </a:r>
            <a:r>
              <a:rPr lang="ru-RU" sz="2800" dirty="0" smtClean="0">
                <a:solidFill>
                  <a:schemeClr val="tx1"/>
                </a:solidFill>
                <a:latin typeface="Times New Roman"/>
                <a:ea typeface="Times New Roman"/>
                <a:cs typeface="Times New Roman"/>
              </a:rPr>
              <a:t>создание условий  для формирование </a:t>
            </a:r>
            <a:r>
              <a:rPr lang="ru-RU" sz="2800" dirty="0">
                <a:solidFill>
                  <a:schemeClr val="tx1"/>
                </a:solidFill>
                <a:latin typeface="Times New Roman"/>
                <a:ea typeface="Times New Roman"/>
                <a:cs typeface="Times New Roman"/>
              </a:rPr>
              <a:t>у детей представлений о правильном питании и здоровом образе жизни.</a:t>
            </a:r>
            <a:endParaRPr lang="ru-RU" sz="2800" dirty="0">
              <a:solidFill>
                <a:schemeClr val="tx1"/>
              </a:solidFill>
              <a:latin typeface="Calibri"/>
              <a:ea typeface="Calibri"/>
              <a:cs typeface="Times New Roman"/>
            </a:endParaRPr>
          </a:p>
          <a:p>
            <a:endParaRPr lang="ru-RU" sz="2800" dirty="0"/>
          </a:p>
        </p:txBody>
      </p:sp>
    </p:spTree>
    <p:extLst>
      <p:ext uri="{BB962C8B-B14F-4D97-AF65-F5344CB8AC3E}">
        <p14:creationId xmlns:p14="http://schemas.microsoft.com/office/powerpoint/2010/main" val="3808414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988840"/>
            <a:ext cx="8784976" cy="4680520"/>
          </a:xfrm>
        </p:spPr>
        <p:txBody>
          <a:bodyPr>
            <a:noAutofit/>
          </a:bodyPr>
          <a:lstStyle/>
          <a:p>
            <a:pPr algn="just">
              <a:lnSpc>
                <a:spcPct val="115000"/>
              </a:lnSpc>
              <a:spcAft>
                <a:spcPts val="0"/>
              </a:spcAft>
            </a:pPr>
            <a:r>
              <a:rPr lang="ru-RU" sz="2800" dirty="0" smtClean="0">
                <a:solidFill>
                  <a:srgbClr val="000000"/>
                </a:solidFill>
                <a:latin typeface="Times New Roman" pitchFamily="18" charset="0"/>
                <a:ea typeface="Times New Roman"/>
                <a:cs typeface="Times New Roman" pitchFamily="18" charset="0"/>
              </a:rPr>
              <a:t>- Дети имеют чёткое представление о влиянии витаминов на организм человека. </a:t>
            </a:r>
          </a:p>
          <a:p>
            <a:pPr algn="just">
              <a:lnSpc>
                <a:spcPct val="115000"/>
              </a:lnSpc>
              <a:spcAft>
                <a:spcPts val="0"/>
              </a:spcAft>
            </a:pPr>
            <a:r>
              <a:rPr lang="ru-RU" sz="2800" dirty="0" smtClean="0">
                <a:solidFill>
                  <a:srgbClr val="000000"/>
                </a:solidFill>
                <a:latin typeface="Times New Roman" pitchFamily="18" charset="0"/>
                <a:ea typeface="Times New Roman"/>
                <a:cs typeface="Times New Roman" pitchFamily="18" charset="0"/>
              </a:rPr>
              <a:t>- Дети проявляют заботу о собственном здоровье и стремятся вести здоровый образ жизни, стали лучше есть в детском саду и дома.</a:t>
            </a:r>
          </a:p>
          <a:p>
            <a:pPr algn="just">
              <a:lnSpc>
                <a:spcPct val="115000"/>
              </a:lnSpc>
              <a:spcAft>
                <a:spcPts val="0"/>
              </a:spcAft>
            </a:pPr>
            <a:r>
              <a:rPr lang="ru-RU" sz="2800" dirty="0" smtClean="0">
                <a:solidFill>
                  <a:srgbClr val="000000"/>
                </a:solidFill>
                <a:latin typeface="Times New Roman" pitchFamily="18" charset="0"/>
                <a:ea typeface="Times New Roman"/>
                <a:cs typeface="Times New Roman" pitchFamily="18" charset="0"/>
              </a:rPr>
              <a:t>-  В своей  речи дети активно употребляют слова и словосочетания: здоровый образ жизни,  правильное питание, витамины, полезные вещества. </a:t>
            </a:r>
            <a:endParaRPr lang="ru-RU" sz="2800" dirty="0">
              <a:latin typeface="Times New Roman" pitchFamily="18" charset="0"/>
              <a:cs typeface="Times New Roman" pitchFamily="18" charset="0"/>
            </a:endParaRPr>
          </a:p>
        </p:txBody>
      </p:sp>
      <p:sp>
        <p:nvSpPr>
          <p:cNvPr id="2" name="Заголовок 1"/>
          <p:cNvSpPr>
            <a:spLocks noGrp="1"/>
          </p:cNvSpPr>
          <p:nvPr>
            <p:ph type="ctrTitle"/>
          </p:nvPr>
        </p:nvSpPr>
        <p:spPr>
          <a:xfrm>
            <a:off x="179512" y="188640"/>
            <a:ext cx="8740553" cy="1469367"/>
          </a:xfrm>
        </p:spPr>
        <p:txBody>
          <a:bodyPr>
            <a:noAutofit/>
          </a:bodyPr>
          <a:lstStyle/>
          <a:p>
            <a:pPr algn="ctr">
              <a:lnSpc>
                <a:spcPct val="115000"/>
              </a:lnSpc>
              <a:spcAft>
                <a:spcPts val="0"/>
              </a:spcAft>
            </a:pPr>
            <a:r>
              <a:rPr lang="ru-RU" sz="3600" dirty="0" smtClean="0">
                <a:solidFill>
                  <a:schemeClr val="tx1"/>
                </a:solidFill>
                <a:effectLst/>
                <a:latin typeface="Times New Roman"/>
                <a:ea typeface="Times New Roman"/>
                <a:cs typeface="Times New Roman"/>
              </a:rPr>
              <a:t>Планируемый результат </a:t>
            </a:r>
            <a:r>
              <a:rPr lang="ru-RU" sz="3600" dirty="0">
                <a:solidFill>
                  <a:schemeClr val="tx1"/>
                </a:solidFill>
                <a:effectLst/>
                <a:latin typeface="Times New Roman"/>
                <a:ea typeface="Times New Roman"/>
                <a:cs typeface="Times New Roman"/>
              </a:rPr>
              <a:t>проектной деятельности:</a:t>
            </a:r>
            <a:r>
              <a:rPr lang="ru-RU" sz="3600" dirty="0">
                <a:solidFill>
                  <a:schemeClr val="tx1"/>
                </a:solidFill>
                <a:effectLst/>
                <a:latin typeface="Calibri"/>
                <a:ea typeface="Calibri"/>
                <a:cs typeface="Times New Roman"/>
              </a:rPr>
              <a:t/>
            </a:r>
            <a:br>
              <a:rPr lang="ru-RU" sz="3600" dirty="0">
                <a:solidFill>
                  <a:schemeClr val="tx1"/>
                </a:solidFill>
                <a:effectLst/>
                <a:latin typeface="Calibri"/>
                <a:ea typeface="Calibri"/>
                <a:cs typeface="Times New Roman"/>
              </a:rPr>
            </a:br>
            <a:endParaRPr lang="ru-RU" sz="3600" b="0" dirty="0">
              <a:solidFill>
                <a:schemeClr val="tx1"/>
              </a:solidFill>
            </a:endParaRPr>
          </a:p>
        </p:txBody>
      </p:sp>
    </p:spTree>
    <p:extLst>
      <p:ext uri="{BB962C8B-B14F-4D97-AF65-F5344CB8AC3E}">
        <p14:creationId xmlns:p14="http://schemas.microsoft.com/office/powerpoint/2010/main" val="3166999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654630"/>
            <a:ext cx="7992888" cy="4726698"/>
          </a:xfrm>
        </p:spPr>
        <p:txBody>
          <a:bodyPr>
            <a:normAutofit fontScale="90000"/>
          </a:bodyPr>
          <a:lstStyle/>
          <a:p>
            <a:pPr marL="0" indent="0" algn="l">
              <a:lnSpc>
                <a:spcPct val="115000"/>
              </a:lnSpc>
              <a:spcAft>
                <a:spcPts val="0"/>
              </a:spcAft>
              <a:buNone/>
            </a:pPr>
            <a:r>
              <a:rPr lang="ru-RU" sz="3100" b="0" dirty="0" smtClean="0">
                <a:solidFill>
                  <a:schemeClr val="tx1"/>
                </a:solidFill>
                <a:effectLst/>
                <a:latin typeface="Times New Roman"/>
                <a:ea typeface="Times New Roman"/>
                <a:cs typeface="Times New Roman"/>
              </a:rPr>
              <a:t>1. </a:t>
            </a:r>
            <a:r>
              <a:rPr lang="ru-RU" sz="3100" b="0" dirty="0" smtClean="0">
                <a:solidFill>
                  <a:schemeClr val="tx1"/>
                </a:solidFill>
                <a:latin typeface="Times New Roman"/>
                <a:ea typeface="Times New Roman"/>
                <a:cs typeface="Times New Roman"/>
              </a:rPr>
              <a:t> Проведение с детьми: «Мини-викторина «Полезные секреты </a:t>
            </a:r>
            <a:r>
              <a:rPr lang="ru-RU" sz="3100" b="0" dirty="0">
                <a:solidFill>
                  <a:schemeClr val="tx1"/>
                </a:solidFill>
                <a:latin typeface="Times New Roman"/>
                <a:ea typeface="Times New Roman"/>
                <a:cs typeface="Times New Roman"/>
              </a:rPr>
              <a:t>итогового мероприятия </a:t>
            </a:r>
            <a:r>
              <a:rPr lang="ru-RU" sz="3100" b="0" dirty="0" smtClean="0">
                <a:solidFill>
                  <a:schemeClr val="tx1"/>
                </a:solidFill>
                <a:latin typeface="Times New Roman"/>
                <a:ea typeface="Times New Roman"/>
                <a:cs typeface="Times New Roman"/>
              </a:rPr>
              <a:t>для здоровья».</a:t>
            </a:r>
            <a:r>
              <a:rPr lang="ru-RU" sz="3100" b="0" dirty="0" smtClean="0">
                <a:solidFill>
                  <a:schemeClr val="tx1"/>
                </a:solidFill>
                <a:effectLst/>
                <a:latin typeface="Calibri"/>
                <a:ea typeface="Calibri"/>
                <a:cs typeface="Times New Roman"/>
              </a:rPr>
              <a:t/>
            </a:r>
            <a:br>
              <a:rPr lang="ru-RU" sz="3100" b="0" dirty="0" smtClean="0">
                <a:solidFill>
                  <a:schemeClr val="tx1"/>
                </a:solidFill>
                <a:effectLst/>
                <a:latin typeface="Calibri"/>
                <a:ea typeface="Calibri"/>
                <a:cs typeface="Times New Roman"/>
              </a:rPr>
            </a:br>
            <a:r>
              <a:rPr lang="ru-RU" sz="3100" b="0" dirty="0" smtClean="0">
                <a:solidFill>
                  <a:schemeClr val="tx1"/>
                </a:solidFill>
                <a:effectLst/>
                <a:latin typeface="Times New Roman"/>
                <a:ea typeface="Times New Roman"/>
                <a:cs typeface="Times New Roman"/>
              </a:rPr>
              <a:t>2. Презентация проекта: «Наш весёлый огород»</a:t>
            </a:r>
            <a:br>
              <a:rPr lang="ru-RU" sz="3100" b="0" dirty="0" smtClean="0">
                <a:solidFill>
                  <a:schemeClr val="tx1"/>
                </a:solidFill>
                <a:effectLst/>
                <a:latin typeface="Times New Roman"/>
                <a:ea typeface="Times New Roman"/>
                <a:cs typeface="Times New Roman"/>
              </a:rPr>
            </a:br>
            <a:r>
              <a:rPr lang="ru-RU" sz="3100" b="0" dirty="0" smtClean="0">
                <a:solidFill>
                  <a:schemeClr val="tx1"/>
                </a:solidFill>
                <a:effectLst/>
                <a:latin typeface="Times New Roman"/>
                <a:ea typeface="Times New Roman"/>
                <a:cs typeface="Times New Roman"/>
              </a:rPr>
              <a:t>3. Оформление альбома: «Что растёт у нас на грядке?»</a:t>
            </a:r>
            <a:br>
              <a:rPr lang="ru-RU" sz="3100" b="0" dirty="0" smtClean="0">
                <a:solidFill>
                  <a:schemeClr val="tx1"/>
                </a:solidFill>
                <a:effectLst/>
                <a:latin typeface="Times New Roman"/>
                <a:ea typeface="Times New Roman"/>
                <a:cs typeface="Times New Roman"/>
              </a:rPr>
            </a:br>
            <a:r>
              <a:rPr lang="ru-RU" sz="3100" b="0" dirty="0">
                <a:solidFill>
                  <a:schemeClr val="tx1"/>
                </a:solidFill>
                <a:effectLst/>
                <a:latin typeface="Times New Roman"/>
                <a:ea typeface="Times New Roman"/>
                <a:cs typeface="Times New Roman"/>
              </a:rPr>
              <a:t/>
            </a:r>
            <a:br>
              <a:rPr lang="ru-RU" sz="3100" b="0" dirty="0">
                <a:solidFill>
                  <a:schemeClr val="tx1"/>
                </a:solidFill>
                <a:effectLst/>
                <a:latin typeface="Times New Roman"/>
                <a:ea typeface="Times New Roman"/>
                <a:cs typeface="Times New Roman"/>
              </a:rPr>
            </a:br>
            <a:r>
              <a:rPr lang="ru-RU" sz="3100" b="0" dirty="0" smtClean="0">
                <a:solidFill>
                  <a:schemeClr val="tx1"/>
                </a:solidFill>
                <a:effectLst/>
                <a:latin typeface="Calibri"/>
                <a:ea typeface="Calibri"/>
                <a:cs typeface="Times New Roman"/>
              </a:rPr>
              <a:t/>
            </a:r>
            <a:br>
              <a:rPr lang="ru-RU" sz="3100" b="0" dirty="0" smtClean="0">
                <a:solidFill>
                  <a:schemeClr val="tx1"/>
                </a:solidFill>
                <a:effectLst/>
                <a:latin typeface="Calibri"/>
                <a:ea typeface="Calibri"/>
                <a:cs typeface="Times New Roman"/>
              </a:rPr>
            </a:br>
            <a:endParaRPr lang="ru-RU" sz="3100" b="0" dirty="0">
              <a:solidFill>
                <a:schemeClr val="tx1"/>
              </a:solidFill>
            </a:endParaRPr>
          </a:p>
        </p:txBody>
      </p:sp>
      <p:sp>
        <p:nvSpPr>
          <p:cNvPr id="3" name="Объект 2"/>
          <p:cNvSpPr>
            <a:spLocks noGrp="1"/>
          </p:cNvSpPr>
          <p:nvPr>
            <p:ph sz="quarter" idx="13"/>
          </p:nvPr>
        </p:nvSpPr>
        <p:spPr>
          <a:xfrm>
            <a:off x="971600" y="488573"/>
            <a:ext cx="7787208" cy="864096"/>
          </a:xfrm>
        </p:spPr>
        <p:txBody>
          <a:bodyPr>
            <a:normAutofit/>
          </a:bodyPr>
          <a:lstStyle/>
          <a:p>
            <a:pPr marL="0" indent="0" algn="ctr">
              <a:lnSpc>
                <a:spcPct val="115000"/>
              </a:lnSpc>
              <a:spcAft>
                <a:spcPts val="0"/>
              </a:spcAft>
              <a:buNone/>
            </a:pPr>
            <a:r>
              <a:rPr lang="ru-RU" sz="3600" b="1" dirty="0" smtClean="0">
                <a:solidFill>
                  <a:srgbClr val="C00000"/>
                </a:solidFill>
                <a:latin typeface="Times New Roman" pitchFamily="18" charset="0"/>
                <a:ea typeface="Times New Roman"/>
                <a:cs typeface="Times New Roman" pitchFamily="18" charset="0"/>
              </a:rPr>
              <a:t>*</a:t>
            </a:r>
            <a:r>
              <a:rPr lang="ru-RU" sz="3600" b="1" dirty="0" smtClean="0">
                <a:solidFill>
                  <a:schemeClr val="tx1"/>
                </a:solidFill>
                <a:latin typeface="Times New Roman" pitchFamily="18" charset="0"/>
                <a:ea typeface="Times New Roman"/>
                <a:cs typeface="Times New Roman" pitchFamily="18" charset="0"/>
              </a:rPr>
              <a:t>Продукты реализации проекта:</a:t>
            </a:r>
            <a:endParaRPr lang="ru-RU" sz="3600" b="1" dirty="0">
              <a:solidFill>
                <a:schemeClr val="tx1"/>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2537741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3200" dirty="0" smtClean="0">
                <a:latin typeface="Times New Roman" pitchFamily="18" charset="0"/>
                <a:cs typeface="Times New Roman" pitchFamily="18" charset="0"/>
              </a:rPr>
              <a:t>Подготовительный этап проекта:</a:t>
            </a:r>
            <a:endParaRPr lang="ru-RU" sz="3200"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274741198"/>
              </p:ext>
            </p:extLst>
          </p:nvPr>
        </p:nvGraphicFramePr>
        <p:xfrm>
          <a:off x="179512" y="1124744"/>
          <a:ext cx="8640959" cy="5623699"/>
        </p:xfrm>
        <a:graphic>
          <a:graphicData uri="http://schemas.openxmlformats.org/drawingml/2006/table">
            <a:tbl>
              <a:tblPr firstRow="1" bandRow="1">
                <a:tableStyleId>{5C22544A-7EE6-4342-B048-85BDC9FD1C3A}</a:tableStyleId>
              </a:tblPr>
              <a:tblGrid>
                <a:gridCol w="2607186"/>
                <a:gridCol w="2993647"/>
                <a:gridCol w="3040126"/>
              </a:tblGrid>
              <a:tr h="576064">
                <a:tc>
                  <a:txBody>
                    <a:bodyPr/>
                    <a:lstStyle/>
                    <a:p>
                      <a:r>
                        <a:rPr lang="ru-RU" b="1" dirty="0" smtClean="0">
                          <a:solidFill>
                            <a:schemeClr val="tx1"/>
                          </a:solidFill>
                          <a:latin typeface="Times New Roman" pitchFamily="18" charset="0"/>
                          <a:cs typeface="Times New Roman" pitchFamily="18" charset="0"/>
                        </a:rPr>
                        <a:t>Деятельность</a:t>
                      </a:r>
                      <a:r>
                        <a:rPr lang="ru-RU" b="1" baseline="0" dirty="0" smtClean="0">
                          <a:solidFill>
                            <a:schemeClr val="tx1"/>
                          </a:solidFill>
                          <a:latin typeface="Times New Roman" pitchFamily="18" charset="0"/>
                          <a:cs typeface="Times New Roman" pitchFamily="18" charset="0"/>
                        </a:rPr>
                        <a:t> педагога</a:t>
                      </a:r>
                      <a:endParaRPr lang="ru-RU" b="1" dirty="0">
                        <a:solidFill>
                          <a:schemeClr val="tx1"/>
                        </a:solidFill>
                        <a:latin typeface="Times New Roman" pitchFamily="18" charset="0"/>
                        <a:cs typeface="Times New Roman" pitchFamily="18" charset="0"/>
                      </a:endParaRPr>
                    </a:p>
                  </a:txBody>
                  <a:tcPr/>
                </a:tc>
                <a:tc>
                  <a:txBody>
                    <a:bodyPr/>
                    <a:lstStyle/>
                    <a:p>
                      <a:r>
                        <a:rPr lang="ru-RU" b="1" dirty="0" smtClean="0">
                          <a:solidFill>
                            <a:schemeClr val="tx1"/>
                          </a:solidFill>
                          <a:latin typeface="Times New Roman" pitchFamily="18" charset="0"/>
                          <a:cs typeface="Times New Roman" pitchFamily="18" charset="0"/>
                        </a:rPr>
                        <a:t>Совместная деятельность педагога и дете</a:t>
                      </a:r>
                      <a:r>
                        <a:rPr lang="ru-RU" b="1" dirty="0" smtClean="0">
                          <a:solidFill>
                            <a:schemeClr val="tx1"/>
                          </a:solidFill>
                        </a:rPr>
                        <a:t>й. </a:t>
                      </a:r>
                      <a:endParaRPr lang="ru-RU" b="1" dirty="0">
                        <a:solidFill>
                          <a:schemeClr val="tx1"/>
                        </a:solidFill>
                      </a:endParaRPr>
                    </a:p>
                  </a:txBody>
                  <a:tcPr/>
                </a:tc>
                <a:tc>
                  <a:txBody>
                    <a:bodyPr/>
                    <a:lstStyle/>
                    <a:p>
                      <a:r>
                        <a:rPr lang="ru-RU" b="1" dirty="0" smtClean="0">
                          <a:solidFill>
                            <a:schemeClr val="tx1"/>
                          </a:solidFill>
                          <a:latin typeface="Times New Roman" pitchFamily="18" charset="0"/>
                          <a:cs typeface="Times New Roman" pitchFamily="18" charset="0"/>
                        </a:rPr>
                        <a:t>Совместная деятельность родителей и детей</a:t>
                      </a:r>
                      <a:endParaRPr lang="ru-RU" b="1" dirty="0">
                        <a:solidFill>
                          <a:schemeClr val="tx1"/>
                        </a:solidFill>
                        <a:latin typeface="Times New Roman" pitchFamily="18" charset="0"/>
                        <a:cs typeface="Times New Roman" pitchFamily="18" charset="0"/>
                      </a:endParaRPr>
                    </a:p>
                  </a:txBody>
                  <a:tcPr/>
                </a:tc>
              </a:tr>
              <a:tr h="4983619">
                <a:tc>
                  <a:txBody>
                    <a:bodyPr/>
                    <a:lstStyle/>
                    <a:p>
                      <a:pPr algn="just">
                        <a:lnSpc>
                          <a:spcPct val="115000"/>
                        </a:lnSpc>
                        <a:spcAft>
                          <a:spcPts val="0"/>
                        </a:spcAft>
                      </a:pPr>
                      <a:r>
                        <a:rPr lang="ru-RU" sz="1800" dirty="0" smtClean="0">
                          <a:solidFill>
                            <a:srgbClr val="000000"/>
                          </a:solidFill>
                          <a:effectLst/>
                          <a:latin typeface="Times New Roman"/>
                          <a:ea typeface="Times New Roman"/>
                          <a:cs typeface="Times New Roman"/>
                        </a:rPr>
                        <a:t>-</a:t>
                      </a:r>
                      <a:r>
                        <a:rPr lang="ru-RU" sz="1800" baseline="0" dirty="0" smtClean="0">
                          <a:solidFill>
                            <a:srgbClr val="000000"/>
                          </a:solidFill>
                          <a:effectLst/>
                          <a:latin typeface="Times New Roman"/>
                          <a:ea typeface="Times New Roman"/>
                          <a:cs typeface="Times New Roman"/>
                        </a:rPr>
                        <a:t> Пополнение</a:t>
                      </a:r>
                      <a:r>
                        <a:rPr lang="ru-RU" sz="1800" dirty="0" smtClean="0">
                          <a:solidFill>
                            <a:srgbClr val="000000"/>
                          </a:solidFill>
                          <a:effectLst/>
                          <a:latin typeface="Times New Roman"/>
                          <a:ea typeface="Times New Roman"/>
                          <a:cs typeface="Times New Roman"/>
                        </a:rPr>
                        <a:t> ППРС: уголка для сюжетно-ролевых игр: «Магазин «Овощи-фрукты»; «Кафе»;  дидактических игр.</a:t>
                      </a:r>
                      <a:endParaRPr lang="ru-RU" sz="1400" dirty="0" smtClean="0">
                        <a:effectLst/>
                        <a:latin typeface="+mn-lt"/>
                        <a:ea typeface="Calibri"/>
                        <a:cs typeface="Times New Roman"/>
                      </a:endParaRPr>
                    </a:p>
                    <a:p>
                      <a:pPr algn="just">
                        <a:lnSpc>
                          <a:spcPct val="115000"/>
                        </a:lnSpc>
                        <a:spcAft>
                          <a:spcPts val="0"/>
                        </a:spcAft>
                      </a:pPr>
                      <a:r>
                        <a:rPr lang="ru-RU" sz="1800" dirty="0" smtClean="0">
                          <a:solidFill>
                            <a:srgbClr val="000000"/>
                          </a:solidFill>
                          <a:effectLst/>
                          <a:latin typeface="Times New Roman"/>
                          <a:ea typeface="Times New Roman"/>
                          <a:cs typeface="Times New Roman"/>
                        </a:rPr>
                        <a:t>-Анкетирование</a:t>
                      </a:r>
                      <a:r>
                        <a:rPr lang="ru-RU" sz="1800" baseline="0" dirty="0" smtClean="0">
                          <a:solidFill>
                            <a:srgbClr val="000000"/>
                          </a:solidFill>
                          <a:effectLst/>
                          <a:latin typeface="Times New Roman"/>
                          <a:ea typeface="Times New Roman"/>
                          <a:cs typeface="Times New Roman"/>
                        </a:rPr>
                        <a:t> </a:t>
                      </a:r>
                      <a:r>
                        <a:rPr lang="ru-RU" sz="1800" dirty="0" smtClean="0">
                          <a:solidFill>
                            <a:srgbClr val="000000"/>
                          </a:solidFill>
                          <a:effectLst/>
                          <a:latin typeface="Times New Roman"/>
                          <a:ea typeface="Times New Roman"/>
                          <a:cs typeface="Times New Roman"/>
                        </a:rPr>
                        <a:t>родителей</a:t>
                      </a:r>
                      <a:r>
                        <a:rPr lang="ru-RU" sz="1800" baseline="0" dirty="0" smtClean="0">
                          <a:solidFill>
                            <a:srgbClr val="000000"/>
                          </a:solidFill>
                          <a:effectLst/>
                          <a:latin typeface="Times New Roman"/>
                          <a:ea typeface="Times New Roman"/>
                          <a:cs typeface="Times New Roman"/>
                        </a:rPr>
                        <a:t> о осведомлённости родителей по теме проекта.</a:t>
                      </a:r>
                      <a:endParaRPr lang="ru-RU" sz="1400" dirty="0" smtClean="0">
                        <a:effectLst/>
                        <a:latin typeface="+mn-lt"/>
                        <a:ea typeface="Calibri"/>
                        <a:cs typeface="Times New Roman"/>
                      </a:endParaRPr>
                    </a:p>
                  </a:txBody>
                  <a:tcPr/>
                </a:tc>
                <a:tc>
                  <a:txBody>
                    <a:bodyPr/>
                    <a:lstStyle/>
                    <a:p>
                      <a:pPr algn="just">
                        <a:lnSpc>
                          <a:spcPct val="115000"/>
                        </a:lnSpc>
                        <a:spcAft>
                          <a:spcPts val="0"/>
                        </a:spcAft>
                      </a:pPr>
                      <a:r>
                        <a:rPr lang="ru-RU" sz="1800" dirty="0" smtClean="0">
                          <a:solidFill>
                            <a:srgbClr val="000000"/>
                          </a:solidFill>
                          <a:effectLst/>
                          <a:latin typeface="Times New Roman" pitchFamily="18" charset="0"/>
                          <a:ea typeface="Times New Roman"/>
                          <a:cs typeface="Times New Roman" pitchFamily="18" charset="0"/>
                        </a:rPr>
                        <a:t>Беседа: «Витаминная семейка»  для уточнения имеющихся представлений у детей о правильном питании (витаминах).</a:t>
                      </a:r>
                      <a:endParaRPr lang="ru-RU" sz="1800" dirty="0" smtClean="0">
                        <a:effectLst/>
                        <a:latin typeface="Times New Roman" pitchFamily="18" charset="0"/>
                        <a:ea typeface="Calibri"/>
                        <a:cs typeface="Times New Roman" pitchFamily="18" charset="0"/>
                      </a:endParaRPr>
                    </a:p>
                    <a:p>
                      <a:endParaRPr lang="ru-RU" dirty="0"/>
                    </a:p>
                  </a:txBody>
                  <a:tcPr/>
                </a:tc>
                <a:tc>
                  <a:txBody>
                    <a:bodyPr/>
                    <a:lstStyle/>
                    <a:p>
                      <a:pPr marL="285750" indent="-285750">
                        <a:buFontTx/>
                        <a:buChar char="-"/>
                      </a:pPr>
                      <a:r>
                        <a:rPr lang="ru-RU" dirty="0" smtClean="0">
                          <a:latin typeface="Times New Roman" pitchFamily="18" charset="0"/>
                          <a:cs typeface="Times New Roman" pitchFamily="18" charset="0"/>
                        </a:rPr>
                        <a:t>Выбор темы.</a:t>
                      </a:r>
                    </a:p>
                    <a:p>
                      <a:pPr marL="285750" indent="-285750">
                        <a:buFontTx/>
                        <a:buChar char="-"/>
                      </a:pPr>
                      <a:r>
                        <a:rPr lang="ru-RU" dirty="0" smtClean="0">
                          <a:latin typeface="Times New Roman" pitchFamily="18" charset="0"/>
                          <a:cs typeface="Times New Roman" pitchFamily="18" charset="0"/>
                        </a:rPr>
                        <a:t>Сбор информации.</a:t>
                      </a:r>
                    </a:p>
                    <a:p>
                      <a:pPr marL="285750" indent="-285750">
                        <a:buFontTx/>
                        <a:buChar char="-"/>
                      </a:pPr>
                      <a:r>
                        <a:rPr lang="ru-RU" dirty="0" smtClean="0">
                          <a:latin typeface="Times New Roman" pitchFamily="18" charset="0"/>
                          <a:cs typeface="Times New Roman" pitchFamily="18" charset="0"/>
                        </a:rPr>
                        <a:t>Пополнение</a:t>
                      </a:r>
                      <a:r>
                        <a:rPr lang="ru-RU" baseline="0" dirty="0" smtClean="0">
                          <a:latin typeface="Times New Roman" pitchFamily="18" charset="0"/>
                          <a:cs typeface="Times New Roman" pitchFamily="18" charset="0"/>
                        </a:rPr>
                        <a:t> атрибутами для сюжетно – ролевых игр.</a:t>
                      </a:r>
                    </a:p>
                    <a:p>
                      <a:pPr marL="285750" indent="-285750">
                        <a:buFontTx/>
                        <a:buChar char="-"/>
                      </a:pPr>
                      <a:r>
                        <a:rPr lang="ru-RU" baseline="0" dirty="0" smtClean="0">
                          <a:latin typeface="Times New Roman" pitchFamily="18" charset="0"/>
                          <a:cs typeface="Times New Roman" pitchFamily="18" charset="0"/>
                        </a:rPr>
                        <a:t>Сбор посадочного материала для создания «Огорода на окне»</a:t>
                      </a:r>
                      <a:endParaRPr lang="ru-RU"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2289787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003232" cy="576064"/>
          </a:xfrm>
        </p:spPr>
        <p:txBody>
          <a:bodyPr>
            <a:normAutofit fontScale="90000"/>
          </a:bodyPr>
          <a:lstStyle/>
          <a:p>
            <a:pPr algn="ctr"/>
            <a:r>
              <a:rPr lang="ru-RU" sz="3200" dirty="0" smtClean="0">
                <a:latin typeface="Times New Roman" pitchFamily="18" charset="0"/>
                <a:cs typeface="Times New Roman" pitchFamily="18" charset="0"/>
              </a:rPr>
              <a:t>Основной этап</a:t>
            </a:r>
            <a:endParaRPr lang="ru-RU" sz="3200" dirty="0">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402392567"/>
              </p:ext>
            </p:extLst>
          </p:nvPr>
        </p:nvGraphicFramePr>
        <p:xfrm>
          <a:off x="467545" y="692696"/>
          <a:ext cx="7992888" cy="6093643"/>
        </p:xfrm>
        <a:graphic>
          <a:graphicData uri="http://schemas.openxmlformats.org/drawingml/2006/table">
            <a:tbl>
              <a:tblPr firstRow="1" bandRow="1">
                <a:tableStyleId>{5C22544A-7EE6-4342-B048-85BDC9FD1C3A}</a:tableStyleId>
              </a:tblPr>
              <a:tblGrid>
                <a:gridCol w="4650033"/>
                <a:gridCol w="1823421"/>
                <a:gridCol w="1519434"/>
              </a:tblGrid>
              <a:tr h="1143749">
                <a:tc>
                  <a:txBody>
                    <a:bodyPr/>
                    <a:lstStyle/>
                    <a:p>
                      <a:r>
                        <a:rPr lang="ru-RU" sz="1800" dirty="0" smtClean="0">
                          <a:solidFill>
                            <a:schemeClr val="tx1"/>
                          </a:solidFill>
                          <a:latin typeface="Times New Roman" pitchFamily="18" charset="0"/>
                          <a:cs typeface="Times New Roman" pitchFamily="18" charset="0"/>
                        </a:rPr>
                        <a:t>Совместная деятельность педагога с детьми</a:t>
                      </a:r>
                      <a:endParaRPr lang="ru-RU" sz="1800" dirty="0">
                        <a:solidFill>
                          <a:schemeClr val="tx1"/>
                        </a:solidFill>
                        <a:latin typeface="Times New Roman" pitchFamily="18" charset="0"/>
                        <a:cs typeface="Times New Roman" pitchFamily="18" charset="0"/>
                      </a:endParaRPr>
                    </a:p>
                  </a:txBody>
                  <a:tcPr/>
                </a:tc>
                <a:tc>
                  <a:txBody>
                    <a:bodyPr/>
                    <a:lstStyle/>
                    <a:p>
                      <a:r>
                        <a:rPr lang="ru-RU" sz="1800" dirty="0" smtClean="0">
                          <a:solidFill>
                            <a:schemeClr val="tx1"/>
                          </a:solidFill>
                          <a:latin typeface="Times New Roman" pitchFamily="18" charset="0"/>
                          <a:cs typeface="Times New Roman" pitchFamily="18" charset="0"/>
                        </a:rPr>
                        <a:t>Совместная</a:t>
                      </a:r>
                      <a:r>
                        <a:rPr lang="ru-RU" sz="1800" baseline="0" dirty="0" smtClean="0">
                          <a:solidFill>
                            <a:schemeClr val="tx1"/>
                          </a:solidFill>
                          <a:latin typeface="Times New Roman" pitchFamily="18" charset="0"/>
                          <a:cs typeface="Times New Roman" pitchFamily="18" charset="0"/>
                        </a:rPr>
                        <a:t> деятельность родителей с детьми</a:t>
                      </a:r>
                      <a:endParaRPr lang="ru-RU" sz="1800" dirty="0">
                        <a:solidFill>
                          <a:schemeClr val="tx1"/>
                        </a:solidFill>
                        <a:latin typeface="Times New Roman" pitchFamily="18" charset="0"/>
                        <a:cs typeface="Times New Roman" pitchFamily="18" charset="0"/>
                      </a:endParaRPr>
                    </a:p>
                  </a:txBody>
                  <a:tcPr/>
                </a:tc>
                <a:tc>
                  <a:txBody>
                    <a:bodyPr/>
                    <a:lstStyle/>
                    <a:p>
                      <a:r>
                        <a:rPr lang="ru-RU" sz="1800" dirty="0" smtClean="0">
                          <a:solidFill>
                            <a:schemeClr val="tx1"/>
                          </a:solidFill>
                          <a:latin typeface="Times New Roman" pitchFamily="18" charset="0"/>
                          <a:cs typeface="Times New Roman" pitchFamily="18" charset="0"/>
                        </a:rPr>
                        <a:t>Совместная деятельность педагога</a:t>
                      </a:r>
                      <a:r>
                        <a:rPr lang="ru-RU" sz="1800" baseline="0" dirty="0" smtClean="0">
                          <a:solidFill>
                            <a:schemeClr val="tx1"/>
                          </a:solidFill>
                          <a:latin typeface="Times New Roman" pitchFamily="18" charset="0"/>
                          <a:cs typeface="Times New Roman" pitchFamily="18" charset="0"/>
                        </a:rPr>
                        <a:t> с родителями</a:t>
                      </a:r>
                      <a:endParaRPr lang="ru-RU" sz="1800" dirty="0">
                        <a:solidFill>
                          <a:schemeClr val="tx1"/>
                        </a:solidFill>
                        <a:latin typeface="Times New Roman" pitchFamily="18" charset="0"/>
                        <a:cs typeface="Times New Roman" pitchFamily="18" charset="0"/>
                      </a:endParaRPr>
                    </a:p>
                  </a:txBody>
                  <a:tcPr/>
                </a:tc>
              </a:tr>
              <a:tr h="4904923">
                <a:tc>
                  <a:txBody>
                    <a:bodyPr/>
                    <a:lstStyle/>
                    <a:p>
                      <a:pPr marL="285750" indent="-285750" algn="l">
                        <a:lnSpc>
                          <a:spcPct val="115000"/>
                        </a:lnSpc>
                        <a:spcAft>
                          <a:spcPts val="0"/>
                        </a:spcAft>
                        <a:buFontTx/>
                        <a:buChar char="-"/>
                      </a:pPr>
                      <a:r>
                        <a:rPr lang="ru-RU" sz="1800" dirty="0" smtClean="0">
                          <a:solidFill>
                            <a:srgbClr val="000000"/>
                          </a:solidFill>
                          <a:effectLst/>
                          <a:latin typeface="Times New Roman"/>
                          <a:ea typeface="Times New Roman"/>
                          <a:cs typeface="Times New Roman"/>
                        </a:rPr>
                        <a:t>Организация «Огорода на окне».</a:t>
                      </a:r>
                    </a:p>
                    <a:p>
                      <a:pPr algn="just">
                        <a:lnSpc>
                          <a:spcPct val="115000"/>
                        </a:lnSpc>
                        <a:spcAft>
                          <a:spcPts val="0"/>
                        </a:spcAft>
                      </a:pPr>
                      <a:r>
                        <a:rPr lang="ru-RU" sz="1800" dirty="0" smtClean="0">
                          <a:solidFill>
                            <a:srgbClr val="000000"/>
                          </a:solidFill>
                          <a:effectLst/>
                          <a:latin typeface="Times New Roman"/>
                          <a:ea typeface="Times New Roman"/>
                          <a:cs typeface="Times New Roman"/>
                        </a:rPr>
                        <a:t> - Выставка детских  работ: «Овощи и фрукты – полезные продукты»</a:t>
                      </a:r>
                    </a:p>
                    <a:p>
                      <a:pPr algn="just">
                        <a:lnSpc>
                          <a:spcPct val="115000"/>
                        </a:lnSpc>
                        <a:spcAft>
                          <a:spcPts val="0"/>
                        </a:spcAft>
                      </a:pPr>
                      <a:r>
                        <a:rPr lang="ru-RU" sz="1800" b="1" dirty="0" smtClean="0">
                          <a:effectLst/>
                          <a:latin typeface="Times New Roman"/>
                          <a:ea typeface="Times New Roman"/>
                          <a:cs typeface="Times New Roman"/>
                        </a:rPr>
                        <a:t>Проведение НОД.:</a:t>
                      </a:r>
                      <a:endParaRPr lang="ru-RU" sz="1800" dirty="0" smtClean="0">
                        <a:effectLst/>
                        <a:latin typeface="+mn-lt"/>
                        <a:ea typeface="Calibri"/>
                        <a:cs typeface="Times New Roman"/>
                      </a:endParaRPr>
                    </a:p>
                    <a:p>
                      <a:pPr algn="just">
                        <a:lnSpc>
                          <a:spcPct val="115000"/>
                        </a:lnSpc>
                        <a:spcAft>
                          <a:spcPts val="0"/>
                        </a:spcAft>
                      </a:pPr>
                      <a:r>
                        <a:rPr lang="ru-RU" sz="1800" dirty="0" smtClean="0">
                          <a:effectLst/>
                          <a:latin typeface="Times New Roman"/>
                          <a:ea typeface="Times New Roman"/>
                          <a:cs typeface="Times New Roman"/>
                        </a:rPr>
                        <a:t>-«Где прячутся витамины?»;</a:t>
                      </a:r>
                      <a:endParaRPr lang="ru-RU" sz="1800" dirty="0" smtClean="0">
                        <a:effectLst/>
                        <a:latin typeface="+mn-lt"/>
                        <a:ea typeface="Calibri"/>
                        <a:cs typeface="Times New Roman"/>
                      </a:endParaRPr>
                    </a:p>
                    <a:p>
                      <a:pPr algn="just">
                        <a:lnSpc>
                          <a:spcPct val="115000"/>
                        </a:lnSpc>
                        <a:spcAft>
                          <a:spcPts val="0"/>
                        </a:spcAft>
                      </a:pPr>
                      <a:r>
                        <a:rPr lang="ru-RU" sz="1800" dirty="0" smtClean="0">
                          <a:effectLst/>
                          <a:latin typeface="Times New Roman"/>
                          <a:ea typeface="Times New Roman"/>
                          <a:cs typeface="Times New Roman"/>
                        </a:rPr>
                        <a:t>-«Россия – щедрая душа» (блюда русской народной кухни</a:t>
                      </a:r>
                      <a:r>
                        <a:rPr lang="ru-RU" sz="1800" b="1" dirty="0" smtClean="0">
                          <a:effectLst/>
                          <a:latin typeface="Times New Roman"/>
                          <a:ea typeface="Times New Roman"/>
                          <a:cs typeface="Times New Roman"/>
                        </a:rPr>
                        <a:t>) </a:t>
                      </a:r>
                      <a:endParaRPr lang="ru-RU" sz="1800" dirty="0" smtClean="0">
                        <a:effectLst/>
                        <a:latin typeface="+mn-lt"/>
                        <a:ea typeface="Calibri"/>
                        <a:cs typeface="Times New Roman"/>
                      </a:endParaRPr>
                    </a:p>
                    <a:p>
                      <a:pPr>
                        <a:lnSpc>
                          <a:spcPct val="115000"/>
                        </a:lnSpc>
                        <a:spcAft>
                          <a:spcPts val="0"/>
                        </a:spcAft>
                      </a:pPr>
                      <a:r>
                        <a:rPr lang="ru-RU" sz="1800" b="1" dirty="0" smtClean="0">
                          <a:effectLst/>
                          <a:latin typeface="Times New Roman"/>
                          <a:ea typeface="Times New Roman"/>
                          <a:cs typeface="Times New Roman"/>
                        </a:rPr>
                        <a:t>Беседа:</a:t>
                      </a:r>
                      <a:endParaRPr lang="ru-RU" sz="1800" dirty="0" smtClean="0">
                        <a:effectLst/>
                        <a:latin typeface="+mn-lt"/>
                        <a:ea typeface="Calibri"/>
                        <a:cs typeface="Times New Roman"/>
                      </a:endParaRPr>
                    </a:p>
                    <a:p>
                      <a:pPr>
                        <a:lnSpc>
                          <a:spcPct val="115000"/>
                        </a:lnSpc>
                        <a:spcAft>
                          <a:spcPts val="0"/>
                        </a:spcAft>
                      </a:pPr>
                      <a:r>
                        <a:rPr lang="ru-RU" sz="1800" b="1" dirty="0" smtClean="0">
                          <a:effectLst/>
                          <a:latin typeface="Times New Roman"/>
                          <a:ea typeface="Times New Roman"/>
                          <a:cs typeface="Times New Roman"/>
                        </a:rPr>
                        <a:t> </a:t>
                      </a:r>
                      <a:r>
                        <a:rPr lang="ru-RU" sz="1800" dirty="0" smtClean="0">
                          <a:effectLst/>
                          <a:latin typeface="Times New Roman"/>
                          <a:ea typeface="Times New Roman"/>
                          <a:cs typeface="Times New Roman"/>
                        </a:rPr>
                        <a:t>-«Есть полезные продукты очень важно для меня!».</a:t>
                      </a:r>
                      <a:endParaRPr lang="ru-RU" sz="1800" dirty="0" smtClean="0">
                        <a:effectLst/>
                        <a:latin typeface="+mn-lt"/>
                        <a:ea typeface="Calibri"/>
                        <a:cs typeface="Times New Roman"/>
                      </a:endParaRPr>
                    </a:p>
                    <a:p>
                      <a:pPr algn="just">
                        <a:lnSpc>
                          <a:spcPct val="115000"/>
                        </a:lnSpc>
                        <a:spcAft>
                          <a:spcPts val="0"/>
                        </a:spcAft>
                      </a:pPr>
                      <a:r>
                        <a:rPr lang="ru-RU" sz="1800" b="1" dirty="0" smtClean="0">
                          <a:effectLst/>
                          <a:latin typeface="Times New Roman"/>
                          <a:ea typeface="Times New Roman"/>
                          <a:cs typeface="Times New Roman"/>
                        </a:rPr>
                        <a:t>Чтение художественной литературы.</a:t>
                      </a:r>
                    </a:p>
                    <a:p>
                      <a:pPr algn="just">
                        <a:lnSpc>
                          <a:spcPct val="115000"/>
                        </a:lnSpc>
                        <a:spcAft>
                          <a:spcPts val="0"/>
                        </a:spcAft>
                      </a:pPr>
                      <a:r>
                        <a:rPr lang="ru-RU" sz="1800" b="0" dirty="0" smtClean="0">
                          <a:effectLst/>
                          <a:latin typeface="Times New Roman"/>
                          <a:ea typeface="Calibri"/>
                          <a:cs typeface="Times New Roman"/>
                        </a:rPr>
                        <a:t>Ю.</a:t>
                      </a:r>
                      <a:r>
                        <a:rPr lang="ru-RU" sz="1800" b="0" baseline="0" dirty="0" smtClean="0">
                          <a:effectLst/>
                          <a:latin typeface="Times New Roman"/>
                          <a:ea typeface="Calibri"/>
                          <a:cs typeface="Times New Roman"/>
                        </a:rPr>
                        <a:t> </a:t>
                      </a:r>
                      <a:r>
                        <a:rPr lang="ru-RU" sz="1800" b="0" baseline="0" dirty="0" err="1" smtClean="0">
                          <a:effectLst/>
                          <a:latin typeface="Times New Roman"/>
                          <a:ea typeface="Calibri"/>
                          <a:cs typeface="Times New Roman"/>
                        </a:rPr>
                        <a:t>Тувим</a:t>
                      </a:r>
                      <a:r>
                        <a:rPr lang="ru-RU" sz="1800" b="0" baseline="0" dirty="0" smtClean="0">
                          <a:effectLst/>
                          <a:latin typeface="Times New Roman"/>
                          <a:ea typeface="Calibri"/>
                          <a:cs typeface="Times New Roman"/>
                        </a:rPr>
                        <a:t> «Овощи»; Н.  Егоров «Редиска», «Горох», «Огурцы», «Помидор»; </a:t>
                      </a:r>
                      <a:r>
                        <a:rPr lang="ru-RU" sz="1800" b="0" baseline="0" dirty="0" err="1" smtClean="0">
                          <a:effectLst/>
                          <a:latin typeface="Times New Roman"/>
                          <a:ea typeface="Calibri"/>
                          <a:cs typeface="Times New Roman"/>
                        </a:rPr>
                        <a:t>р.н.с</a:t>
                      </a:r>
                      <a:r>
                        <a:rPr lang="ru-RU" sz="1800" b="0" baseline="0" dirty="0" smtClean="0">
                          <a:effectLst/>
                          <a:latin typeface="Times New Roman"/>
                          <a:ea typeface="Calibri"/>
                          <a:cs typeface="Times New Roman"/>
                        </a:rPr>
                        <a:t>. «Вершки и корешки»,</a:t>
                      </a:r>
                      <a:r>
                        <a:rPr lang="ru-RU" sz="1800" b="0" baseline="0" dirty="0" err="1" smtClean="0">
                          <a:effectLst/>
                          <a:latin typeface="Times New Roman"/>
                          <a:ea typeface="Calibri"/>
                          <a:cs typeface="Times New Roman"/>
                        </a:rPr>
                        <a:t>укр.н.с</a:t>
                      </a:r>
                      <a:r>
                        <a:rPr lang="ru-RU" sz="1800" b="0" baseline="0" dirty="0" smtClean="0">
                          <a:effectLst/>
                          <a:latin typeface="Times New Roman"/>
                          <a:ea typeface="Calibri"/>
                          <a:cs typeface="Times New Roman"/>
                        </a:rPr>
                        <a:t> «Колосок» </a:t>
                      </a:r>
                      <a:endParaRPr lang="ru-RU" sz="1800" b="0" dirty="0" smtClean="0">
                        <a:effectLst/>
                        <a:latin typeface="+mn-lt"/>
                        <a:ea typeface="Calibri"/>
                        <a:cs typeface="Times New Roman"/>
                      </a:endParaRPr>
                    </a:p>
                    <a:p>
                      <a:endParaRPr lang="ru-RU" sz="1800" b="1" dirty="0">
                        <a:latin typeface="Times New Roman" pitchFamily="18" charset="0"/>
                        <a:cs typeface="Times New Roman" pitchFamily="18" charset="0"/>
                      </a:endParaRPr>
                    </a:p>
                  </a:txBody>
                  <a:tcPr/>
                </a:tc>
                <a:tc>
                  <a:txBody>
                    <a:bodyPr/>
                    <a:lstStyle/>
                    <a:p>
                      <a:pPr algn="just">
                        <a:lnSpc>
                          <a:spcPct val="115000"/>
                        </a:lnSpc>
                        <a:spcAft>
                          <a:spcPts val="0"/>
                        </a:spcAft>
                      </a:pPr>
                      <a:r>
                        <a:rPr lang="ru-RU" sz="1800" dirty="0" smtClean="0">
                          <a:solidFill>
                            <a:srgbClr val="000000"/>
                          </a:solidFill>
                          <a:effectLst/>
                          <a:latin typeface="Times New Roman" pitchFamily="18" charset="0"/>
                          <a:ea typeface="Times New Roman"/>
                          <a:cs typeface="Times New Roman" pitchFamily="18" charset="0"/>
                        </a:rPr>
                        <a:t>Создание докладов и наглядных</a:t>
                      </a:r>
                      <a:r>
                        <a:rPr lang="ru-RU" sz="1800" baseline="0" dirty="0" smtClean="0">
                          <a:solidFill>
                            <a:srgbClr val="000000"/>
                          </a:solidFill>
                          <a:effectLst/>
                          <a:latin typeface="Times New Roman" pitchFamily="18" charset="0"/>
                          <a:ea typeface="Times New Roman"/>
                          <a:cs typeface="Times New Roman" pitchFamily="18" charset="0"/>
                        </a:rPr>
                        <a:t> </a:t>
                      </a:r>
                      <a:r>
                        <a:rPr lang="ru-RU" sz="1800" dirty="0" smtClean="0">
                          <a:solidFill>
                            <a:srgbClr val="000000"/>
                          </a:solidFill>
                          <a:effectLst/>
                          <a:latin typeface="Times New Roman" pitchFamily="18" charset="0"/>
                          <a:ea typeface="Times New Roman"/>
                          <a:cs typeface="Times New Roman" pitchFamily="18" charset="0"/>
                        </a:rPr>
                        <a:t> пособий</a:t>
                      </a:r>
                      <a:r>
                        <a:rPr lang="ru-RU" sz="1800" baseline="0" dirty="0" smtClean="0">
                          <a:solidFill>
                            <a:srgbClr val="000000"/>
                          </a:solidFill>
                          <a:effectLst/>
                          <a:latin typeface="Times New Roman" pitchFamily="18" charset="0"/>
                          <a:ea typeface="Times New Roman"/>
                          <a:cs typeface="Times New Roman" pitchFamily="18" charset="0"/>
                        </a:rPr>
                        <a:t> по теме проекта:</a:t>
                      </a:r>
                      <a:r>
                        <a:rPr lang="ru-RU" sz="1800" dirty="0" smtClean="0">
                          <a:solidFill>
                            <a:srgbClr val="000000"/>
                          </a:solidFill>
                          <a:effectLst/>
                          <a:latin typeface="Times New Roman" pitchFamily="18" charset="0"/>
                          <a:ea typeface="Times New Roman"/>
                          <a:cs typeface="Times New Roman" pitchFamily="18" charset="0"/>
                        </a:rPr>
                        <a:t> «Где живут витамины?».</a:t>
                      </a:r>
                    </a:p>
                    <a:p>
                      <a:pPr algn="just">
                        <a:lnSpc>
                          <a:spcPct val="115000"/>
                        </a:lnSpc>
                        <a:spcAft>
                          <a:spcPts val="0"/>
                        </a:spcAft>
                      </a:pPr>
                      <a:r>
                        <a:rPr lang="ru-RU" sz="1800" dirty="0" smtClean="0">
                          <a:solidFill>
                            <a:srgbClr val="000000"/>
                          </a:solidFill>
                          <a:effectLst/>
                          <a:latin typeface="Times New Roman" pitchFamily="18" charset="0"/>
                          <a:ea typeface="Times New Roman"/>
                          <a:cs typeface="Times New Roman" pitchFamily="18" charset="0"/>
                        </a:rPr>
                        <a:t>Чтение и заучивание загадок об овощах и фруктах, ягодах.</a:t>
                      </a:r>
                      <a:endParaRPr lang="ru-RU" sz="1800" dirty="0" smtClean="0">
                        <a:effectLst/>
                        <a:latin typeface="Times New Roman" pitchFamily="18" charset="0"/>
                        <a:ea typeface="Calibri"/>
                        <a:cs typeface="Times New Roman" pitchFamily="18" charset="0"/>
                      </a:endParaRPr>
                    </a:p>
                    <a:p>
                      <a:pPr algn="just">
                        <a:lnSpc>
                          <a:spcPct val="115000"/>
                        </a:lnSpc>
                        <a:spcAft>
                          <a:spcPts val="0"/>
                        </a:spcAft>
                      </a:pPr>
                      <a:r>
                        <a:rPr lang="ru-RU" sz="1800" dirty="0" smtClean="0">
                          <a:solidFill>
                            <a:srgbClr val="000000"/>
                          </a:solidFill>
                          <a:effectLst/>
                          <a:latin typeface="Times New Roman" pitchFamily="18" charset="0"/>
                          <a:ea typeface="Times New Roman"/>
                          <a:cs typeface="Times New Roman" pitchFamily="18" charset="0"/>
                        </a:rPr>
                        <a:t>-</a:t>
                      </a:r>
                      <a:endParaRPr lang="ru-RU" sz="1800" dirty="0">
                        <a:latin typeface="Times New Roman" pitchFamily="18" charset="0"/>
                        <a:cs typeface="Times New Roman" pitchFamily="18" charset="0"/>
                      </a:endParaRPr>
                    </a:p>
                  </a:txBody>
                  <a:tcPr/>
                </a:tc>
                <a:tc>
                  <a:txBody>
                    <a:bodyPr/>
                    <a:lstStyle/>
                    <a:p>
                      <a:r>
                        <a:rPr lang="ru-RU" sz="1800" dirty="0" smtClean="0">
                          <a:latin typeface="Times New Roman" pitchFamily="18" charset="0"/>
                          <a:cs typeface="Times New Roman" pitchFamily="18" charset="0"/>
                        </a:rPr>
                        <a:t>Работа</a:t>
                      </a:r>
                      <a:r>
                        <a:rPr lang="ru-RU" sz="1800" baseline="0" dirty="0" smtClean="0">
                          <a:latin typeface="Times New Roman" pitchFamily="18" charset="0"/>
                          <a:cs typeface="Times New Roman" pitchFamily="18" charset="0"/>
                        </a:rPr>
                        <a:t> по координации в реализации проекта.</a:t>
                      </a:r>
                    </a:p>
                    <a:p>
                      <a:r>
                        <a:rPr lang="ru-RU" sz="1800" baseline="0" dirty="0" smtClean="0">
                          <a:latin typeface="Times New Roman" pitchFamily="18" charset="0"/>
                          <a:cs typeface="Times New Roman" pitchFamily="18" charset="0"/>
                        </a:rPr>
                        <a:t>Консультации: «Интересные факты об овощах, фруктах и ягодах»</a:t>
                      </a:r>
                      <a:endParaRPr lang="ru-RU" sz="180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3754928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259888671"/>
              </p:ext>
            </p:extLst>
          </p:nvPr>
        </p:nvGraphicFramePr>
        <p:xfrm>
          <a:off x="107505" y="116632"/>
          <a:ext cx="9036495" cy="6853428"/>
        </p:xfrm>
        <a:graphic>
          <a:graphicData uri="http://schemas.openxmlformats.org/drawingml/2006/table">
            <a:tbl>
              <a:tblPr firstRow="1" bandRow="1">
                <a:tableStyleId>{5C22544A-7EE6-4342-B048-85BDC9FD1C3A}</a:tableStyleId>
              </a:tblPr>
              <a:tblGrid>
                <a:gridCol w="5010278"/>
                <a:gridCol w="2613308"/>
                <a:gridCol w="1412909"/>
              </a:tblGrid>
              <a:tr h="67413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Рисование: </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«Хохломские ягоды», «Витамины роста».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 Лепка из пластилина и солёного теста: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«Гроздь винограда», «Полезный натюрморт»</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Аппликация: </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«Витаминная мозаика»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Театрализация: </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Обыгрывание сказки: «Репка на современный лад»</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Дидактические игры и упражнения: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«Картошечка», «Узнай по описанию», «Мой любимый овощ, фрукт», «Вершки – корешки», «Угадай на ощупь»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Настольно – развивающие игры:</a:t>
                      </a:r>
                    </a:p>
                    <a:p>
                      <a:pPr algn="just">
                        <a:lnSpc>
                          <a:spcPct val="115000"/>
                        </a:lnSpc>
                        <a:spcAft>
                          <a:spcPts val="0"/>
                        </a:spcAft>
                      </a:pPr>
                      <a:r>
                        <a:rPr lang="ru-RU" sz="1800" b="0" dirty="0" smtClean="0">
                          <a:solidFill>
                            <a:srgbClr val="000000"/>
                          </a:solidFill>
                          <a:effectLst/>
                          <a:latin typeface="Times New Roman"/>
                          <a:ea typeface="Times New Roman"/>
                          <a:cs typeface="Times New Roman"/>
                        </a:rPr>
                        <a:t>«Определи на вкус»,</a:t>
                      </a:r>
                      <a:r>
                        <a:rPr lang="ru-RU" sz="1800" b="0" baseline="0" dirty="0" smtClean="0">
                          <a:solidFill>
                            <a:srgbClr val="000000"/>
                          </a:solidFill>
                          <a:effectLst/>
                          <a:latin typeface="Times New Roman"/>
                          <a:ea typeface="Times New Roman"/>
                          <a:cs typeface="Times New Roman"/>
                        </a:rPr>
                        <a:t> </a:t>
                      </a:r>
                      <a:r>
                        <a:rPr lang="ru-RU" sz="1800" b="0" dirty="0" smtClean="0">
                          <a:solidFill>
                            <a:srgbClr val="000000"/>
                          </a:solidFill>
                          <a:effectLst/>
                          <a:latin typeface="Times New Roman"/>
                          <a:ea typeface="Times New Roman"/>
                          <a:cs typeface="Times New Roman"/>
                        </a:rPr>
                        <a:t>«Дары природы»,</a:t>
                      </a:r>
                      <a:endParaRPr lang="ru-RU" sz="1400" b="0" dirty="0" smtClean="0">
                        <a:effectLst/>
                        <a:latin typeface="Calibri"/>
                        <a:ea typeface="Calibri"/>
                        <a:cs typeface="Times New Roman"/>
                      </a:endParaRPr>
                    </a:p>
                    <a:p>
                      <a:pPr algn="just">
                        <a:lnSpc>
                          <a:spcPct val="115000"/>
                        </a:lnSpc>
                        <a:spcAft>
                          <a:spcPts val="0"/>
                        </a:spcAft>
                      </a:pPr>
                      <a:r>
                        <a:rPr lang="ru-RU" sz="1800" b="0" dirty="0" smtClean="0">
                          <a:solidFill>
                            <a:srgbClr val="000000"/>
                          </a:solidFill>
                          <a:effectLst/>
                          <a:latin typeface="Times New Roman"/>
                          <a:ea typeface="Times New Roman"/>
                          <a:cs typeface="Times New Roman"/>
                        </a:rPr>
                        <a:t>«Овощи и фрукты»,</a:t>
                      </a:r>
                      <a:r>
                        <a:rPr lang="ru-RU" sz="1400" b="0" dirty="0" smtClean="0">
                          <a:effectLst/>
                          <a:latin typeface="Calibri"/>
                          <a:ea typeface="Calibri"/>
                          <a:cs typeface="Times New Roman"/>
                        </a:rPr>
                        <a:t> </a:t>
                      </a:r>
                      <a:r>
                        <a:rPr lang="ru-RU" sz="1800" b="0" dirty="0" smtClean="0">
                          <a:solidFill>
                            <a:srgbClr val="000000"/>
                          </a:solidFill>
                          <a:effectLst/>
                          <a:latin typeface="Times New Roman"/>
                          <a:ea typeface="Times New Roman"/>
                          <a:cs typeface="Times New Roman"/>
                        </a:rPr>
                        <a:t>«Запоминай-ка».</a:t>
                      </a:r>
                    </a:p>
                    <a:p>
                      <a:pPr algn="just">
                        <a:lnSpc>
                          <a:spcPct val="115000"/>
                        </a:lnSpc>
                        <a:spcAft>
                          <a:spcPts val="0"/>
                        </a:spcAft>
                      </a:pPr>
                      <a:r>
                        <a:rPr lang="ru-RU" sz="1800" b="1" dirty="0" smtClean="0">
                          <a:solidFill>
                            <a:srgbClr val="000000"/>
                          </a:solidFill>
                          <a:effectLst/>
                          <a:latin typeface="Times New Roman"/>
                          <a:ea typeface="Calibri"/>
                          <a:cs typeface="Times New Roman"/>
                        </a:rPr>
                        <a:t>Подвижные</a:t>
                      </a:r>
                      <a:r>
                        <a:rPr lang="ru-RU" sz="1800" b="1" baseline="0" dirty="0" smtClean="0">
                          <a:solidFill>
                            <a:srgbClr val="000000"/>
                          </a:solidFill>
                          <a:effectLst/>
                          <a:latin typeface="Times New Roman"/>
                          <a:ea typeface="Calibri"/>
                          <a:cs typeface="Times New Roman"/>
                        </a:rPr>
                        <a:t> игры: </a:t>
                      </a:r>
                      <a:r>
                        <a:rPr lang="ru-RU" sz="1800" b="0" baseline="0" dirty="0" smtClean="0">
                          <a:solidFill>
                            <a:srgbClr val="000000"/>
                          </a:solidFill>
                          <a:effectLst/>
                          <a:latin typeface="Times New Roman"/>
                          <a:ea typeface="Times New Roman"/>
                          <a:cs typeface="Times New Roman"/>
                        </a:rPr>
                        <a:t>«</a:t>
                      </a:r>
                      <a:r>
                        <a:rPr lang="ru-RU" sz="1800" b="0" dirty="0" smtClean="0">
                          <a:solidFill>
                            <a:srgbClr val="000000"/>
                          </a:solidFill>
                          <a:effectLst/>
                          <a:latin typeface="Times New Roman"/>
                          <a:ea typeface="Times New Roman"/>
                          <a:cs typeface="Times New Roman"/>
                        </a:rPr>
                        <a:t>Собери урожай» (эстафета),</a:t>
                      </a:r>
                      <a:r>
                        <a:rPr lang="ru-RU" sz="1800" b="0" baseline="0" dirty="0" smtClean="0">
                          <a:solidFill>
                            <a:srgbClr val="000000"/>
                          </a:solidFill>
                          <a:effectLst/>
                          <a:latin typeface="Times New Roman"/>
                          <a:ea typeface="Times New Roman"/>
                          <a:cs typeface="Times New Roman"/>
                        </a:rPr>
                        <a:t> </a:t>
                      </a:r>
                      <a:r>
                        <a:rPr lang="ru-RU" sz="1800" b="0" dirty="0" smtClean="0">
                          <a:solidFill>
                            <a:srgbClr val="000000"/>
                          </a:solidFill>
                          <a:effectLst/>
                          <a:latin typeface="Times New Roman"/>
                          <a:ea typeface="Times New Roman"/>
                          <a:cs typeface="Times New Roman"/>
                        </a:rPr>
                        <a:t>«Репка», «Чиполино», «Картошка», «Огородник».</a:t>
                      </a:r>
                    </a:p>
                    <a:p>
                      <a:pPr algn="just">
                        <a:lnSpc>
                          <a:spcPct val="115000"/>
                        </a:lnSpc>
                        <a:spcAft>
                          <a:spcPts val="0"/>
                        </a:spcAft>
                      </a:pPr>
                      <a:r>
                        <a:rPr lang="ru-RU" sz="1800" b="1" dirty="0" smtClean="0">
                          <a:solidFill>
                            <a:srgbClr val="000000"/>
                          </a:solidFill>
                          <a:effectLst/>
                          <a:latin typeface="Times New Roman"/>
                          <a:ea typeface="Times New Roman"/>
                          <a:cs typeface="Times New Roman"/>
                        </a:rPr>
                        <a:t>Сюжетно-ролевые игры:</a:t>
                      </a:r>
                      <a:r>
                        <a:rPr lang="ru-RU" sz="1800" b="1" baseline="0" dirty="0" smtClean="0">
                          <a:solidFill>
                            <a:srgbClr val="000000"/>
                          </a:solidFill>
                          <a:effectLst/>
                          <a:latin typeface="Times New Roman"/>
                          <a:ea typeface="Times New Roman"/>
                          <a:cs typeface="Times New Roman"/>
                        </a:rPr>
                        <a:t> </a:t>
                      </a:r>
                      <a:r>
                        <a:rPr lang="ru-RU" sz="1800" b="0" dirty="0" smtClean="0">
                          <a:solidFill>
                            <a:srgbClr val="000000"/>
                          </a:solidFill>
                          <a:effectLst/>
                          <a:latin typeface="Times New Roman"/>
                          <a:ea typeface="Times New Roman"/>
                          <a:cs typeface="Times New Roman"/>
                        </a:rPr>
                        <a:t>«Магазин «Овощи-фрукты», «Кафе»,</a:t>
                      </a:r>
                      <a:r>
                        <a:rPr lang="ru-RU" sz="1800" b="0" baseline="0" dirty="0" smtClean="0">
                          <a:solidFill>
                            <a:srgbClr val="000000"/>
                          </a:solidFill>
                          <a:effectLst/>
                          <a:latin typeface="Times New Roman"/>
                          <a:ea typeface="Times New Roman"/>
                          <a:cs typeface="Times New Roman"/>
                        </a:rPr>
                        <a:t> «Готовим куклам обед».</a:t>
                      </a:r>
                    </a:p>
                    <a:p>
                      <a:pPr algn="just">
                        <a:lnSpc>
                          <a:spcPct val="115000"/>
                        </a:lnSpc>
                        <a:spcAft>
                          <a:spcPts val="0"/>
                        </a:spcAft>
                      </a:pPr>
                      <a:r>
                        <a:rPr lang="ru-RU" sz="1800" b="1" dirty="0" smtClean="0">
                          <a:solidFill>
                            <a:srgbClr val="000000"/>
                          </a:solidFill>
                          <a:effectLst/>
                          <a:latin typeface="Times New Roman"/>
                          <a:ea typeface="Times New Roman"/>
                          <a:cs typeface="Times New Roman"/>
                        </a:rPr>
                        <a:t>Пальчиковая гимнастика: </a:t>
                      </a:r>
                      <a:r>
                        <a:rPr lang="ru-RU" sz="1800" dirty="0" smtClean="0">
                          <a:solidFill>
                            <a:srgbClr val="000000"/>
                          </a:solidFill>
                          <a:effectLst/>
                          <a:latin typeface="Times New Roman"/>
                          <a:ea typeface="Times New Roman"/>
                          <a:cs typeface="Times New Roman"/>
                        </a:rPr>
                        <a:t> </a:t>
                      </a:r>
                      <a:r>
                        <a:rPr lang="ru-RU" sz="1800" b="0" dirty="0" smtClean="0">
                          <a:solidFill>
                            <a:srgbClr val="000000"/>
                          </a:solidFill>
                          <a:effectLst/>
                          <a:latin typeface="Times New Roman"/>
                          <a:ea typeface="Times New Roman"/>
                          <a:cs typeface="Times New Roman"/>
                        </a:rPr>
                        <a:t>«Апельсин»,</a:t>
                      </a:r>
                      <a:r>
                        <a:rPr lang="ru-RU" sz="1400" b="0" dirty="0" smtClean="0">
                          <a:effectLst/>
                          <a:latin typeface="Calibri"/>
                          <a:ea typeface="Calibri"/>
                          <a:cs typeface="Times New Roman"/>
                        </a:rPr>
                        <a:t> </a:t>
                      </a:r>
                      <a:r>
                        <a:rPr lang="ru-RU" sz="1800" b="0" dirty="0" smtClean="0">
                          <a:solidFill>
                            <a:srgbClr val="000000"/>
                          </a:solidFill>
                          <a:effectLst/>
                          <a:latin typeface="Times New Roman"/>
                          <a:ea typeface="Times New Roman"/>
                          <a:cs typeface="Times New Roman"/>
                        </a:rPr>
                        <a:t>«Арбуз».</a:t>
                      </a:r>
                      <a:endParaRPr lang="ru-RU" sz="1400" b="0" dirty="0" smtClean="0">
                        <a:effectLst/>
                        <a:latin typeface="Calibri"/>
                        <a:ea typeface="Calibri"/>
                        <a:cs typeface="Times New Roman"/>
                      </a:endParaRPr>
                    </a:p>
                    <a:p>
                      <a:pPr algn="just">
                        <a:lnSpc>
                          <a:spcPct val="115000"/>
                        </a:lnSpc>
                        <a:spcAft>
                          <a:spcPts val="0"/>
                        </a:spcAft>
                        <a:tabLst>
                          <a:tab pos="4061460" algn="l"/>
                        </a:tabLst>
                      </a:pPr>
                      <a:r>
                        <a:rPr lang="ru-RU" sz="1800" b="1" dirty="0" smtClean="0">
                          <a:solidFill>
                            <a:srgbClr val="000000"/>
                          </a:solidFill>
                          <a:effectLst/>
                          <a:latin typeface="Times New Roman"/>
                          <a:ea typeface="Times New Roman"/>
                          <a:cs typeface="Times New Roman"/>
                        </a:rPr>
                        <a:t>Считалки:  «</a:t>
                      </a:r>
                      <a:r>
                        <a:rPr lang="ru-RU" sz="1800" dirty="0" smtClean="0">
                          <a:solidFill>
                            <a:srgbClr val="000000"/>
                          </a:solidFill>
                          <a:effectLst/>
                          <a:latin typeface="Times New Roman"/>
                          <a:ea typeface="Times New Roman"/>
                          <a:cs typeface="Times New Roman"/>
                        </a:rPr>
                        <a:t> </a:t>
                      </a:r>
                      <a:r>
                        <a:rPr lang="ru-RU" sz="1800" b="0" dirty="0" smtClean="0">
                          <a:solidFill>
                            <a:srgbClr val="000000"/>
                          </a:solidFill>
                          <a:effectLst/>
                          <a:latin typeface="Times New Roman"/>
                          <a:ea typeface="Times New Roman"/>
                          <a:cs typeface="Times New Roman"/>
                        </a:rPr>
                        <a:t>У Лариски две редиски»,</a:t>
                      </a:r>
                      <a:endParaRPr lang="ru-RU" sz="1400" b="0" dirty="0" smtClean="0">
                        <a:effectLst/>
                        <a:latin typeface="Calibri"/>
                        <a:ea typeface="Calibri"/>
                        <a:cs typeface="Times New Roman"/>
                      </a:endParaRPr>
                    </a:p>
                    <a:p>
                      <a:pPr algn="just">
                        <a:lnSpc>
                          <a:spcPct val="115000"/>
                        </a:lnSpc>
                        <a:spcAft>
                          <a:spcPts val="0"/>
                        </a:spcAft>
                      </a:pPr>
                      <a:r>
                        <a:rPr lang="ru-RU" sz="1800" b="0" dirty="0" smtClean="0">
                          <a:solidFill>
                            <a:srgbClr val="000000"/>
                          </a:solidFill>
                          <a:effectLst/>
                          <a:latin typeface="Times New Roman"/>
                          <a:ea typeface="Times New Roman"/>
                          <a:cs typeface="Times New Roman"/>
                        </a:rPr>
                        <a:t> «Хозяйка однажды с базара пришла».</a:t>
                      </a:r>
                      <a:endParaRPr lang="ru-RU" b="0" dirty="0">
                        <a:solidFill>
                          <a:schemeClr val="tx1"/>
                        </a:solidFill>
                        <a:latin typeface="Times New Roman" pitchFamily="18" charset="0"/>
                        <a:cs typeface="Times New Roman" pitchFamily="18" charset="0"/>
                      </a:endParaRPr>
                    </a:p>
                  </a:txBody>
                  <a:tcPr>
                    <a:solidFill>
                      <a:schemeClr val="accent1">
                        <a:lumMod val="20000"/>
                        <a:lumOff val="80000"/>
                      </a:schemeClr>
                    </a:solidFill>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000000"/>
                          </a:solidFill>
                          <a:effectLst/>
                          <a:uLnTx/>
                          <a:uFillTx/>
                          <a:latin typeface="Times New Roman" pitchFamily="18" charset="0"/>
                          <a:ea typeface="Times New Roman"/>
                          <a:cs typeface="Times New Roman" pitchFamily="18" charset="0"/>
                        </a:rPr>
                        <a:t>Изготовление книжки-малышки для младших дошкольников: «Скатерть– самобранка».</a:t>
                      </a:r>
                      <a:endPar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a:cs typeface="Times New Roman" pitchFamily="18" charset="0"/>
                      </a:endParaRPr>
                    </a:p>
                    <a:p>
                      <a:pPr marL="0" marR="0" lvl="0" indent="0" algn="just" defTabSz="914400" rtl="0" eaLnBrk="1" fontAlgn="auto" latinLnBrk="0" hangingPunct="1">
                        <a:lnSpc>
                          <a:spcPct val="115000"/>
                        </a:lnSpc>
                        <a:spcBef>
                          <a:spcPts val="0"/>
                        </a:spcBef>
                        <a:spcAft>
                          <a:spcPts val="0"/>
                        </a:spcAft>
                        <a:buClrTx/>
                        <a:buSzTx/>
                        <a:buFontTx/>
                        <a:buNone/>
                        <a:tabLst/>
                        <a:defRPr/>
                      </a:pPr>
                      <a:endPar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endParaRPr>
                    </a:p>
                    <a:p>
                      <a:endParaRPr lang="ru-RU" dirty="0"/>
                    </a:p>
                  </a:txBody>
                  <a:tcPr>
                    <a:solidFill>
                      <a:schemeClr val="accent1">
                        <a:lumMod val="20000"/>
                        <a:lumOff val="80000"/>
                      </a:schemeClr>
                    </a:solidFill>
                  </a:tcPr>
                </a:tc>
                <a:tc>
                  <a:txBody>
                    <a:bodyPr/>
                    <a:lstStyle/>
                    <a:p>
                      <a:endParaRPr lang="ru-RU" dirty="0"/>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4090401553"/>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634</TotalTime>
  <Words>754</Words>
  <Application>Microsoft Office PowerPoint</Application>
  <PresentationFormat>Экран (4:3)</PresentationFormat>
  <Paragraphs>88</Paragraphs>
  <Slides>19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Воздушный поток</vt:lpstr>
      <vt:lpstr>Проект  «Где прячутся витамины?» </vt:lpstr>
      <vt:lpstr> Паспорт проекта  По составу участников: групповой. Участники проекта: дети старшей группы, воспитатель, родители. Продолжительность проекта: краткосрочный. Вид проекта :информационно-познавательный, творческий Сроки реализации проекта: неделя, с 12 по 16 марта.  </vt:lpstr>
      <vt:lpstr>Актуальность:</vt:lpstr>
      <vt:lpstr>Задачи: - продолжать расширять  представления о «витаминах», их роли   в жизни человека; - выяснить, в каких продуктах, и какие именно  витамины содержаться, какую приносят пользу;  -способствовать развитию творческих способностей детей, умение работать в группе сверстников, согласовывая свои действия; -воспитывать стремление к здоровому образу жизни. </vt:lpstr>
      <vt:lpstr>Планируемый результат проектной деятельности: </vt:lpstr>
      <vt:lpstr>1.  Проведение с детьми: «Мини-викторина «Полезные секреты итогового мероприятия для здоровья». 2. Презентация проекта: «Наш весёлый огород» 3. Оформление альбома: «Что растёт у нас на грядке?»   </vt:lpstr>
      <vt:lpstr>Подготовительный этап проекта:</vt:lpstr>
      <vt:lpstr>Основной этап</vt:lpstr>
      <vt:lpstr>Презентация PowerPoint</vt:lpstr>
      <vt:lpstr>Заключительный  этап</vt:lpstr>
      <vt:lpstr>Огород на окне</vt:lpstr>
      <vt:lpstr>Беседа с детьми: «Есть полезные продукты очень важно для меня!»</vt:lpstr>
      <vt:lpstr>Выставка детских работ: «Овощи и фрукты – полезные продукты»</vt:lpstr>
      <vt:lpstr>Рисование: «Витамины роста»</vt:lpstr>
      <vt:lpstr>Рисование: «Хохломская ягода»</vt:lpstr>
      <vt:lpstr>Театрализация: «Репка на новый лад»</vt:lpstr>
      <vt:lpstr>Сюжетно-ролевые игры: «Магазин овощей и фруктов», «Кафе»</vt:lpstr>
      <vt:lpstr>Презентация проекта: выступление детей </vt:lpstr>
      <vt:lpstr>Наглядные пособия по теме проекта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проекта: «Где прячутся витамины?»</dc:title>
  <dc:creator>Оксана</dc:creator>
  <cp:lastModifiedBy>Оксана</cp:lastModifiedBy>
  <cp:revision>46</cp:revision>
  <dcterms:created xsi:type="dcterms:W3CDTF">2018-03-26T13:36:48Z</dcterms:created>
  <dcterms:modified xsi:type="dcterms:W3CDTF">2018-08-03T05:52:23Z</dcterms:modified>
</cp:coreProperties>
</file>