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 varScale="1">
        <p:scale>
          <a:sx n="66" d="100"/>
          <a:sy n="66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9C588A9-282A-4428-AE69-444B3A637B7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453248-4BA2-4675-B747-798BCD1EED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116632" y="2564904"/>
            <a:ext cx="110892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 р и з м а</a:t>
            </a:r>
            <a:endParaRPr lang="ru-RU" sz="54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57813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1916832"/>
            <a:ext cx="4585647" cy="2460039"/>
          </a:xfrm>
        </p:spPr>
        <p:txBody>
          <a:bodyPr>
            <a:noAutofit/>
          </a:bodyPr>
          <a:lstStyle/>
          <a:p>
            <a:r>
              <a:rPr lang="ru-RU" b="1" i="1" dirty="0"/>
              <a:t>Призма (от др.-греч. π</a:t>
            </a:r>
            <a:r>
              <a:rPr lang="ru-RU" b="1" i="1" dirty="0" err="1"/>
              <a:t>ρίσμ</a:t>
            </a:r>
            <a:r>
              <a:rPr lang="ru-RU" b="1" i="1" dirty="0"/>
              <a:t>α (лат. </a:t>
            </a:r>
            <a:r>
              <a:rPr lang="ru-RU" b="1" i="1" dirty="0" err="1"/>
              <a:t>prisma</a:t>
            </a:r>
            <a:r>
              <a:rPr lang="ru-RU" b="1" i="1" dirty="0"/>
              <a:t>) «нечто отпиленное») — многогранник, две грани которого являются конгруэнтными (равными) многоугольниками, лежащими в параллельных плоскостях, а остальные грани — параллелограммами, имеющими общие стороны с этими многоугольниками. Эти параллелограммы называются боковыми гранями призмы, а оставшиеся два многоугольника называются её основаниями.</a:t>
            </a:r>
          </a:p>
          <a:p>
            <a:endParaRPr lang="ru-RU" b="1" i="1" dirty="0"/>
          </a:p>
          <a:p>
            <a:r>
              <a:rPr lang="ru-RU" b="1" i="1" dirty="0"/>
              <a:t>Призма является разновидностью цилиндра (в общем смысле).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060848"/>
            <a:ext cx="5322293" cy="3804608"/>
          </a:xfrm>
        </p:spPr>
      </p:pic>
    </p:spTree>
    <p:extLst>
      <p:ext uri="{BB962C8B-B14F-4D97-AF65-F5344CB8AC3E}">
        <p14:creationId xmlns:p14="http://schemas.microsoft.com/office/powerpoint/2010/main" xmlns="" val="20540860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8728704"/>
              </p:ext>
            </p:extLst>
          </p:nvPr>
        </p:nvGraphicFramePr>
        <p:xfrm>
          <a:off x="1" y="116632"/>
          <a:ext cx="9144001" cy="6714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865"/>
                <a:gridCol w="2038865"/>
                <a:gridCol w="2038865"/>
                <a:gridCol w="3027406"/>
              </a:tblGrid>
              <a:tr h="176788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Обозначения на чертеже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Чертеж</a:t>
                      </a:r>
                      <a:endParaRPr lang="ru-RU" dirty="0"/>
                    </a:p>
                  </a:txBody>
                  <a:tcPr/>
                </a:tc>
              </a:tr>
              <a:tr h="11124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Две грани, являющиеся конгруэнтными многоугольниками, лежащими в параллельных плоскостях.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ABCDE, KLMNP</a:t>
                      </a:r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975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Боковые грани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Все грани, кроме оснований. Каждая боковая грань обязательно является параллелограммом.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ABLK, BCML, CDNM, DEPN, EAKP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07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Боковая поверхность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Объединение боковых граней.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07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Полная поверхность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Объединение оснований и боковой поверхности.	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07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Боковые ребра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Общие стороны боковых граней.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AK, BL, CM, DN, EP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975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Высота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Отрезок, соединяющий плоскости, в которых лежат основания призмы и перпендикулярный этим плоскостям.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KR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185" y="116632"/>
            <a:ext cx="6613404" cy="654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49374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4912707"/>
              </p:ext>
            </p:extLst>
          </p:nvPr>
        </p:nvGraphicFramePr>
        <p:xfrm>
          <a:off x="0" y="188640"/>
          <a:ext cx="9143999" cy="6668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864"/>
                <a:gridCol w="2038864"/>
                <a:gridCol w="2038864"/>
                <a:gridCol w="3027407"/>
              </a:tblGrid>
              <a:tr h="13099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Диагональ</a:t>
                      </a:r>
                    </a:p>
                    <a:p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Отрезок, соединяющий две вершины призмы, не принадлежащие одной грани.	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0992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Диагональная плоскость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3894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Диагональное сечение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Пересечение призмы и диагональной плоскости. В сечении образуется параллелограмм, в том числе его частные случаи — ромб, прямоугольник, квадрат.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EBLP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0992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Перпендикулярное (ортогональное) сечение	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Пересечение призмы и плоскости, перпендикулярной её боковому ребру.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9664" y="260648"/>
            <a:ext cx="6220728" cy="651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93460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208912" cy="44371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Основания </a:t>
            </a:r>
            <a:r>
              <a:rPr lang="ru-RU" dirty="0"/>
              <a:t>призмы являются равными многоугольниками.</a:t>
            </a:r>
          </a:p>
          <a:p>
            <a:r>
              <a:rPr lang="ru-RU" dirty="0"/>
              <a:t>Боковые грани призмы являются параллелограммами.</a:t>
            </a:r>
          </a:p>
          <a:p>
            <a:r>
              <a:rPr lang="ru-RU" dirty="0"/>
              <a:t>Боковые ребра призмы параллельны и равны.</a:t>
            </a:r>
          </a:p>
          <a:p>
            <a:r>
              <a:rPr lang="ru-RU" dirty="0"/>
              <a:t>Объём призмы равен произведению её высоты на площадь основания:</a:t>
            </a:r>
          </a:p>
          <a:p>
            <a:pPr marL="0" indent="0">
              <a:buNone/>
            </a:pPr>
            <a:r>
              <a:rPr lang="ru-RU" dirty="0" smtClean="0"/>
              <a:t>V=S</a:t>
            </a:r>
            <a:r>
              <a:rPr lang="en-US" dirty="0" smtClean="0"/>
              <a:t>*h</a:t>
            </a:r>
            <a:endParaRPr lang="ru-RU" dirty="0"/>
          </a:p>
          <a:p>
            <a:r>
              <a:rPr lang="ru-RU" dirty="0"/>
              <a:t>Площадь полной поверхности призмы равна сумме площади её боковой поверхности и удвоенной площади основания.</a:t>
            </a:r>
          </a:p>
          <a:p>
            <a:r>
              <a:rPr lang="ru-RU" dirty="0"/>
              <a:t>Площадь боковой поверхности произвольной призмы </a:t>
            </a:r>
            <a:r>
              <a:rPr lang="ru-RU" dirty="0" smtClean="0"/>
              <a:t>S=P</a:t>
            </a:r>
            <a:r>
              <a:rPr lang="en-US" dirty="0" smtClean="0"/>
              <a:t>*</a:t>
            </a:r>
            <a:r>
              <a:rPr lang="ru-RU" dirty="0" smtClean="0"/>
              <a:t> </a:t>
            </a:r>
            <a:r>
              <a:rPr lang="ru-RU" dirty="0"/>
              <a:t>l, где P — периметр перпендикулярного сечения, l — длина бокового ребра.</a:t>
            </a:r>
          </a:p>
          <a:p>
            <a:r>
              <a:rPr lang="ru-RU" dirty="0"/>
              <a:t>Площадь боковой поверхности прямой призмы </a:t>
            </a:r>
            <a:r>
              <a:rPr lang="ru-RU" dirty="0" smtClean="0"/>
              <a:t>S=P</a:t>
            </a:r>
            <a:r>
              <a:rPr lang="en-US" dirty="0" smtClean="0"/>
              <a:t>*</a:t>
            </a:r>
            <a:r>
              <a:rPr lang="ru-RU" dirty="0" smtClean="0"/>
              <a:t>h</a:t>
            </a:r>
            <a:r>
              <a:rPr lang="ru-RU" dirty="0"/>
              <a:t>, где P — периметр основания призмы, h — высота призмы.</a:t>
            </a:r>
          </a:p>
          <a:p>
            <a:r>
              <a:rPr lang="ru-RU" dirty="0"/>
              <a:t>Перпендикулярное сечение перпендикулярно ко всем боковым рёбрам призмы.</a:t>
            </a:r>
          </a:p>
          <a:p>
            <a:r>
              <a:rPr lang="ru-RU" dirty="0"/>
              <a:t>Углы перпендикулярного сечения — это линейные углы двугранных углов при соответствующих боковых рёбрах.</a:t>
            </a:r>
          </a:p>
          <a:p>
            <a:r>
              <a:rPr lang="ru-RU" dirty="0"/>
              <a:t>Перпендикулярное сечение перпендикулярно ко всем боковым граням.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621167" cy="1440160"/>
          </a:xfrm>
        </p:spPr>
        <p:txBody>
          <a:bodyPr>
            <a:normAutofit/>
          </a:bodyPr>
          <a:lstStyle/>
          <a:p>
            <a:r>
              <a:rPr lang="ru-RU" dirty="0"/>
              <a:t>Свойства </a:t>
            </a:r>
            <a:r>
              <a:rPr lang="ru-RU" dirty="0" smtClean="0"/>
              <a:t>призмы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659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Призма, основанием которой является параллелограмм, называется параллелепипедом.</a:t>
            </a:r>
          </a:p>
          <a:p>
            <a:r>
              <a:rPr lang="ru-RU" dirty="0"/>
              <a:t>Прямая призма — это призма, у которой боковые ребра перпендикулярны плоскости основания. Другие призмы называются наклонными.</a:t>
            </a:r>
          </a:p>
          <a:p>
            <a:r>
              <a:rPr lang="ru-RU" dirty="0"/>
              <a:t>Правильная призма — это прямая призма, основанием которой является правильный многоугольник. Боковые грани правильной призмы — равные прямоугольники.</a:t>
            </a:r>
          </a:p>
          <a:p>
            <a:r>
              <a:rPr lang="ru-RU" dirty="0"/>
              <a:t>Правильная призма, боковые грани которой являются квадратами (высота которой равна стороне основания), является полуправильным многогранником.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призм</a:t>
            </a:r>
          </a:p>
        </p:txBody>
      </p:sp>
    </p:spTree>
    <p:extLst>
      <p:ext uri="{BB962C8B-B14F-4D97-AF65-F5344CB8AC3E}">
        <p14:creationId xmlns:p14="http://schemas.microsoft.com/office/powerpoint/2010/main" xmlns="" val="11414095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78520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</TotalTime>
  <Words>422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Слайд 1</vt:lpstr>
      <vt:lpstr>Слайд 2</vt:lpstr>
      <vt:lpstr>Слайд 3</vt:lpstr>
      <vt:lpstr>Слайд 4</vt:lpstr>
      <vt:lpstr>Свойства призмы </vt:lpstr>
      <vt:lpstr>Виды призм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Пользователь</cp:lastModifiedBy>
  <cp:revision>5</cp:revision>
  <dcterms:created xsi:type="dcterms:W3CDTF">2016-04-05T17:55:57Z</dcterms:created>
  <dcterms:modified xsi:type="dcterms:W3CDTF">2018-04-03T20:01:45Z</dcterms:modified>
</cp:coreProperties>
</file>