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notesMasterIdLst>
    <p:notesMasterId r:id="rId22"/>
  </p:notesMasterIdLst>
  <p:sldIdLst>
    <p:sldId id="266" r:id="rId2"/>
    <p:sldId id="256" r:id="rId3"/>
    <p:sldId id="257" r:id="rId4"/>
    <p:sldId id="288" r:id="rId5"/>
    <p:sldId id="289" r:id="rId6"/>
    <p:sldId id="258" r:id="rId7"/>
    <p:sldId id="290" r:id="rId8"/>
    <p:sldId id="314" r:id="rId9"/>
    <p:sldId id="292" r:id="rId10"/>
    <p:sldId id="295" r:id="rId11"/>
    <p:sldId id="296" r:id="rId12"/>
    <p:sldId id="297" r:id="rId13"/>
    <p:sldId id="299" r:id="rId14"/>
    <p:sldId id="301" r:id="rId15"/>
    <p:sldId id="309" r:id="rId16"/>
    <p:sldId id="302" r:id="rId17"/>
    <p:sldId id="300" r:id="rId18"/>
    <p:sldId id="303" r:id="rId19"/>
    <p:sldId id="306" r:id="rId20"/>
    <p:sldId id="307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66CC"/>
    <a:srgbClr val="0066FF"/>
    <a:srgbClr val="29C93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3548" autoAdjust="0"/>
  </p:normalViewPr>
  <p:slideViewPr>
    <p:cSldViewPr>
      <p:cViewPr>
        <p:scale>
          <a:sx n="80" d="100"/>
          <a:sy n="80" d="100"/>
        </p:scale>
        <p:origin x="-123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8376771-7F8E-4EBE-A34C-F77B29DA5C4C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24AE7ED-2923-44F2-A3F9-DFEB819157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1182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9D0E3DB-10AE-48B6-91FD-620088860475}" type="slidenum">
              <a:rPr lang="ru-RU" smtClean="0"/>
              <a:pPr eaLnBrk="1" hangingPunct="1"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4AE7ED-2923-44F2-A3F9-DFEB8191577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C1433-586A-4928-8193-47B821329C12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A1C12B0-B39E-49B6-959F-C219DC9F98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23DDB-49A9-4F92-A9EC-A802C325A1DC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A7EA6-E49C-45C0-BFBC-9C39F3D54A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D7AEB-CEB6-4A42-B8A2-976B3D046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3E83B-CFE4-42C1-980D-305A50CC44AF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AC2D1-FEDA-40C8-B897-2D5662B51DAA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0138E-B16F-49AA-9855-D137F1B32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Прямоугольник 23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Прямоугольник 24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Прямоугольник 25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Прямоугольник 26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8A3FF-A2FD-4405-9D52-0247D9FAA458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E6D19AF-587E-42F4-9508-F48260FC99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9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81CD9-0F31-4756-9D7B-E23DE622B54F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E8061-6810-44A8-A5BA-C85DCBEFC3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Прямоугольник 2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Прямоугольник 2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F6E21-4A58-4183-B9A2-5E42017DA5D1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B1DC5383-8A0C-463A-991F-B51330FE09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A3D35-B843-4E36-8C00-E2CA41EDBEFE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5F65A-6BB0-4F24-9845-CFAA5B9C3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Прямоугольник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29003-59DD-4D49-9A80-70BB5ECA3715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9994176-5F68-481B-8470-50454E3FF7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Прямоугольник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Прямоугольник 2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B65A992-0CEB-40B0-83E5-996B78077E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F8025-3A6C-4E5E-858D-710FC72D0B35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Прямоугольник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Прямоугольник 24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Прямоугольник 2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FF800-243F-4D94-AB5C-BAE861561A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9DEFB-31D0-4AD3-8D72-90F88A3F0621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BD3A7F1-43A9-473B-9C65-54BE3869339F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62AE8BB-A00D-4F69-B03F-662036341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&#1057;&#1083;&#1072;&#1081;&#1076;%203.pptx" TargetMode="External"/><Relationship Id="rId1" Type="http://schemas.openxmlformats.org/officeDocument/2006/relationships/slideLayout" Target="../slideLayouts/slideLayout8.xml"/><Relationship Id="rId4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4" Type="http://schemas.openxmlformats.org/officeDocument/2006/relationships/slide" Target="slid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&#1069;&#1090;&#1072;&#1083;&#1086;&#1085;%20&#1079;&#1072;&#1076;&#1072;&#1095;&#1080;.pptx" TargetMode="External"/><Relationship Id="rId1" Type="http://schemas.openxmlformats.org/officeDocument/2006/relationships/slideLayout" Target="../slideLayouts/slideLayout8.xml"/><Relationship Id="rId4" Type="http://schemas.openxmlformats.org/officeDocument/2006/relationships/slide" Target="slid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hyperlink" Target="&#1060;&#1080;&#1079;&#1082;&#1091;&#1083;&#1100;&#1090;&#1084;&#1080;&#1085;&#1091;&#1090;&#1082;&#1072;.ppt" TargetMode="Externa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file:///F:\Documents%20and%20Settings\aleksei\&#1056;&#1072;&#1073;&#1086;&#1095;&#1080;&#1081;%20&#1089;&#1090;&#1086;&#1083;\&#1087;&#1088;&#1077;&#1079;&#1077;&#1085;&#1090;&#1072;&#1094;&#1080;&#1103;\&#1057;&#1083;&#1072;&#1081;&#1076;%204.pptx" TargetMode="External"/><Relationship Id="rId2" Type="http://schemas.openxmlformats.org/officeDocument/2006/relationships/hyperlink" Target="&#1057;&#1083;&#1072;&#1081;&#1076;%204.pptx" TargetMode="External"/><Relationship Id="rId1" Type="http://schemas.openxmlformats.org/officeDocument/2006/relationships/slideLayout" Target="../slideLayouts/slideLayout8.xml"/><Relationship Id="rId6" Type="http://schemas.openxmlformats.org/officeDocument/2006/relationships/slide" Target="slide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&#1057;&#1083;&#1072;&#1081;&#1076;%205.pptx" TargetMode="External"/><Relationship Id="rId1" Type="http://schemas.openxmlformats.org/officeDocument/2006/relationships/slideLayout" Target="../slideLayouts/slideLayout8.xml"/><Relationship Id="rId4" Type="http://schemas.openxmlformats.org/officeDocument/2006/relationships/slide" Target="slid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&#1057;&#1083;&#1072;&#1081;&#1076;%206.pptx" TargetMode="External"/><Relationship Id="rId1" Type="http://schemas.openxmlformats.org/officeDocument/2006/relationships/slideLayout" Target="../slideLayouts/slideLayout8.xml"/><Relationship Id="rId4" Type="http://schemas.openxmlformats.org/officeDocument/2006/relationships/slide" Target="slid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&#1057;&#1083;&#1072;&#1081;&#1076;%207.pptx" TargetMode="External"/><Relationship Id="rId1" Type="http://schemas.openxmlformats.org/officeDocument/2006/relationships/slideLayout" Target="../slideLayouts/slideLayout8.xml"/><Relationship Id="rId5" Type="http://schemas.openxmlformats.org/officeDocument/2006/relationships/slide" Target="slide6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18.xml"/><Relationship Id="rId3" Type="http://schemas.openxmlformats.org/officeDocument/2006/relationships/slide" Target="slide7.xml"/><Relationship Id="rId7" Type="http://schemas.openxmlformats.org/officeDocument/2006/relationships/slide" Target="slide12.xml"/><Relationship Id="rId12" Type="http://schemas.openxmlformats.org/officeDocument/2006/relationships/slide" Target="slide1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slide" Target="slide16.xml"/><Relationship Id="rId5" Type="http://schemas.openxmlformats.org/officeDocument/2006/relationships/slide" Target="slide10.xml"/><Relationship Id="rId15" Type="http://schemas.openxmlformats.org/officeDocument/2006/relationships/slide" Target="slide20.xml"/><Relationship Id="rId10" Type="http://schemas.openxmlformats.org/officeDocument/2006/relationships/slide" Target="slide15.xml"/><Relationship Id="rId4" Type="http://schemas.openxmlformats.org/officeDocument/2006/relationships/slide" Target="slide9.xml"/><Relationship Id="rId9" Type="http://schemas.openxmlformats.org/officeDocument/2006/relationships/slide" Target="slide14.xml"/><Relationship Id="rId14" Type="http://schemas.openxmlformats.org/officeDocument/2006/relationships/slide" Target="slide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file:///F:\Documents%20and%20Settings\aleksei\&#1056;&#1072;&#1073;&#1086;&#1095;&#1080;&#1081;%20&#1089;&#1090;&#1086;&#1083;\&#1087;&#1088;&#1077;&#1079;&#1077;&#1085;&#1090;&#1072;&#1094;&#1080;&#1103;\&#1057;&#1083;&#1072;&#1081;&#1076;%201.pptx" TargetMode="External"/><Relationship Id="rId2" Type="http://schemas.openxmlformats.org/officeDocument/2006/relationships/hyperlink" Target="&#1057;&#1083;&#1072;&#1081;&#1076;%201.pptx" TargetMode="External"/><Relationship Id="rId1" Type="http://schemas.openxmlformats.org/officeDocument/2006/relationships/slideLayout" Target="../slideLayouts/slideLayout8.xml"/><Relationship Id="rId6" Type="http://schemas.openxmlformats.org/officeDocument/2006/relationships/slide" Target="slide6.xml"/><Relationship Id="rId5" Type="http://schemas.openxmlformats.org/officeDocument/2006/relationships/image" Target="../media/image5.jpeg"/><Relationship Id="rId4" Type="http://schemas.openxmlformats.org/officeDocument/2006/relationships/hyperlink" Target="&#1057;&#1083;&#1072;&#1081;&#1076;%202.pptx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&#1055;&#1088;&#1080;&#1083;&#1086;&#1078;&#1077;&#1085;&#1080;&#1077;%20&#8470;%201.docx" TargetMode="External"/><Relationship Id="rId1" Type="http://schemas.openxmlformats.org/officeDocument/2006/relationships/slideLayout" Target="../slideLayouts/slideLayout8.xml"/><Relationship Id="rId4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4040188" cy="733425"/>
          </a:xfrm>
        </p:spPr>
        <p:txBody>
          <a:bodyPr/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ru-RU" sz="1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>
          <a:xfrm>
            <a:off x="4572000" y="2492896"/>
            <a:ext cx="4464050" cy="3528392"/>
          </a:xfrm>
        </p:spPr>
        <p:txBody>
          <a:bodyPr/>
          <a:lstStyle/>
          <a:p>
            <a:pPr marL="0" indent="0" algn="ctr" eaLnBrk="1" hangingPunct="1">
              <a:lnSpc>
                <a:spcPct val="150000"/>
              </a:lnSpc>
              <a:buFont typeface="Wingdings 2" pitchFamily="18" charset="2"/>
              <a:buNone/>
              <a:defRPr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Артикова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Евгения Борисовна</a:t>
            </a:r>
          </a:p>
          <a:p>
            <a:pPr marL="0" indent="0" algn="ctr" eaLnBrk="1" hangingPunct="1">
              <a:buFont typeface="Wingdings 2" pitchFamily="18" charset="2"/>
              <a:buNone/>
              <a:defRPr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«Гимназия №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1»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г. Нижневартовск</a:t>
            </a:r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13317" name="Заголовок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8534400" cy="647700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2060"/>
                </a:solidFill>
              </a:rPr>
              <a:t>Презентация к уроку русского языка</a:t>
            </a:r>
          </a:p>
        </p:txBody>
      </p:sp>
      <p:pic>
        <p:nvPicPr>
          <p:cNvPr id="1027" name="Picture 3" descr="G:\новые фото\SAM_072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891"/>
          <a:stretch/>
        </p:blipFill>
        <p:spPr bwMode="auto">
          <a:xfrm>
            <a:off x="179512" y="2266950"/>
            <a:ext cx="4544567" cy="440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908720"/>
            <a:ext cx="2880320" cy="5217443"/>
          </a:xfrm>
        </p:spPr>
        <p:txBody>
          <a:bodyPr/>
          <a:lstStyle/>
          <a:p>
            <a:pPr lvl="0"/>
            <a:r>
              <a:rPr lang="ru-RU" sz="1800" b="1" dirty="0" smtClean="0"/>
              <a:t>4. Стадия осмысления</a:t>
            </a:r>
            <a:r>
              <a:rPr lang="ru-RU" sz="1800" b="1" dirty="0"/>
              <a:t> </a:t>
            </a:r>
            <a:r>
              <a:rPr lang="ru-RU" sz="1800" b="1" dirty="0" smtClean="0"/>
              <a:t>– 1 мин.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Учитель</a:t>
            </a:r>
            <a:r>
              <a:rPr lang="ru-RU" sz="1800" dirty="0" smtClean="0"/>
              <a:t>: Что </a:t>
            </a:r>
            <a:r>
              <a:rPr lang="ru-RU" sz="1800" dirty="0"/>
              <a:t>общего у научного и делового стилей? </a:t>
            </a:r>
            <a:r>
              <a:rPr lang="ru-RU" sz="1800" b="1" dirty="0" smtClean="0"/>
              <a:t>Предполагаемый ответ: </a:t>
            </a:r>
            <a:r>
              <a:rPr lang="ru-RU" sz="1800" dirty="0" smtClean="0"/>
              <a:t>научный </a:t>
            </a:r>
            <a:r>
              <a:rPr lang="ru-RU" sz="1800" dirty="0"/>
              <a:t>и деловой стили речи относятся к книжной речи и противостоят разговорной. В этом их сходство. Оба используются в официальной обстановке (о/о, 1 – много) с целью сообщения каких-либо сведений. </a:t>
            </a:r>
            <a:endParaRPr lang="ru-RU" sz="1800" dirty="0" smtClean="0"/>
          </a:p>
          <a:p>
            <a:pPr marL="0" indent="0" algn="just">
              <a:buNone/>
            </a:pPr>
            <a:r>
              <a:rPr lang="ru-RU" sz="1800" dirty="0" smtClean="0"/>
              <a:t>(</a:t>
            </a:r>
            <a:r>
              <a:rPr lang="ru-RU" sz="1800" dirty="0" smtClean="0">
                <a:hlinkClick r:id="rId2" action="ppaction://hlinkpres?slideindex=1&amp;slidetitle="/>
              </a:rPr>
              <a:t>демонстрация </a:t>
            </a:r>
            <a:r>
              <a:rPr lang="ru-RU" sz="1800" dirty="0">
                <a:hlinkClick r:id="rId2" action="ppaction://hlinkpres?slideindex=1&amp;slidetitle="/>
              </a:rPr>
              <a:t>слайда № 3</a:t>
            </a:r>
            <a:r>
              <a:rPr lang="ru-RU" sz="1800" dirty="0"/>
              <a:t>)</a:t>
            </a:r>
          </a:p>
          <a:p>
            <a:pPr marL="0" indent="0" algn="just">
              <a:buNone/>
            </a:pPr>
            <a:r>
              <a:rPr lang="ru-RU" sz="2000" dirty="0"/>
              <a:t> </a:t>
            </a:r>
          </a:p>
          <a:p>
            <a:endParaRPr lang="ru-RU" sz="2000" dirty="0"/>
          </a:p>
        </p:txBody>
      </p:sp>
      <p:pic>
        <p:nvPicPr>
          <p:cNvPr id="2050" name="Picture 2" descr="L:\фото урок\IMG_978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73829" y="3071226"/>
            <a:ext cx="6146296" cy="362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верх 4">
            <a:hlinkClick r:id="rId4" action="ppaction://hlinksldjump"/>
          </p:cNvPr>
          <p:cNvSpPr/>
          <p:nvPr/>
        </p:nvSpPr>
        <p:spPr>
          <a:xfrm>
            <a:off x="8805811" y="6411931"/>
            <a:ext cx="214314" cy="2857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02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764704"/>
            <a:ext cx="2664296" cy="5361459"/>
          </a:xfrm>
        </p:spPr>
        <p:txBody>
          <a:bodyPr/>
          <a:lstStyle/>
          <a:p>
            <a:pPr lvl="0"/>
            <a:r>
              <a:rPr lang="ru-RU" sz="1800" b="1" dirty="0" smtClean="0"/>
              <a:t> 5. Запись и анализ высказывания </a:t>
            </a:r>
            <a:r>
              <a:rPr lang="ru-RU" sz="1800" b="1" dirty="0" err="1" smtClean="0"/>
              <a:t>В.Солоухина</a:t>
            </a:r>
            <a:r>
              <a:rPr lang="ru-RU" sz="1800" b="1" dirty="0"/>
              <a:t> </a:t>
            </a:r>
            <a:r>
              <a:rPr lang="ru-RU" sz="1800" b="1" dirty="0" smtClean="0"/>
              <a:t>о языке. </a:t>
            </a:r>
            <a:r>
              <a:rPr lang="ru-RU" sz="1800" b="1" dirty="0"/>
              <a:t>Проблемный вопрос – </a:t>
            </a:r>
            <a:r>
              <a:rPr lang="ru-RU" sz="1800" b="1" dirty="0" smtClean="0"/>
              <a:t>  4 мин</a:t>
            </a:r>
            <a:r>
              <a:rPr lang="ru-RU" sz="1800" b="1" dirty="0"/>
              <a:t>.</a:t>
            </a:r>
          </a:p>
          <a:p>
            <a:r>
              <a:rPr lang="ru-RU" sz="1800" b="1" dirty="0" smtClean="0"/>
              <a:t>– 4 мин.</a:t>
            </a:r>
            <a:endParaRPr lang="ru-RU" sz="1800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5220072" y="2178501"/>
            <a:ext cx="3816424" cy="4058811"/>
          </a:xfrm>
        </p:spPr>
        <p:txBody>
          <a:bodyPr/>
          <a:lstStyle/>
          <a:p>
            <a:pPr marL="0" indent="0" algn="just">
              <a:buNone/>
            </a:pPr>
            <a:endParaRPr lang="ru-RU" sz="1700" dirty="0" smtClean="0"/>
          </a:p>
          <a:p>
            <a:pPr marL="0" indent="0" algn="just">
              <a:buNone/>
            </a:pPr>
            <a:r>
              <a:rPr lang="ru-RU" sz="1700" dirty="0" smtClean="0"/>
              <a:t>Известный </a:t>
            </a:r>
            <a:r>
              <a:rPr lang="ru-RU" sz="1700" dirty="0"/>
              <a:t>писатель Владимир Солоухин утверждал: </a:t>
            </a:r>
            <a:r>
              <a:rPr lang="ru-RU" sz="1700" i="1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1700" i="1" dirty="0">
                <a:solidFill>
                  <a:schemeClr val="accent1">
                    <a:lumMod val="75000"/>
                  </a:schemeClr>
                </a:solidFill>
              </a:rPr>
              <a:t>Язык – это океан. Можно черпать  и наливать в сосуды различной формы. Одна и та же вода принимает форму бутылки, куба, древнегреческой амфоры, хрустального шара и грязной лужи».</a:t>
            </a:r>
            <a:r>
              <a:rPr lang="ru-RU" sz="17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700" dirty="0"/>
              <a:t>Эти слова станут эпиграфом к нашему уроку, в ходе которого мы постараемся понять смысл этого </a:t>
            </a:r>
            <a:r>
              <a:rPr lang="ru-RU" sz="1700" dirty="0" smtClean="0"/>
              <a:t>высказывания. Запишите его, обращая внимание на орфограммы и </a:t>
            </a:r>
            <a:r>
              <a:rPr lang="ru-RU" sz="1700" dirty="0" err="1" smtClean="0"/>
              <a:t>пунктограммы</a:t>
            </a:r>
            <a:r>
              <a:rPr lang="ru-RU" sz="1700" dirty="0" smtClean="0"/>
              <a:t>. </a:t>
            </a:r>
            <a:endParaRPr lang="ru-RU" dirty="0"/>
          </a:p>
        </p:txBody>
      </p:sp>
      <p:pic>
        <p:nvPicPr>
          <p:cNvPr id="3074" name="Picture 2" descr="L:\фото урок\IMG_979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8614" y="2455500"/>
            <a:ext cx="5061470" cy="395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01433" y="424175"/>
            <a:ext cx="59046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 задает проблемный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вопрос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чем же различаются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научная  и деловая речь?</a:t>
            </a: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Исследованию этого вопроса и посвящен наш урок. Запишите дату и тему урока: «Разграничение научной и деловой речи».  </a:t>
            </a:r>
          </a:p>
        </p:txBody>
      </p:sp>
      <p:sp>
        <p:nvSpPr>
          <p:cNvPr id="6" name="Стрелка вверх 5">
            <a:hlinkClick r:id="rId3" action="ppaction://hlinksldjump"/>
          </p:cNvPr>
          <p:cNvSpPr/>
          <p:nvPr/>
        </p:nvSpPr>
        <p:spPr>
          <a:xfrm>
            <a:off x="8786842" y="6429396"/>
            <a:ext cx="214314" cy="2857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00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764704"/>
            <a:ext cx="2664296" cy="5361459"/>
          </a:xfrm>
        </p:spPr>
        <p:txBody>
          <a:bodyPr/>
          <a:lstStyle/>
          <a:p>
            <a:r>
              <a:rPr lang="ru-RU" sz="1800" b="1" dirty="0" smtClean="0"/>
              <a:t>6. Индивидуальная </a:t>
            </a:r>
            <a:r>
              <a:rPr lang="ru-RU" sz="1800" b="1" dirty="0"/>
              <a:t>лексическая работа со </a:t>
            </a:r>
            <a:r>
              <a:rPr lang="ru-RU" sz="1800" b="1" dirty="0" smtClean="0"/>
              <a:t>словарями – 3  мин.</a:t>
            </a:r>
            <a:endParaRPr lang="ru-RU" sz="1800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4211960" y="2134920"/>
            <a:ext cx="4767064" cy="4287591"/>
          </a:xfrm>
        </p:spPr>
        <p:txBody>
          <a:bodyPr/>
          <a:lstStyle/>
          <a:p>
            <a:pPr marL="0" indent="0" algn="just">
              <a:buNone/>
            </a:pP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Предполагаемый ответ:</a:t>
            </a:r>
          </a:p>
          <a:p>
            <a:pPr algn="just"/>
            <a:r>
              <a:rPr lang="ru-RU" sz="1400" dirty="0" smtClean="0"/>
              <a:t>В словаре С.И. Ожегова:</a:t>
            </a:r>
          </a:p>
          <a:p>
            <a:pPr marL="0" indent="0" algn="just">
              <a:buNone/>
            </a:pPr>
            <a:r>
              <a:rPr lang="ru-RU" sz="1400" dirty="0" smtClean="0"/>
              <a:t>А́МФОРА</a:t>
            </a:r>
            <a:r>
              <a:rPr lang="ru-RU" sz="1400" dirty="0"/>
              <a:t>, -ы, ж. В античности: большой, с узким горлом и двумя ручками, сосуд для хранения вина, масла, зерна.</a:t>
            </a:r>
          </a:p>
          <a:p>
            <a:pPr marL="0" indent="0" algn="just">
              <a:buNone/>
            </a:pPr>
            <a:r>
              <a:rPr lang="ru-RU" sz="1400" b="1" dirty="0"/>
              <a:t>|</a:t>
            </a:r>
            <a:r>
              <a:rPr lang="ru-RU" sz="1400" dirty="0"/>
              <a:t> прил. </a:t>
            </a:r>
            <a:r>
              <a:rPr lang="ru-RU" sz="1400" b="1" dirty="0"/>
              <a:t>амфорный</a:t>
            </a:r>
            <a:r>
              <a:rPr lang="ru-RU" sz="1400" dirty="0"/>
              <a:t>, -</a:t>
            </a:r>
            <a:r>
              <a:rPr lang="ru-RU" sz="1400" dirty="0" err="1"/>
              <a:t>ая</a:t>
            </a:r>
            <a:r>
              <a:rPr lang="ru-RU" sz="1400" dirty="0"/>
              <a:t>, -</a:t>
            </a:r>
            <a:r>
              <a:rPr lang="ru-RU" sz="1400" dirty="0" err="1"/>
              <a:t>ое</a:t>
            </a:r>
            <a:r>
              <a:rPr lang="ru-RU" sz="1400" dirty="0" smtClean="0"/>
              <a:t>.</a:t>
            </a:r>
          </a:p>
          <a:p>
            <a:pPr algn="just"/>
            <a:r>
              <a:rPr lang="ru-RU" sz="1400" dirty="0" smtClean="0"/>
              <a:t>В словаре В.В. Даля:</a:t>
            </a:r>
          </a:p>
          <a:p>
            <a:pPr marL="0" indent="0" algn="just">
              <a:buNone/>
            </a:pPr>
            <a:r>
              <a:rPr lang="ru-RU" sz="1400" dirty="0" smtClean="0"/>
              <a:t>А́МФОРА </a:t>
            </a:r>
            <a:r>
              <a:rPr lang="ru-RU" sz="1400" dirty="0"/>
              <a:t>ж. греч. остроконечный книзу глиняный кувшин, кубышка; их находят в древних гробницах</a:t>
            </a:r>
            <a:r>
              <a:rPr lang="ru-RU" sz="1400" dirty="0" smtClean="0"/>
              <a:t>.</a:t>
            </a:r>
          </a:p>
          <a:p>
            <a:pPr marL="0" indent="0" algn="just">
              <a:buNone/>
            </a:pPr>
            <a:r>
              <a:rPr lang="ru-RU" sz="1400" dirty="0" smtClean="0"/>
              <a:t>В своем высказывании В. Солоухин использует </a:t>
            </a:r>
            <a:r>
              <a:rPr lang="ru-RU" sz="1400" i="1" dirty="0" smtClean="0"/>
              <a:t>метафору</a:t>
            </a:r>
            <a:r>
              <a:rPr lang="ru-RU" sz="1400" dirty="0" smtClean="0"/>
              <a:t>, сравнивая язык с океаном воды, которая может менять разную форму.</a:t>
            </a:r>
          </a:p>
          <a:p>
            <a:pPr marL="0" indent="0" algn="just">
              <a:buNone/>
            </a:pPr>
            <a:r>
              <a:rPr lang="ru-RU" sz="1400" dirty="0" smtClean="0"/>
              <a:t>Метафора – это скрытое сравнение. Также в высказывании автор использует  контекстные антонимы(слова противоположные по смыслу для автора в этом контексте: бутылка, куб, амфора, шар, лужа). Обучающиеся записывают значения слов  и литературоведческие термины в тетрадь.  </a:t>
            </a:r>
            <a:endParaRPr lang="ru-RU" sz="1400" dirty="0"/>
          </a:p>
          <a:p>
            <a:pPr algn="just">
              <a:buFont typeface="Arial" pitchFamily="34" charset="0"/>
              <a:buChar char="•"/>
            </a:pPr>
            <a:endParaRPr lang="ru-RU" sz="2000" dirty="0"/>
          </a:p>
          <a:p>
            <a:pPr algn="just"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4098" name="Picture 2" descr="L:\фото урок\IMG_981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4498919"/>
            <a:ext cx="3950208" cy="2196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L:\фото урок\IMG_982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2134921"/>
            <a:ext cx="3950208" cy="236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7824" y="332656"/>
            <a:ext cx="59766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Расскажите, что вы узнали о значении незнакомого слова (1 ученик рассказывает  у доски о значении слова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амфора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другой о средствах художественной выразительности, использованных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 Солоухиным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sp>
        <p:nvSpPr>
          <p:cNvPr id="7" name="Стрелка вверх 6">
            <a:hlinkClick r:id="rId4" action="ppaction://hlinksldjump"/>
          </p:cNvPr>
          <p:cNvSpPr/>
          <p:nvPr/>
        </p:nvSpPr>
        <p:spPr>
          <a:xfrm>
            <a:off x="8786842" y="6429396"/>
            <a:ext cx="214314" cy="2857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52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836712"/>
            <a:ext cx="2592288" cy="5289451"/>
          </a:xfrm>
        </p:spPr>
        <p:txBody>
          <a:bodyPr/>
          <a:lstStyle/>
          <a:p>
            <a:r>
              <a:rPr lang="ru-RU" sz="1800" b="1" dirty="0" smtClean="0"/>
              <a:t>7. Редактирование </a:t>
            </a:r>
            <a:r>
              <a:rPr lang="ru-RU" sz="1800" b="1" dirty="0"/>
              <a:t>текста научного стиля. </a:t>
            </a:r>
            <a:r>
              <a:rPr lang="ru-RU" sz="1800" b="1" dirty="0" smtClean="0"/>
              <a:t>Работа </a:t>
            </a:r>
            <a:r>
              <a:rPr lang="ru-RU" sz="1800" b="1" dirty="0"/>
              <a:t>в </a:t>
            </a:r>
            <a:r>
              <a:rPr lang="ru-RU" sz="1800" b="1" dirty="0" smtClean="0"/>
              <a:t>парах – 5 мин.</a:t>
            </a:r>
            <a:endParaRPr lang="ru-RU" sz="1800" b="1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4932040" y="3089207"/>
            <a:ext cx="3981388" cy="3291839"/>
          </a:xfrm>
        </p:spPr>
        <p:txBody>
          <a:bodyPr/>
          <a:lstStyle/>
          <a:p>
            <a:pPr marL="0" indent="0" algn="just">
              <a:buNone/>
            </a:pPr>
            <a:r>
              <a:rPr lang="ru-RU" sz="1600" i="1" dirty="0" smtClean="0"/>
              <a:t>Мы </a:t>
            </a:r>
            <a:r>
              <a:rPr lang="ru-RU" sz="1600" i="1" dirty="0"/>
              <a:t>летом отдыхали у бабушки в деревне под Самарой. У бабушки в саду росли яблоки. Моя мамочка собрала 37 </a:t>
            </a:r>
            <a:r>
              <a:rPr lang="ru-RU" sz="1600" i="1" dirty="0" smtClean="0"/>
              <a:t>килограмм </a:t>
            </a:r>
            <a:r>
              <a:rPr lang="ru-RU" sz="1600" i="1" dirty="0"/>
              <a:t>яблок. Из нескольких килограмм она сварила  очень вкусное варенье, а остальные яблоки разложила в 4  деревянных ящика по 7 кг в каждый. Мы с папой устали носить и складывать эти ящики в погреб. Сколько килограмм яблок моя мама израсходовала на мое любимое варенье</a:t>
            </a:r>
            <a:r>
              <a:rPr lang="ru-RU" sz="1600" i="1" dirty="0" smtClean="0"/>
              <a:t>?</a:t>
            </a:r>
          </a:p>
          <a:p>
            <a:pPr marL="0" indent="0" algn="just">
              <a:buNone/>
            </a:pPr>
            <a:r>
              <a:rPr lang="ru-RU" sz="1600" dirty="0" smtClean="0">
                <a:hlinkClick r:id="rId2" action="ppaction://hlinkpres?slideindex=1&amp;slidetitle="/>
              </a:rPr>
              <a:t>Слайд для самопроверки.</a:t>
            </a:r>
            <a:endParaRPr lang="ru-RU" sz="1600" dirty="0"/>
          </a:p>
          <a:p>
            <a:pPr marL="0" indent="0" algn="just">
              <a:buNone/>
            </a:pPr>
            <a:r>
              <a:rPr lang="ru-RU" sz="1600" dirty="0"/>
              <a:t> </a:t>
            </a:r>
          </a:p>
        </p:txBody>
      </p:sp>
      <p:pic>
        <p:nvPicPr>
          <p:cNvPr id="6146" name="Picture 2" descr="C:\Documents and Settings\Admin\Рабочий стол\фото урок\IMG_972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3089207"/>
            <a:ext cx="4630696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80780" y="15932"/>
            <a:ext cx="58326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endParaRPr lang="ru-RU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endParaRPr lang="ru-RU" sz="16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Давайте обратим внимание на стилеобразующие особенности научного  и официально-делового стиля.</a:t>
            </a:r>
          </a:p>
          <a:p>
            <a:pPr marL="0" indent="0" algn="jus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Прочитайте текст составленной мальчиком Вовой задачи.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Задания.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lvl="0" indent="0" algn="jus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1. Какие ошибки, связанные с незнанием стилей и  грамматических норм русского языка допустил Вова? </a:t>
            </a:r>
          </a:p>
          <a:p>
            <a:pPr marL="0" lvl="0" indent="0" algn="jus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2. Исправьте ошибки, допущенные Вовой. Запишите исправленный вариант задачи. Прочитайте задачу так, как она могла бы быть помещена в учебнике математики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верх 5">
            <a:hlinkClick r:id="rId4" action="ppaction://hlinksldjump"/>
          </p:cNvPr>
          <p:cNvSpPr/>
          <p:nvPr/>
        </p:nvSpPr>
        <p:spPr>
          <a:xfrm>
            <a:off x="8786842" y="6429396"/>
            <a:ext cx="214314" cy="2857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89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908720"/>
            <a:ext cx="2664296" cy="5217443"/>
          </a:xfrm>
        </p:spPr>
        <p:txBody>
          <a:bodyPr/>
          <a:lstStyle/>
          <a:p>
            <a:r>
              <a:rPr lang="ru-RU" sz="1800" b="1" dirty="0" smtClean="0"/>
              <a:t>8. Самостоятельное исследование  и обсуждение – 3 мин.</a:t>
            </a:r>
            <a:endParaRPr lang="ru-RU" sz="1800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768280" cy="61722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Учитель:</a:t>
            </a:r>
            <a:r>
              <a:rPr lang="ru-RU" sz="1600" dirty="0" smtClean="0"/>
              <a:t>  А теперь самостоятельно сравните </a:t>
            </a:r>
            <a:r>
              <a:rPr lang="ru-RU" sz="1600" dirty="0"/>
              <a:t>тексты и ответьте на вопрос:</a:t>
            </a:r>
            <a:r>
              <a:rPr lang="ru-RU" sz="1600" b="1" dirty="0"/>
              <a:t> в чем отличие научного от делового </a:t>
            </a:r>
            <a:r>
              <a:rPr lang="ru-RU" sz="1600" b="1" dirty="0" smtClean="0"/>
              <a:t>стиля?</a:t>
            </a:r>
            <a:endParaRPr lang="ru-RU" sz="1600" dirty="0"/>
          </a:p>
          <a:p>
            <a:pPr marL="0" indent="0" algn="just">
              <a:buNone/>
            </a:pPr>
            <a:r>
              <a:rPr lang="ru-RU" sz="1600" b="1" dirty="0"/>
              <a:t>Текст № 2</a:t>
            </a:r>
            <a:endParaRPr lang="ru-RU" sz="1600" dirty="0"/>
          </a:p>
          <a:p>
            <a:pPr marL="0" indent="0" algn="just">
              <a:buNone/>
            </a:pPr>
            <a:r>
              <a:rPr lang="ru-RU" sz="1600" i="1" dirty="0"/>
              <a:t>Дождь – это атмосферные осадки в виде жидкости. Возникновение дождя связано с тем, что с поверхности рек, озер, морей и океанов испаряется жидкость, превращается в пар, который образует облака. Из облаков собираются тучи, которые и проливают на землю дождь.</a:t>
            </a:r>
          </a:p>
          <a:p>
            <a:pPr marL="0" indent="0" algn="just">
              <a:buNone/>
            </a:pPr>
            <a:r>
              <a:rPr lang="ru-RU" sz="1600" b="1" dirty="0" smtClean="0"/>
              <a:t>Текст </a:t>
            </a:r>
            <a:r>
              <a:rPr lang="ru-RU" sz="1600" b="1" dirty="0"/>
              <a:t>№ 3</a:t>
            </a:r>
            <a:endParaRPr lang="ru-RU" sz="1600" dirty="0"/>
          </a:p>
          <a:p>
            <a:pPr marL="0" indent="0" algn="just">
              <a:buNone/>
            </a:pPr>
            <a:r>
              <a:rPr lang="ru-RU" sz="1600" i="1" dirty="0"/>
              <a:t>Сегодня ожидаются значительные осадки. Дождь пройдет по Московской, Калужской, Брянским областям. Рекомендуем взять с собой в дорогу зонты</a:t>
            </a:r>
            <a:r>
              <a:rPr lang="ru-RU" sz="1600" i="1" dirty="0" smtClean="0"/>
              <a:t>.</a:t>
            </a:r>
          </a:p>
          <a:p>
            <a:pPr marL="0" indent="0" algn="just">
              <a:buNone/>
            </a:pPr>
            <a:endParaRPr lang="ru-RU" sz="1600" i="1" dirty="0" smtClean="0"/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Предполагаемый ответ: </a:t>
            </a:r>
            <a:r>
              <a:rPr lang="ru-RU" sz="1600" dirty="0" smtClean="0"/>
              <a:t>Деловой и научный стили отличаются задачей. Задача научного стиля- сообщение</a:t>
            </a:r>
            <a:r>
              <a:rPr lang="en-US" sz="1600" dirty="0" smtClean="0"/>
              <a:t> </a:t>
            </a:r>
            <a:r>
              <a:rPr lang="ru-RU" sz="1600" dirty="0" smtClean="0"/>
              <a:t>+</a:t>
            </a:r>
            <a:r>
              <a:rPr lang="en-US" sz="1600" dirty="0" smtClean="0"/>
              <a:t> </a:t>
            </a:r>
            <a:r>
              <a:rPr lang="ru-RU" sz="1600" dirty="0" smtClean="0"/>
              <a:t>объяснение, задача делового – сообщение+ инструкция.</a:t>
            </a:r>
            <a:endParaRPr lang="ru-RU" sz="1600" dirty="0"/>
          </a:p>
          <a:p>
            <a:pPr algn="just">
              <a:buFont typeface="Arial" pitchFamily="34" charset="0"/>
              <a:buChar char="•"/>
            </a:pPr>
            <a:endParaRPr lang="ru-RU" sz="16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hlinkClick r:id="rId2" action="ppaction://hlinkpres?slideindex=1&amp;slidetitle="/>
              </a:rPr>
              <a:t>Физкультминутка</a:t>
            </a:r>
            <a:r>
              <a:rPr lang="ru-RU" sz="1600" dirty="0" smtClean="0"/>
              <a:t> для зрения.</a:t>
            </a:r>
            <a:r>
              <a:rPr lang="en-US" sz="1600" dirty="0" smtClean="0"/>
              <a:t> (</a:t>
            </a:r>
            <a:r>
              <a:rPr lang="ru-RU" sz="1600" dirty="0" smtClean="0"/>
              <a:t>следите внимательно  глазами за героями любимого мультфильма). </a:t>
            </a:r>
            <a:endParaRPr lang="ru-RU" sz="1600" dirty="0"/>
          </a:p>
        </p:txBody>
      </p:sp>
      <p:sp>
        <p:nvSpPr>
          <p:cNvPr id="5" name="Стрелка вверх 4">
            <a:hlinkClick r:id="rId3" action="ppaction://hlinksldjump"/>
          </p:cNvPr>
          <p:cNvSpPr/>
          <p:nvPr/>
        </p:nvSpPr>
        <p:spPr>
          <a:xfrm>
            <a:off x="8786842" y="6429396"/>
            <a:ext cx="214314" cy="2857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72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980728"/>
            <a:ext cx="2520280" cy="5145435"/>
          </a:xfrm>
        </p:spPr>
        <p:txBody>
          <a:bodyPr/>
          <a:lstStyle/>
          <a:p>
            <a:r>
              <a:rPr lang="ru-RU" sz="1800" b="1" dirty="0" smtClean="0"/>
              <a:t>9. Творческое задание – 5 мин.</a:t>
            </a:r>
            <a:endParaRPr lang="ru-RU" sz="1800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2987824" y="548679"/>
            <a:ext cx="5976664" cy="2319903"/>
          </a:xfrm>
        </p:spPr>
        <p:txBody>
          <a:bodyPr/>
          <a:lstStyle/>
          <a:p>
            <a:pPr marL="0" lvl="0" indent="0" algn="just">
              <a:buNone/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Учитель:</a:t>
            </a:r>
            <a:r>
              <a:rPr lang="ru-RU" sz="1800" dirty="0" smtClean="0"/>
              <a:t> А </a:t>
            </a:r>
            <a:r>
              <a:rPr lang="ru-RU" sz="1800" dirty="0"/>
              <a:t>сейчас я предлагаю вам творческое </a:t>
            </a:r>
            <a:r>
              <a:rPr lang="ru-RU" sz="1800" dirty="0" smtClean="0"/>
              <a:t>задание (его </a:t>
            </a:r>
            <a:r>
              <a:rPr lang="ru-RU" sz="1800" dirty="0"/>
              <a:t>можно выполнять в </a:t>
            </a:r>
            <a:r>
              <a:rPr lang="ru-RU" sz="1800" dirty="0" smtClean="0"/>
              <a:t>парах). Перескажите</a:t>
            </a:r>
            <a:r>
              <a:rPr lang="en-US" sz="1800" dirty="0" smtClean="0"/>
              <a:t> (3-4 </a:t>
            </a:r>
            <a:r>
              <a:rPr lang="ru-RU" sz="1800" dirty="0" smtClean="0"/>
              <a:t>предложения письменно)  начало какой-нибудь известной детской сказки </a:t>
            </a:r>
            <a:r>
              <a:rPr lang="ru-RU" sz="1800" dirty="0"/>
              <a:t>в официально-деловом стиле, например, в форме репортажа с места событий или в форме криминальной </a:t>
            </a:r>
            <a:r>
              <a:rPr lang="ru-RU" sz="1800" dirty="0" smtClean="0"/>
              <a:t>хроники</a:t>
            </a:r>
            <a:r>
              <a:rPr lang="ru-RU" sz="1800" dirty="0"/>
              <a:t> </a:t>
            </a:r>
            <a:r>
              <a:rPr lang="ru-RU" sz="1800" dirty="0" smtClean="0"/>
              <a:t>(</a:t>
            </a:r>
            <a:r>
              <a:rPr lang="ru-RU" sz="1800" dirty="0" smtClean="0">
                <a:hlinkClick r:id="rId2" action="ppaction://hlinkpres?slideindex=1&amp;slidetitle="/>
              </a:rPr>
              <a:t>пример </a:t>
            </a:r>
            <a:r>
              <a:rPr lang="ru-RU" sz="1800" dirty="0">
                <a:hlinkClick r:id="rId2" action="ppaction://hlinkpres?slideindex=1&amp;slidetitle="/>
                <a:hlinkMouseOver r:id="rId3" action="ppaction://hlinkpres?slideindex=1&amp;slidetitle="/>
              </a:rPr>
              <a:t>на</a:t>
            </a:r>
            <a:r>
              <a:rPr lang="ru-RU" sz="1800" dirty="0">
                <a:hlinkClick r:id="rId2" action="ppaction://hlinkpres?slideindex=1&amp;slidetitle="/>
              </a:rPr>
              <a:t> </a:t>
            </a:r>
            <a:r>
              <a:rPr lang="ru-RU" sz="1800" dirty="0" smtClean="0">
                <a:hlinkClick r:id="rId2" action="ppaction://hlinkpres?slideindex=1&amp;slidetitle="/>
              </a:rPr>
              <a:t>слайде</a:t>
            </a:r>
            <a:r>
              <a:rPr lang="ru-RU" sz="1800" dirty="0" smtClean="0"/>
              <a:t>). Какие чувства вызывает такое сочинение?</a:t>
            </a:r>
            <a:endParaRPr lang="ru-RU" sz="1800" dirty="0"/>
          </a:p>
          <a:p>
            <a:endParaRPr lang="ru-RU" sz="1800" dirty="0"/>
          </a:p>
        </p:txBody>
      </p:sp>
      <p:pic>
        <p:nvPicPr>
          <p:cNvPr id="5122" name="Picture 2" descr="C:\Documents and Settings\Admin\Рабочий стол\фото урок\IMG_990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61824" y="2894123"/>
            <a:ext cx="5349188" cy="3792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Admin\Рабочий стол\фото урок\IMG_9849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4320" y="2868583"/>
            <a:ext cx="3419872" cy="3818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верх 5">
            <a:hlinkClick r:id="rId6" action="ppaction://hlinksldjump"/>
          </p:cNvPr>
          <p:cNvSpPr/>
          <p:nvPr/>
        </p:nvSpPr>
        <p:spPr>
          <a:xfrm>
            <a:off x="8786842" y="6429396"/>
            <a:ext cx="214314" cy="2857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7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764704"/>
            <a:ext cx="2592288" cy="5361459"/>
          </a:xfrm>
        </p:spPr>
        <p:txBody>
          <a:bodyPr/>
          <a:lstStyle/>
          <a:p>
            <a:r>
              <a:rPr lang="ru-RU" sz="1800" b="1" dirty="0" smtClean="0"/>
              <a:t>10. Анализ стилистических ошибок. Задание по  разграничению стилей речи – 3 мин.</a:t>
            </a:r>
            <a:endParaRPr lang="ru-RU" sz="1800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2915816" y="685800"/>
            <a:ext cx="5976664" cy="1591072"/>
          </a:xfrm>
        </p:spPr>
        <p:txBody>
          <a:bodyPr/>
          <a:lstStyle/>
          <a:p>
            <a:pPr marL="0" indent="0" algn="just">
              <a:buNone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Учитель: </a:t>
            </a:r>
            <a:r>
              <a:rPr lang="ru-RU" sz="1800" dirty="0" smtClean="0"/>
              <a:t>Прочитайте документы (</a:t>
            </a:r>
            <a:r>
              <a:rPr lang="ru-RU" sz="1800" dirty="0" smtClean="0">
                <a:hlinkClick r:id="rId2" action="ppaction://hlinkpres?slideindex=1&amp;slidetitle="/>
              </a:rPr>
              <a:t>на слайде</a:t>
            </a:r>
            <a:r>
              <a:rPr lang="ru-RU" sz="1800" dirty="0" smtClean="0"/>
              <a:t>). Почему они вызывают смех?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Предполагаемый ответ</a:t>
            </a:r>
            <a:r>
              <a:rPr lang="ru-RU" sz="1800" dirty="0" smtClean="0"/>
              <a:t>: допущено смешение делового стиля и разговорного, или стиль не соответствует речевой ситуации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4098" name="Picture 2" descr="C:\Documents and Settings\Admin\Рабочий стол\фото урок\IMG_990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5816" y="2276872"/>
            <a:ext cx="6038935" cy="408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верх 4">
            <a:hlinkClick r:id="rId4" action="ppaction://hlinksldjump"/>
          </p:cNvPr>
          <p:cNvSpPr/>
          <p:nvPr/>
        </p:nvSpPr>
        <p:spPr>
          <a:xfrm>
            <a:off x="8786842" y="6429396"/>
            <a:ext cx="214314" cy="2857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43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764704"/>
            <a:ext cx="2664296" cy="1252587"/>
          </a:xfrm>
        </p:spPr>
        <p:txBody>
          <a:bodyPr/>
          <a:lstStyle/>
          <a:p>
            <a:r>
              <a:rPr lang="ru-RU" sz="1800" b="1" dirty="0" smtClean="0"/>
              <a:t>1</a:t>
            </a:r>
            <a:r>
              <a:rPr lang="ru-RU" sz="1800" b="1" dirty="0"/>
              <a:t>1</a:t>
            </a:r>
            <a:r>
              <a:rPr lang="ru-RU" sz="1800" b="1" dirty="0" smtClean="0"/>
              <a:t>. </a:t>
            </a:r>
            <a:r>
              <a:rPr lang="ru-RU" sz="1800" b="1" dirty="0"/>
              <a:t>Открытое </a:t>
            </a:r>
            <a:r>
              <a:rPr lang="ru-RU" sz="1800" b="1" dirty="0" smtClean="0"/>
              <a:t>задание.</a:t>
            </a:r>
            <a:r>
              <a:rPr lang="ru-RU" sz="1800" dirty="0" smtClean="0"/>
              <a:t> </a:t>
            </a:r>
            <a:r>
              <a:rPr lang="ru-RU" sz="1800" b="1" dirty="0" smtClean="0"/>
              <a:t>Работа по карточкам «Я делаю вывод» – </a:t>
            </a:r>
            <a:r>
              <a:rPr lang="ru-RU" sz="1800" b="1" dirty="0"/>
              <a:t>4</a:t>
            </a:r>
            <a:r>
              <a:rPr lang="ru-RU" sz="1800" b="1" dirty="0" smtClean="0"/>
              <a:t> мин.</a:t>
            </a:r>
            <a:endParaRPr lang="ru-RU" sz="1800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2915816" y="548680"/>
            <a:ext cx="6048672" cy="864096"/>
          </a:xfrm>
        </p:spPr>
        <p:txBody>
          <a:bodyPr/>
          <a:lstStyle/>
          <a:p>
            <a:pPr marL="0" indent="0" algn="just"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Учитель: </a:t>
            </a:r>
            <a:r>
              <a:rPr lang="ru-RU" sz="1600" dirty="0" smtClean="0"/>
              <a:t>Мы подводим итоги урока и я прошу вас вставить пропущенные слова в карточках и сформулировать свой вывод. Проверьте себя, оцените. Если 8 из 9 слов вставлены верно, поставьте себе «5», 7-6 слов - «4», 5 слов – «3».</a:t>
            </a:r>
          </a:p>
          <a:p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69198" y="1716808"/>
            <a:ext cx="46805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Карточка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«Я делаю вывод».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научном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сообщении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раскрываются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……………………………………………………,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излагаются ……………………………………………………… Цель  научного стиля–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……..……………………………………………………………..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(сообщение + объяснение). Сведения имеют……………………………. ценность.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Деловое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сообщение содержит сведения …………………………… характера, помогающие человеку в ………………………………………..   ситуациях: как найти потерявшуюся собаку (объявление), испечь пирог (……………………..), воспользоваться бытовыми приборами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(………………)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(сообщение +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………….).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pres?slideindex=1&amp;slidetitle="/>
              </a:rPr>
              <a:t> Слайд для самопроверки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Admin\Рабочий стол\фото урок\IMG_988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2276872"/>
            <a:ext cx="3950208" cy="442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верх 5">
            <a:hlinkClick r:id="rId4" action="ppaction://hlinksldjump"/>
          </p:cNvPr>
          <p:cNvSpPr/>
          <p:nvPr/>
        </p:nvSpPr>
        <p:spPr>
          <a:xfrm>
            <a:off x="8786842" y="6429396"/>
            <a:ext cx="214314" cy="2857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98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692696"/>
            <a:ext cx="2635696" cy="5433467"/>
          </a:xfrm>
        </p:spPr>
        <p:txBody>
          <a:bodyPr/>
          <a:lstStyle/>
          <a:p>
            <a:r>
              <a:rPr lang="ru-RU" sz="1800" b="1" dirty="0" smtClean="0"/>
              <a:t>12. Стадия рефлексивного осмысления урока. Индивидуальная работа по карточкам</a:t>
            </a:r>
            <a:r>
              <a:rPr lang="ru-RU" sz="1800" dirty="0" smtClean="0"/>
              <a:t> </a:t>
            </a:r>
            <a:r>
              <a:rPr lang="ru-RU" sz="1800" b="1" dirty="0" smtClean="0"/>
              <a:t>– 3 мин.</a:t>
            </a:r>
            <a:endParaRPr lang="ru-RU" sz="1800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3923928" y="548680"/>
            <a:ext cx="4839072" cy="2808312"/>
          </a:xfrm>
        </p:spPr>
        <p:txBody>
          <a:bodyPr/>
          <a:lstStyle/>
          <a:p>
            <a:pPr marL="0" indent="0" algn="just"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Учитель: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dirty="0" smtClean="0"/>
              <a:t>Какие открытия вы сделали на уроке? Как оцениваете свою работу? Поделитесь, ребята.</a:t>
            </a: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Индивидуальное задание (высокий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уровень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r>
              <a:rPr lang="ru-RU" sz="1600" dirty="0" smtClean="0"/>
              <a:t>. Три ученика в течение урока работали над карточкой «Мое открытие» (вставляли пропущенные слова в тексте по теме урока). Один ученик у доски защищает свое открытие, затем сравниваем с </a:t>
            </a:r>
            <a:r>
              <a:rPr lang="ru-RU" sz="1600" dirty="0"/>
              <a:t>эталоном. (</a:t>
            </a:r>
            <a:r>
              <a:rPr lang="ru-RU" sz="1600" dirty="0">
                <a:hlinkClick r:id="rId2" action="ppaction://hlinkpres?slideindex=1&amp;slidetitle="/>
              </a:rPr>
              <a:t>демонстрируем                                                  слайд</a:t>
            </a:r>
            <a:r>
              <a:rPr lang="ru-RU" sz="1600" dirty="0" smtClean="0"/>
              <a:t>)</a:t>
            </a:r>
          </a:p>
          <a:p>
            <a:pPr marL="0" indent="0" algn="just">
              <a:buNone/>
            </a:pPr>
            <a:r>
              <a:rPr lang="ru-RU" sz="1600" dirty="0" smtClean="0"/>
              <a:t> Выставление оценок.</a:t>
            </a:r>
            <a:endParaRPr lang="ru-RU" sz="1600" dirty="0"/>
          </a:p>
          <a:p>
            <a:pPr algn="just"/>
            <a:endParaRPr lang="ru-RU" sz="1600" dirty="0" smtClean="0"/>
          </a:p>
        </p:txBody>
      </p:sp>
      <p:pic>
        <p:nvPicPr>
          <p:cNvPr id="3074" name="Picture 2" descr="C:\Documents and Settings\Admin\Рабочий стол\фото урок\IMG_987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8922" y="3410937"/>
            <a:ext cx="4937760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Admin\Рабочий стол\фото урок\IMG_991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1" y="2653548"/>
            <a:ext cx="3686861" cy="407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верх 5">
            <a:hlinkClick r:id="rId5" action="ppaction://hlinksldjump"/>
          </p:cNvPr>
          <p:cNvSpPr/>
          <p:nvPr/>
        </p:nvSpPr>
        <p:spPr>
          <a:xfrm>
            <a:off x="8786842" y="6429396"/>
            <a:ext cx="214314" cy="2857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62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836712"/>
            <a:ext cx="2664296" cy="4144963"/>
          </a:xfrm>
        </p:spPr>
        <p:txBody>
          <a:bodyPr/>
          <a:lstStyle/>
          <a:p>
            <a:r>
              <a:rPr lang="ru-RU" sz="1800" b="1" dirty="0" smtClean="0"/>
              <a:t>13. Домашнее задание – 1 мин.</a:t>
            </a:r>
            <a:endParaRPr lang="ru-RU" sz="1800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5724128" y="2996952"/>
            <a:ext cx="3240360" cy="3321968"/>
          </a:xfrm>
        </p:spPr>
        <p:txBody>
          <a:bodyPr/>
          <a:lstStyle/>
          <a:p>
            <a:pPr marL="0" lvl="0" indent="0">
              <a:buNone/>
            </a:pPr>
            <a:r>
              <a:rPr lang="ru-RU" sz="1800" i="1" dirty="0" smtClean="0">
                <a:solidFill>
                  <a:schemeClr val="accent1">
                    <a:lumMod val="75000"/>
                  </a:schemeClr>
                </a:solidFill>
              </a:rPr>
              <a:t>Запишите </a:t>
            </a:r>
            <a:r>
              <a:rPr lang="ru-RU" sz="1800" i="1" dirty="0">
                <a:solidFill>
                  <a:schemeClr val="accent1">
                    <a:lumMod val="75000"/>
                  </a:schemeClr>
                </a:solidFill>
              </a:rPr>
              <a:t>его в </a:t>
            </a:r>
            <a:r>
              <a:rPr lang="ru-RU" sz="1800" i="1" dirty="0" smtClean="0">
                <a:solidFill>
                  <a:schemeClr val="accent1">
                    <a:lumMod val="75000"/>
                  </a:schemeClr>
                </a:solidFill>
              </a:rPr>
              <a:t>тетради:</a:t>
            </a:r>
            <a:endParaRPr lang="ru-RU" sz="1800" i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800" dirty="0" smtClean="0"/>
              <a:t>1. Напишите объявление в газету о пропавшей собаке (кошке, попугае). </a:t>
            </a:r>
            <a:r>
              <a:rPr lang="ru-RU" sz="1800" dirty="0"/>
              <a:t>Определите стиль речи.</a:t>
            </a:r>
          </a:p>
          <a:p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2. Составьте и запишите для Энциклопедического словаря определение слову «ветер». Определите стиль речи.</a:t>
            </a:r>
            <a:endParaRPr lang="ru-RU" sz="1800" dirty="0"/>
          </a:p>
        </p:txBody>
      </p:sp>
      <p:pic>
        <p:nvPicPr>
          <p:cNvPr id="7170" name="Picture 2" descr="C:\Documents and Settings\Admin\Рабочий стол\фото урок\IMG_972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2748382"/>
            <a:ext cx="5403272" cy="395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7824" y="620689"/>
            <a:ext cx="59046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 вы знаете о том, что право высказывать свою точку зрения записано в Конвенции о правах ребенка. Вы сегодня воспользовались этим правом на уроке. Кто не воспользовался им сегодня в устной форме, может это сделать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письменной, выполняя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домашнее задание, которое будет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выбору. </a:t>
            </a:r>
          </a:p>
        </p:txBody>
      </p:sp>
      <p:sp>
        <p:nvSpPr>
          <p:cNvPr id="6" name="Стрелка вверх 5">
            <a:hlinkClick r:id="rId3" action="ppaction://hlinksldjump"/>
          </p:cNvPr>
          <p:cNvSpPr/>
          <p:nvPr/>
        </p:nvSpPr>
        <p:spPr>
          <a:xfrm>
            <a:off x="8786842" y="6429396"/>
            <a:ext cx="214314" cy="2857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59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одзаголовок 2"/>
          <p:cNvSpPr>
            <a:spLocks noGrp="1"/>
          </p:cNvSpPr>
          <p:nvPr>
            <p:ph type="body" idx="1"/>
          </p:nvPr>
        </p:nvSpPr>
        <p:spPr>
          <a:xfrm>
            <a:off x="323528" y="2492896"/>
            <a:ext cx="8496870" cy="4248472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lnSpc>
                <a:spcPct val="170000"/>
              </a:lnSpc>
              <a:defRPr/>
            </a:pPr>
            <a:r>
              <a:rPr lang="ru-RU" sz="6400" cap="none" spc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РУССКОГО ЯЗЫКА В 6 А КЛАССЕ</a:t>
            </a:r>
          </a:p>
          <a:p>
            <a:pPr algn="l" eaLnBrk="1" hangingPunct="1">
              <a:lnSpc>
                <a:spcPct val="170000"/>
              </a:lnSpc>
              <a:defRPr/>
            </a:pPr>
            <a:r>
              <a:rPr lang="ru-RU" sz="6400" cap="none" spc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 УРОКА</a:t>
            </a:r>
            <a:r>
              <a:rPr lang="ru-RU" sz="6400" b="0" cap="none" spc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РАЗВИТИЕ РЕЧИ</a:t>
            </a:r>
          </a:p>
          <a:p>
            <a:pPr algn="l" eaLnBrk="1" hangingPunct="1">
              <a:lnSpc>
                <a:spcPct val="170000"/>
              </a:lnSpc>
              <a:defRPr/>
            </a:pPr>
            <a:r>
              <a:rPr lang="ru-RU" sz="6400" spc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</a:t>
            </a:r>
            <a:r>
              <a:rPr lang="ru-RU" sz="6400" b="0" spc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6400" b="0" spc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развития </a:t>
            </a:r>
            <a:r>
              <a:rPr lang="ru-RU" sz="6400" b="0" spc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критического мышления посредством чтения и письма</a:t>
            </a:r>
          </a:p>
          <a:p>
            <a:pPr algn="l">
              <a:lnSpc>
                <a:spcPct val="170000"/>
              </a:lnSpc>
            </a:pPr>
            <a:r>
              <a:rPr lang="ru-RU" sz="6400" spc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работы</a:t>
            </a:r>
            <a:r>
              <a:rPr lang="ru-RU" sz="6400" b="0" spc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коллективная, парная</a:t>
            </a:r>
          </a:p>
          <a:p>
            <a:pPr algn="l">
              <a:lnSpc>
                <a:spcPct val="170000"/>
              </a:lnSpc>
            </a:pPr>
            <a:r>
              <a:rPr lang="ru-RU" sz="6400" spc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Дидактический материал</a:t>
            </a:r>
            <a:r>
              <a:rPr lang="ru-RU" sz="6400" b="0" spc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Презентация, </a:t>
            </a:r>
            <a:endParaRPr lang="ru-RU" sz="6400" b="0" spc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lnSpc>
                <a:spcPct val="170000"/>
              </a:lnSpc>
            </a:pPr>
            <a:r>
              <a:rPr lang="ru-RU" sz="6400" b="0" spc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Раздаточный материал для обучающихся </a:t>
            </a:r>
            <a:r>
              <a:rPr lang="ru-RU" sz="6400" b="0" spc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(Карточки для индивидуальной работы, тексты </a:t>
            </a:r>
            <a:r>
              <a:rPr lang="ru-RU" sz="6400" b="0" spc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разных </a:t>
            </a:r>
            <a:r>
              <a:rPr lang="ru-RU" sz="6400" b="0" spc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стилей, задания к ним), Толковый Словарь С.И. Ожегова, В.В. Даля, Литературоведческий словарь</a:t>
            </a:r>
            <a:endParaRPr lang="ru-RU" sz="6400" b="0" spc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70000"/>
              </a:lnSpc>
            </a:pPr>
            <a:r>
              <a:rPr lang="ru-RU" sz="6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200" cap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19" y="980727"/>
            <a:ext cx="8496945" cy="1656185"/>
          </a:xfrm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Тема: </a:t>
            </a:r>
            <a:r>
              <a:rPr lang="ru-RU" sz="3600" b="1" i="1" dirty="0" smtClean="0">
                <a:solidFill>
                  <a:srgbClr val="002060"/>
                </a:solidFill>
              </a:rPr>
              <a:t>Разграничение </a:t>
            </a:r>
            <a:r>
              <a:rPr lang="ru-RU" sz="3600" b="1" i="1" dirty="0">
                <a:solidFill>
                  <a:srgbClr val="002060"/>
                </a:solidFill>
              </a:rPr>
              <a:t>деловой и </a:t>
            </a:r>
            <a:r>
              <a:rPr lang="ru-RU" sz="3600" b="1" i="1" dirty="0" smtClean="0">
                <a:solidFill>
                  <a:srgbClr val="002060"/>
                </a:solidFill>
              </a:rPr>
              <a:t>научной речи.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07504" y="980728"/>
            <a:ext cx="2808312" cy="4144963"/>
          </a:xfrm>
        </p:spPr>
        <p:txBody>
          <a:bodyPr/>
          <a:lstStyle/>
          <a:p>
            <a:r>
              <a:rPr lang="ru-RU" sz="1800" b="1" dirty="0" smtClean="0"/>
              <a:t>1</a:t>
            </a:r>
            <a:r>
              <a:rPr lang="en-US" sz="1800" b="1" dirty="0" smtClean="0"/>
              <a:t>4</a:t>
            </a:r>
            <a:r>
              <a:rPr lang="ru-RU" sz="1800" b="1" dirty="0" smtClean="0"/>
              <a:t>. Заключительное слово учителя – 1 мин.</a:t>
            </a:r>
            <a:endParaRPr lang="ru-RU" sz="1800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5940152" y="548680"/>
            <a:ext cx="3024335" cy="6178414"/>
          </a:xfrm>
        </p:spPr>
        <p:txBody>
          <a:bodyPr/>
          <a:lstStyle/>
          <a:p>
            <a:pPr marL="0" indent="0" algn="just">
              <a:buNone/>
            </a:pPr>
            <a:r>
              <a:rPr lang="ru-RU" sz="1600" dirty="0" smtClean="0"/>
              <a:t>«</a:t>
            </a:r>
            <a:r>
              <a:rPr lang="ru-RU" sz="1600" i="1" dirty="0" smtClean="0"/>
              <a:t>Язык </a:t>
            </a:r>
            <a:r>
              <a:rPr lang="ru-RU" sz="1600" i="1" dirty="0"/>
              <a:t>– это океан. Можно черпать  и наливать в сосуды различной формы. Одна и та же вода принимает форму бутылки, куба, древнегреческой амфоры, хрустального шара и грязной лужи</a:t>
            </a:r>
            <a:r>
              <a:rPr lang="ru-RU" sz="1600" dirty="0" smtClean="0"/>
              <a:t>». </a:t>
            </a:r>
            <a:r>
              <a:rPr lang="ru-RU" sz="1600" dirty="0" smtClean="0">
                <a:solidFill>
                  <a:srgbClr val="002060"/>
                </a:solidFill>
              </a:rPr>
              <a:t>Как вы понимаете эти слова?</a:t>
            </a:r>
          </a:p>
          <a:p>
            <a:pPr marL="0" indent="0" algn="just">
              <a:buNone/>
            </a:pPr>
            <a:r>
              <a:rPr lang="ru-RU" sz="1600" dirty="0" smtClean="0"/>
              <a:t>В.Солоухин хотел сказать нам, что от нас зависит, как мы будем использовать язык. Желаю вам создавать только удивительные и прекрасные формы для наполнения их чистой океанской водой,  ведь как говорил Л.Н. Толстой: </a:t>
            </a:r>
            <a:r>
              <a:rPr lang="ru-RU" sz="1600" i="1" dirty="0" smtClean="0"/>
              <a:t>«Слово – выражение смысла… и потому слово должно соответствовать тому, что оно выражает</a:t>
            </a:r>
            <a:r>
              <a:rPr lang="ru-RU" sz="1600" dirty="0" smtClean="0"/>
              <a:t>».</a:t>
            </a:r>
          </a:p>
          <a:p>
            <a:pPr marL="0" indent="0" algn="just">
              <a:buNone/>
            </a:pPr>
            <a:r>
              <a:rPr lang="ru-RU" sz="1600" dirty="0"/>
              <a:t> </a:t>
            </a:r>
            <a:r>
              <a:rPr lang="ru-RU" sz="1600" dirty="0" smtClean="0"/>
              <a:t> </a:t>
            </a:r>
            <a:r>
              <a:rPr lang="ru-RU" sz="1600" dirty="0"/>
              <a:t> </a:t>
            </a:r>
            <a:r>
              <a:rPr lang="ru-RU" sz="1600" dirty="0" smtClean="0"/>
              <a:t>  Урок окончен. До свидания. </a:t>
            </a:r>
            <a:endParaRPr lang="ru-RU" sz="1600" dirty="0"/>
          </a:p>
          <a:p>
            <a:endParaRPr lang="ru-RU" sz="1600" dirty="0"/>
          </a:p>
        </p:txBody>
      </p:sp>
      <p:pic>
        <p:nvPicPr>
          <p:cNvPr id="1026" name="Picture 2" descr="C:\Documents and Settings\Admin\Рабочий стол\фото урок\IMG_991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6255" y="1988840"/>
            <a:ext cx="5688280" cy="473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верх 4">
            <a:hlinkClick r:id="rId3" action="ppaction://hlinksldjump"/>
          </p:cNvPr>
          <p:cNvSpPr/>
          <p:nvPr/>
        </p:nvSpPr>
        <p:spPr>
          <a:xfrm>
            <a:off x="8786842" y="6429396"/>
            <a:ext cx="214314" cy="2857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692696"/>
            <a:ext cx="2736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Вернемся к эпиграфу.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75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285" y="204850"/>
            <a:ext cx="7858179" cy="758825"/>
          </a:xfrm>
        </p:spPr>
        <p:txBody>
          <a:bodyPr>
            <a:noAutofit/>
          </a:bodyPr>
          <a:lstStyle/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000" b="1" i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000" b="1" i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Задачи урока</a:t>
            </a:r>
            <a:endParaRPr lang="ru-RU" sz="40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8504238" cy="5118100"/>
          </a:xfrm>
        </p:spPr>
        <p:txBody>
          <a:bodyPr/>
          <a:lstStyle/>
          <a:p>
            <a:pPr marL="0" indent="0" eaLnBrk="1" hangingPunct="1">
              <a:lnSpc>
                <a:spcPct val="70000"/>
              </a:lnSpc>
              <a:buFont typeface="Wingdings 2" pitchFamily="18" charset="2"/>
              <a:buNone/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Образовательный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аспект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ru-RU" sz="2400" dirty="0"/>
              <a:t>повторить особенности изученных стилей речи;</a:t>
            </a:r>
          </a:p>
          <a:p>
            <a:pPr lvl="0"/>
            <a:r>
              <a:rPr lang="ru-RU" sz="2400" dirty="0" smtClean="0"/>
              <a:t>создать условия </a:t>
            </a:r>
            <a:r>
              <a:rPr lang="ru-RU" sz="2400" dirty="0"/>
              <a:t>для осознания и осмысления новой учебной информации;</a:t>
            </a:r>
          </a:p>
          <a:p>
            <a:pPr lvl="0"/>
            <a:r>
              <a:rPr lang="ru-RU" sz="2400" dirty="0"/>
              <a:t>познакомить обучающихся  с особенностями делового и научного стилей речи;</a:t>
            </a:r>
          </a:p>
          <a:p>
            <a:pPr lvl="0"/>
            <a:r>
              <a:rPr lang="ru-RU" sz="2400" dirty="0" smtClean="0"/>
              <a:t>формировать умение </a:t>
            </a:r>
            <a:r>
              <a:rPr lang="ru-RU" sz="2400" dirty="0"/>
              <a:t>определять стили речи, видеть стилеобразующие черты.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урока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82272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Развивающий аспект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ru-RU" sz="2400" dirty="0" smtClean="0"/>
              <a:t>развивать интеллектуальные умения: </a:t>
            </a:r>
            <a:r>
              <a:rPr lang="ru-RU" sz="2400" dirty="0"/>
              <a:t>выделять главное, ставить перед собой вопросы и цели, устанавливать причинно-следственные связи, критически анализировать информацию; развивать речевые навыки;</a:t>
            </a:r>
          </a:p>
          <a:p>
            <a:pPr lvl="0"/>
            <a:r>
              <a:rPr lang="ru-RU" sz="2400" dirty="0" smtClean="0"/>
              <a:t>развивать учебно-информационные умения: </a:t>
            </a:r>
            <a:r>
              <a:rPr lang="ru-RU" sz="2400" dirty="0"/>
              <a:t>извлекать информацию для небольшого сообщения из доступных источников;</a:t>
            </a:r>
          </a:p>
          <a:p>
            <a:pPr lvl="0"/>
            <a:r>
              <a:rPr lang="ru-RU" sz="2400" dirty="0" smtClean="0"/>
              <a:t>развивать творческие способности</a:t>
            </a:r>
            <a:r>
              <a:rPr lang="ru-RU" sz="2400" b="1" dirty="0" smtClean="0"/>
              <a:t>.</a:t>
            </a:r>
            <a:endParaRPr lang="ru-RU" sz="24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5876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урока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Воспитательный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аспект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marL="0" indent="0">
              <a:buNone/>
            </a:pPr>
            <a:endParaRPr lang="ru-RU" sz="2400" dirty="0"/>
          </a:p>
          <a:p>
            <a:pPr lvl="0"/>
            <a:r>
              <a:rPr lang="ru-RU" sz="2400" dirty="0"/>
              <a:t>с</a:t>
            </a:r>
            <a:r>
              <a:rPr lang="ru-RU" sz="2400" dirty="0" smtClean="0"/>
              <a:t>пособствовать воспитанию культуры </a:t>
            </a:r>
            <a:r>
              <a:rPr lang="ru-RU" sz="2400" dirty="0"/>
              <a:t>умственного </a:t>
            </a:r>
            <a:r>
              <a:rPr lang="ru-RU" sz="2400" dirty="0" smtClean="0"/>
              <a:t>труда; интереса </a:t>
            </a:r>
            <a:r>
              <a:rPr lang="ru-RU" sz="2400" dirty="0"/>
              <a:t>к </a:t>
            </a:r>
            <a:r>
              <a:rPr lang="ru-RU" sz="2400" dirty="0" smtClean="0"/>
              <a:t>предмету; любви, бережного отношения </a:t>
            </a:r>
            <a:r>
              <a:rPr lang="ru-RU" sz="2400" dirty="0"/>
              <a:t>к  родному языку;</a:t>
            </a:r>
          </a:p>
          <a:p>
            <a:pPr lvl="0"/>
            <a:r>
              <a:rPr lang="ru-RU" sz="2400" dirty="0"/>
              <a:t>с</a:t>
            </a:r>
            <a:r>
              <a:rPr lang="ru-RU" sz="2400" dirty="0" smtClean="0"/>
              <a:t>пособствовать формированию коммуникативных качества  </a:t>
            </a:r>
            <a:r>
              <a:rPr lang="ru-RU" sz="2400" dirty="0"/>
              <a:t>личности (сотрудничество, умение выслушать собеседника и высказать свою точку зрения).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1899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10398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Этапы урока,</a:t>
            </a:r>
            <a:br>
              <a:rPr lang="ru-RU" sz="4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формы и приемы: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556792"/>
            <a:ext cx="8640959" cy="5040858"/>
          </a:xfrm>
        </p:spPr>
        <p:txBody>
          <a:bodyPr/>
          <a:lstStyle/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Организационный момент. Стадия вызова. – 2 мин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600" dirty="0">
                <a:solidFill>
                  <a:srgbClr val="002060"/>
                </a:solidFill>
                <a:hlinkClick r:id="rId4" action="ppaction://hlinksldjump"/>
              </a:rPr>
              <a:t>Стратегия «Вопросительные слова</a:t>
            </a:r>
            <a:r>
              <a:rPr lang="ru-RU" sz="1600" dirty="0" smtClean="0">
                <a:solidFill>
                  <a:srgbClr val="002060"/>
                </a:solidFill>
                <a:hlinkClick r:id="rId4" action="ppaction://hlinksldjump"/>
              </a:rPr>
              <a:t>». Целеполагание. – 1 мин.</a:t>
            </a:r>
            <a:endParaRPr lang="ru-RU" sz="16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Актуализация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знаний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по теме «Стили речи». </a:t>
            </a:r>
            <a:r>
              <a:rPr lang="ru-RU" sz="1600" dirty="0">
                <a:solidFill>
                  <a:srgbClr val="002060"/>
                </a:solidFill>
                <a:hlinkClick r:id="rId4" action="ppaction://hlinksldjump"/>
              </a:rPr>
              <a:t>Сопоставительная работа в </a:t>
            </a:r>
            <a:r>
              <a:rPr lang="ru-RU" sz="1600" dirty="0" smtClean="0">
                <a:solidFill>
                  <a:srgbClr val="002060"/>
                </a:solidFill>
                <a:hlinkClick r:id="rId4" action="ppaction://hlinksldjump"/>
              </a:rPr>
              <a:t>парах</a:t>
            </a:r>
            <a:r>
              <a:rPr lang="ru-RU" sz="1600" dirty="0">
                <a:solidFill>
                  <a:srgbClr val="002060"/>
                </a:solidFill>
                <a:hlinkClick r:id="rId4" action="ppaction://hlinksldjump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hlinkClick r:id="rId4" action="ppaction://hlinksldjump"/>
              </a:rPr>
              <a:t>– 4 мин.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Стадия осмысления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 - 1 мин.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Запись и анализ высказывания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В.Солоухина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 о языке. Проблемный вопрос - 4 мин.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Индивидуальная работа  со словарями (прием «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У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ченик в роли учителя») –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3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мин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.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rgbClr val="002060"/>
                </a:solidFill>
                <a:hlinkClick r:id="rId8" action="ppaction://hlinksldjump"/>
              </a:rPr>
              <a:t>Редактирование </a:t>
            </a:r>
            <a:r>
              <a:rPr lang="ru-RU" sz="1600" dirty="0">
                <a:solidFill>
                  <a:srgbClr val="002060"/>
                </a:solidFill>
                <a:hlinkClick r:id="rId8" action="ppaction://hlinksldjump"/>
              </a:rPr>
              <a:t>текста научного стиля. Работа в парах – </a:t>
            </a:r>
            <a:r>
              <a:rPr lang="ru-RU" sz="1600" dirty="0" smtClean="0">
                <a:solidFill>
                  <a:srgbClr val="002060"/>
                </a:solidFill>
                <a:hlinkClick r:id="rId8" action="ppaction://hlinksldjump"/>
              </a:rPr>
              <a:t>5 </a:t>
            </a:r>
            <a:r>
              <a:rPr lang="ru-RU" sz="1600" dirty="0">
                <a:solidFill>
                  <a:srgbClr val="002060"/>
                </a:solidFill>
                <a:hlinkClick r:id="rId8" action="ppaction://hlinksldjump"/>
              </a:rPr>
              <a:t>мин.</a:t>
            </a:r>
            <a:endParaRPr lang="ru-RU" sz="16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rgbClr val="002060"/>
                </a:solidFill>
                <a:hlinkClick r:id="rId9" action="ppaction://hlinksldjump"/>
              </a:rPr>
              <a:t>Самостоятельное </a:t>
            </a:r>
            <a:r>
              <a:rPr lang="ru-RU" sz="1600" dirty="0">
                <a:solidFill>
                  <a:srgbClr val="002060"/>
                </a:solidFill>
                <a:hlinkClick r:id="rId9" action="ppaction://hlinksldjump"/>
              </a:rPr>
              <a:t>исследование  и </a:t>
            </a:r>
            <a:r>
              <a:rPr lang="ru-RU" sz="1600" dirty="0" smtClean="0">
                <a:solidFill>
                  <a:srgbClr val="002060"/>
                </a:solidFill>
                <a:hlinkClick r:id="rId9" action="ppaction://hlinksldjump"/>
              </a:rPr>
              <a:t>обсуждение – 3 мин</a:t>
            </a:r>
            <a:r>
              <a:rPr lang="ru-RU" sz="1600" dirty="0" smtClean="0">
                <a:solidFill>
                  <a:srgbClr val="002060"/>
                </a:solidFill>
              </a:rPr>
              <a:t>.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rgbClr val="002060"/>
                </a:solidFill>
                <a:hlinkClick r:id="rId10" action="ppaction://hlinksldjump"/>
              </a:rPr>
              <a:t>Творческое задание – 5 мин. </a:t>
            </a:r>
            <a:endParaRPr lang="ru-RU" sz="1600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rgbClr val="002060"/>
                </a:solidFill>
                <a:hlinkClick r:id="rId11" action="ppaction://hlinksldjump"/>
              </a:rPr>
              <a:t>Анализ </a:t>
            </a:r>
            <a:r>
              <a:rPr lang="ru-RU" sz="1600" dirty="0">
                <a:solidFill>
                  <a:srgbClr val="002060"/>
                </a:solidFill>
                <a:hlinkClick r:id="rId11" action="ppaction://hlinksldjump"/>
              </a:rPr>
              <a:t>стилистических ошибок. Задание по  разграничению стилей речи – </a:t>
            </a:r>
            <a:r>
              <a:rPr lang="ru-RU" sz="1600" dirty="0" smtClean="0">
                <a:solidFill>
                  <a:srgbClr val="002060"/>
                </a:solidFill>
                <a:hlinkClick r:id="rId11" action="ppaction://hlinksldjump"/>
              </a:rPr>
              <a:t>3 </a:t>
            </a:r>
            <a:r>
              <a:rPr lang="ru-RU" sz="1600" dirty="0">
                <a:solidFill>
                  <a:srgbClr val="002060"/>
                </a:solidFill>
                <a:hlinkClick r:id="rId11" action="ppaction://hlinksldjump"/>
              </a:rPr>
              <a:t>мин</a:t>
            </a:r>
            <a:r>
              <a:rPr lang="ru-RU" sz="1600" dirty="0" smtClean="0">
                <a:solidFill>
                  <a:srgbClr val="002060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600" dirty="0">
                <a:solidFill>
                  <a:srgbClr val="002060"/>
                </a:solidFill>
                <a:hlinkClick r:id="rId12" action="ppaction://hlinksldjump"/>
              </a:rPr>
              <a:t>Открытое задание. Работа по карточкам «Я делаю вывод» – </a:t>
            </a:r>
            <a:r>
              <a:rPr lang="ru-RU" sz="1600" dirty="0" smtClean="0">
                <a:solidFill>
                  <a:srgbClr val="002060"/>
                </a:solidFill>
                <a:hlinkClick r:id="rId12" action="ppaction://hlinksldjump"/>
              </a:rPr>
              <a:t>4 </a:t>
            </a:r>
            <a:r>
              <a:rPr lang="ru-RU" sz="1600" dirty="0">
                <a:solidFill>
                  <a:srgbClr val="002060"/>
                </a:solidFill>
                <a:hlinkClick r:id="rId12" action="ppaction://hlinksldjump"/>
              </a:rPr>
              <a:t>мин</a:t>
            </a:r>
            <a:r>
              <a:rPr lang="ru-RU" sz="1600" dirty="0" smtClean="0">
                <a:solidFill>
                  <a:srgbClr val="002060"/>
                </a:solidFill>
                <a:hlinkClick r:id="rId12" action="ppaction://hlinksldjump"/>
              </a:rPr>
              <a:t>.</a:t>
            </a:r>
            <a:endParaRPr lang="ru-RU" sz="16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3" action="ppaction://hlinksldjump"/>
              </a:rPr>
              <a:t>Стадия рефлексивного осмысления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3" action="ppaction://hlinksldjump"/>
              </a:rPr>
              <a:t>урока. Индивидуальная работа по карточкам–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3" action="ppaction://hlinksldjump"/>
              </a:rPr>
              <a:t>3 мин. 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4" action="ppaction://hlinksldjump"/>
              </a:rPr>
              <a:t>Домашнее задание -1 мин.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5" action="ppaction://hlinksldjump"/>
              </a:rPr>
              <a:t>Заключительное слово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5" action="ppaction://hlinksldjump"/>
              </a:rPr>
              <a:t>учителя –1 мин.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179512" y="764704"/>
            <a:ext cx="2736304" cy="5361459"/>
          </a:xfrm>
        </p:spPr>
        <p:txBody>
          <a:bodyPr/>
          <a:lstStyle/>
          <a:p>
            <a:pPr lvl="0"/>
            <a:r>
              <a:rPr lang="ru-RU" sz="2000" b="1" dirty="0" smtClean="0"/>
              <a:t>1. </a:t>
            </a:r>
            <a:r>
              <a:rPr lang="ru-RU" sz="2000" b="1" dirty="0" err="1" smtClean="0"/>
              <a:t>Оргмомент</a:t>
            </a:r>
            <a:r>
              <a:rPr lang="ru-RU" sz="2000" b="1" dirty="0"/>
              <a:t>. Стадия </a:t>
            </a:r>
            <a:r>
              <a:rPr lang="ru-RU" sz="2000" b="1" dirty="0" smtClean="0"/>
              <a:t>вызова</a:t>
            </a:r>
            <a:r>
              <a:rPr lang="ru-RU" sz="2000" b="1" dirty="0"/>
              <a:t> </a:t>
            </a:r>
            <a:r>
              <a:rPr lang="ru-RU" sz="2000" b="1" dirty="0" smtClean="0"/>
              <a:t>– 2 мин.</a:t>
            </a:r>
            <a:endParaRPr lang="ru-RU" sz="2000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6104824" y="2492896"/>
            <a:ext cx="2859664" cy="3888432"/>
          </a:xfrm>
        </p:spPr>
        <p:txBody>
          <a:bodyPr/>
          <a:lstStyle/>
          <a:p>
            <a:pPr marL="0" indent="0" algn="just">
              <a:buNone/>
            </a:pP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Предполагаемый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ответ</a:t>
            </a:r>
            <a:r>
              <a:rPr lang="ru-RU" sz="2000" dirty="0"/>
              <a:t>: выбор </a:t>
            </a:r>
            <a:r>
              <a:rPr lang="ru-RU" sz="2000" dirty="0" smtClean="0"/>
              <a:t>приветствия </a:t>
            </a:r>
            <a:r>
              <a:rPr lang="ru-RU" sz="2000" dirty="0"/>
              <a:t>зависит от условий и задач общения, то есть </a:t>
            </a:r>
            <a:r>
              <a:rPr lang="ru-RU" sz="2000" dirty="0" smtClean="0"/>
              <a:t>от речевой ситуации.</a:t>
            </a:r>
          </a:p>
          <a:p>
            <a:pPr marL="0" indent="0" algn="just">
              <a:buNone/>
            </a:pP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1026" name="Picture 2" descr="C:\Documents and Settings\Admin\Рабочий стол\фото урок\IMG_97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456895"/>
            <a:ext cx="5925312" cy="395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7824" y="548680"/>
            <a:ext cx="5832648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Вот так встреча !   Кого я вижу !  Какими судьбами !  Сколько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лет,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зим!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 вызвало улыбку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Мое приветствие было уместно? 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 чего зависит выбор приветствия?</a:t>
            </a:r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7" name="Стрелка вверх 6">
            <a:hlinkClick r:id="rId3" action="ppaction://hlinksldjump"/>
          </p:cNvPr>
          <p:cNvSpPr/>
          <p:nvPr/>
        </p:nvSpPr>
        <p:spPr>
          <a:xfrm>
            <a:off x="8786842" y="6429396"/>
            <a:ext cx="214314" cy="2857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61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836712"/>
            <a:ext cx="2736304" cy="5289451"/>
          </a:xfrm>
        </p:spPr>
        <p:txBody>
          <a:bodyPr/>
          <a:lstStyle/>
          <a:p>
            <a:pPr lvl="0"/>
            <a:r>
              <a:rPr lang="ru-RU" b="1" dirty="0"/>
              <a:t> </a:t>
            </a:r>
            <a:r>
              <a:rPr lang="ru-RU" sz="2000" b="1" dirty="0"/>
              <a:t>2. Стратегия «Вопросительные слова». Целеполагание – 1 мин.</a:t>
            </a:r>
            <a:endParaRPr lang="ru-RU" sz="2000" dirty="0"/>
          </a:p>
          <a:p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2915816" y="548680"/>
            <a:ext cx="6048672" cy="2016224"/>
          </a:xfrm>
        </p:spPr>
        <p:txBody>
          <a:bodyPr/>
          <a:lstStyle/>
          <a:p>
            <a:pPr marL="0" lvl="0" indent="0" algn="just">
              <a:buNone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Учитель</a:t>
            </a:r>
            <a:r>
              <a:rPr lang="ru-RU" sz="1800" dirty="0" smtClean="0"/>
              <a:t>:  Вспомните, что включает в себя понятие «</a:t>
            </a:r>
            <a:r>
              <a:rPr lang="ru-RU" sz="1800" dirty="0" smtClean="0">
                <a:hlinkClick r:id="rId2" action="ppaction://hlinkpres?slideindex=1&amp;slidetitle="/>
              </a:rPr>
              <a:t>речевая </a:t>
            </a:r>
            <a:r>
              <a:rPr lang="ru-RU" sz="1800" dirty="0">
                <a:hlinkClick r:id="rId2" action="ppaction://hlinkpres?slideindex=1&amp;slidetitle="/>
                <a:hlinkMouseOver r:id="rId3" action="ppaction://hlinkpres?slideindex=1&amp;slidetitle="/>
              </a:rPr>
              <a:t>ситуация</a:t>
            </a:r>
            <a:r>
              <a:rPr lang="ru-RU" sz="1800" dirty="0" smtClean="0"/>
              <a:t>»? Какие «</a:t>
            </a:r>
            <a:r>
              <a:rPr lang="ru-RU" sz="1800" dirty="0">
                <a:hlinkClick r:id="rId4" action="ppaction://hlinkpres?slideindex=1&amp;slidetitle="/>
              </a:rPr>
              <a:t>стили речи</a:t>
            </a:r>
            <a:r>
              <a:rPr lang="ru-RU" sz="1800" dirty="0"/>
              <a:t>» </a:t>
            </a:r>
            <a:r>
              <a:rPr lang="ru-RU" sz="1800" dirty="0" smtClean="0"/>
              <a:t>вы знаете? (демонстрация слайдов презентации).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1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800" dirty="0" smtClean="0"/>
              <a:t>Как </a:t>
            </a:r>
            <a:r>
              <a:rPr lang="ru-RU" sz="1800" dirty="0"/>
              <a:t>вы думаете, какую цель ставим перед собой на уроке? Сформулируйте </a:t>
            </a:r>
            <a:r>
              <a:rPr lang="en-US" sz="1800" dirty="0"/>
              <a:t> </a:t>
            </a:r>
            <a:r>
              <a:rPr lang="ru-RU" sz="1800" dirty="0"/>
              <a:t> цель урока в форме вопросов, используя слова ЧТО? КАКИЕ? КАК? ЧЕМ? ЗАЧЕМ? </a:t>
            </a:r>
            <a:r>
              <a:rPr lang="ru-RU" sz="1800" dirty="0" smtClean="0"/>
              <a:t>(Проверяем </a:t>
            </a:r>
            <a:r>
              <a:rPr lang="ru-RU" sz="1800" dirty="0"/>
              <a:t>глубину понимания темы</a:t>
            </a:r>
            <a:r>
              <a:rPr lang="ru-RU" sz="1800" dirty="0" smtClean="0"/>
              <a:t>).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dirty="0"/>
          </a:p>
        </p:txBody>
      </p:sp>
      <p:pic>
        <p:nvPicPr>
          <p:cNvPr id="5" name="Picture 2" descr="C:\Documents and Settings\Admin\Рабочий стол\фото урок\IMG_9752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2852936"/>
            <a:ext cx="5724814" cy="3869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012160" y="2397949"/>
            <a:ext cx="288032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Предполагаемый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какие стили выделяют в русском языке? Зачем изучать стили речи? Как применить знания о стилях речи в жизни? Как определить стиль текста? Чем отличаются стили друг от друга?</a:t>
            </a:r>
          </a:p>
          <a:p>
            <a:pPr marL="0" lvl="0" indent="0" algn="just">
              <a:buNone/>
            </a:pPr>
            <a:endParaRPr lang="ru-RU" sz="2000" dirty="0"/>
          </a:p>
          <a:p>
            <a:pPr marL="0" lvl="0" indent="0" algn="just">
              <a:buNone/>
            </a:pPr>
            <a:r>
              <a:rPr lang="ru-RU" sz="2000" b="1" dirty="0"/>
              <a:t> </a:t>
            </a:r>
            <a:endParaRPr lang="ru-RU" sz="2000" dirty="0"/>
          </a:p>
        </p:txBody>
      </p:sp>
      <p:sp>
        <p:nvSpPr>
          <p:cNvPr id="7" name="Стрелка вверх 6">
            <a:hlinkClick r:id="rId6" action="ppaction://hlinksldjump"/>
          </p:cNvPr>
          <p:cNvSpPr/>
          <p:nvPr/>
        </p:nvSpPr>
        <p:spPr>
          <a:xfrm>
            <a:off x="8786842" y="6429396"/>
            <a:ext cx="214314" cy="2857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03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427984" y="476671"/>
            <a:ext cx="4536504" cy="5931943"/>
          </a:xfrm>
        </p:spPr>
        <p:txBody>
          <a:bodyPr/>
          <a:lstStyle/>
          <a:p>
            <a:pPr marL="0" indent="0" algn="just"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Учитель</a:t>
            </a:r>
            <a:r>
              <a:rPr lang="ru-RU" sz="1600" dirty="0" smtClean="0"/>
              <a:t>:  Прочитайте и сравните </a:t>
            </a:r>
            <a:r>
              <a:rPr lang="ru-RU" sz="1600" dirty="0" smtClean="0">
                <a:hlinkClick r:id="rId2" action="ppaction://hlinkfile"/>
              </a:rPr>
              <a:t>тексты</a:t>
            </a:r>
            <a:r>
              <a:rPr lang="ru-RU" sz="1600" dirty="0" smtClean="0"/>
              <a:t>, которые находятся у вас на партах.</a:t>
            </a:r>
          </a:p>
          <a:p>
            <a:pPr marL="0" indent="0" algn="just">
              <a:buNone/>
            </a:pPr>
            <a:r>
              <a:rPr lang="ru-RU" sz="1600" dirty="0" smtClean="0"/>
              <a:t> Задания.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1600" dirty="0" smtClean="0"/>
              <a:t>К </a:t>
            </a:r>
            <a:r>
              <a:rPr lang="ru-RU" sz="1600" dirty="0"/>
              <a:t>какому стилю относится каждый текст?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1600" dirty="0"/>
              <a:t>В каком тексте содержится сообщение о конкретном животном, с какой целью оно дано?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1600" dirty="0"/>
              <a:t>Какой текст дает нам информацию об определенной породе животных?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1600" dirty="0"/>
              <a:t>С какой целью дается описание собаки в первом тексте? </a:t>
            </a:r>
            <a:endParaRPr lang="ru-RU" sz="1600" dirty="0" smtClean="0"/>
          </a:p>
          <a:p>
            <a:pPr marL="0" lvl="0" indent="0" algn="just">
              <a:buNone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Предполагаемый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ответ</a:t>
            </a:r>
            <a:r>
              <a:rPr lang="ru-RU" sz="1600" dirty="0"/>
              <a:t>: </a:t>
            </a:r>
            <a:r>
              <a:rPr lang="ru-RU" sz="1600" dirty="0" smtClean="0"/>
              <a:t>тексты </a:t>
            </a:r>
            <a:r>
              <a:rPr lang="ru-RU" sz="1600" dirty="0"/>
              <a:t>принадлежат к разным стилям. 1 текст - художественного стиля, 2- официально-делового, 3- научного). В 1 тексте описание собаки дается с целью воздействия на читателя,  а именно - вызвать его улыбку; во 2 тексте содержится сообщение об одном конкретном животном, цель практическая - помочь человеку в жизненной ситуации; в 3 тексте обобщенно говорится об определенной породе животных, цель – расширить знания людей об окружающем мире). </a:t>
            </a:r>
          </a:p>
          <a:p>
            <a:pPr marL="0" indent="0" algn="just">
              <a:buNone/>
            </a:pP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79512" y="836712"/>
            <a:ext cx="2736304" cy="5297091"/>
          </a:xfrm>
        </p:spPr>
        <p:txBody>
          <a:bodyPr/>
          <a:lstStyle/>
          <a:p>
            <a:r>
              <a:rPr lang="ru-RU" sz="1800" b="1" dirty="0" smtClean="0"/>
              <a:t>3.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Актуализация знаний по теме «Стили речи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1800" b="1" dirty="0" smtClean="0"/>
              <a:t>Сопоставительная </a:t>
            </a:r>
            <a:r>
              <a:rPr lang="ru-RU" sz="1800" b="1" dirty="0"/>
              <a:t>работа в парах – 4 </a:t>
            </a:r>
            <a:r>
              <a:rPr lang="ru-RU" sz="1800" b="1" dirty="0" smtClean="0"/>
              <a:t>мин.</a:t>
            </a:r>
            <a:endParaRPr lang="ru-RU" sz="1800" b="1" dirty="0"/>
          </a:p>
        </p:txBody>
      </p:sp>
      <p:pic>
        <p:nvPicPr>
          <p:cNvPr id="1026" name="Picture 2" descr="L:\фото урок\IMG_975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344"/>
          <a:stretch/>
        </p:blipFill>
        <p:spPr bwMode="auto">
          <a:xfrm>
            <a:off x="190006" y="2571412"/>
            <a:ext cx="4191989" cy="3837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верх 5">
            <a:hlinkClick r:id="rId4" action="ppaction://hlinksldjump"/>
          </p:cNvPr>
          <p:cNvSpPr/>
          <p:nvPr/>
        </p:nvSpPr>
        <p:spPr>
          <a:xfrm>
            <a:off x="8786842" y="6429396"/>
            <a:ext cx="214314" cy="2857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3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3484</TotalTime>
  <Words>1868</Words>
  <Application>Microsoft Office PowerPoint</Application>
  <PresentationFormat>Экран (4:3)</PresentationFormat>
  <Paragraphs>152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Официальная</vt:lpstr>
      <vt:lpstr>Презентация к уроку русского языка</vt:lpstr>
      <vt:lpstr>                Тема: Разграничение деловой и научной речи. </vt:lpstr>
      <vt:lpstr>       Задачи урока</vt:lpstr>
      <vt:lpstr>Задачи урока</vt:lpstr>
      <vt:lpstr>Задачи урока</vt:lpstr>
      <vt:lpstr>Этапы урока, методы ,формы и приемы: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HomePC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Тема. Увеличиваем, уменьшаем число на 2</dc:title>
  <dc:creator>Boss</dc:creator>
  <cp:lastModifiedBy>Яна</cp:lastModifiedBy>
  <cp:revision>258</cp:revision>
  <cp:lastPrinted>2011-10-16T15:49:12Z</cp:lastPrinted>
  <dcterms:created xsi:type="dcterms:W3CDTF">2011-10-13T14:43:02Z</dcterms:created>
  <dcterms:modified xsi:type="dcterms:W3CDTF">2018-08-04T17:47:27Z</dcterms:modified>
</cp:coreProperties>
</file>