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89" r:id="rId3"/>
    <p:sldId id="297" r:id="rId4"/>
    <p:sldId id="296" r:id="rId5"/>
    <p:sldId id="290" r:id="rId6"/>
    <p:sldId id="291" r:id="rId7"/>
    <p:sldId id="292" r:id="rId8"/>
    <p:sldId id="293" r:id="rId9"/>
    <p:sldId id="294" r:id="rId10"/>
    <p:sldId id="295" r:id="rId11"/>
    <p:sldId id="298" r:id="rId12"/>
    <p:sldId id="29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356" autoAdjust="0"/>
  </p:normalViewPr>
  <p:slideViewPr>
    <p:cSldViewPr>
      <p:cViewPr>
        <p:scale>
          <a:sx n="80" d="100"/>
          <a:sy n="80" d="100"/>
        </p:scale>
        <p:origin x="-12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908080-7F22-44F4-9B30-C887C40DBC08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03448104-7FB8-4824-8409-A0A12BA6EF15}">
      <dgm:prSet phldrT="[Текст]"/>
      <dgm:spPr/>
      <dgm:t>
        <a:bodyPr/>
        <a:lstStyle/>
        <a:p>
          <a:r>
            <a:rPr lang="ru-RU" dirty="0" smtClean="0"/>
            <a:t>1 этап </a:t>
          </a:r>
          <a:endParaRPr lang="ru-RU" dirty="0"/>
        </a:p>
      </dgm:t>
    </dgm:pt>
    <dgm:pt modelId="{21FC70D7-292E-4146-BA47-24AFEB0C59DD}" type="parTrans" cxnId="{6614327F-41DC-4944-8826-4A038BBD9F95}">
      <dgm:prSet/>
      <dgm:spPr/>
      <dgm:t>
        <a:bodyPr/>
        <a:lstStyle/>
        <a:p>
          <a:endParaRPr lang="ru-RU"/>
        </a:p>
      </dgm:t>
    </dgm:pt>
    <dgm:pt modelId="{223F8702-BFBB-4938-A820-C27BDACBD7A2}" type="sibTrans" cxnId="{6614327F-41DC-4944-8826-4A038BBD9F95}">
      <dgm:prSet/>
      <dgm:spPr/>
      <dgm:t>
        <a:bodyPr/>
        <a:lstStyle/>
        <a:p>
          <a:endParaRPr lang="ru-RU"/>
        </a:p>
      </dgm:t>
    </dgm:pt>
    <dgm:pt modelId="{EAB0AB4C-14CB-4442-A9D4-24A9B3413430}">
      <dgm:prSet phldrT="[Текст]"/>
      <dgm:spPr/>
      <dgm:t>
        <a:bodyPr/>
        <a:lstStyle/>
        <a:p>
          <a:r>
            <a:rPr lang="ru-RU" dirty="0" smtClean="0"/>
            <a:t>подготовительный (ориентировочный)</a:t>
          </a:r>
          <a:endParaRPr lang="ru-RU" dirty="0"/>
        </a:p>
      </dgm:t>
    </dgm:pt>
    <dgm:pt modelId="{A8554F14-E446-461A-BF9A-01E507853F55}" type="parTrans" cxnId="{F2CA172C-0D57-4805-A344-0D1CC2FB2DBB}">
      <dgm:prSet/>
      <dgm:spPr/>
      <dgm:t>
        <a:bodyPr/>
        <a:lstStyle/>
        <a:p>
          <a:endParaRPr lang="ru-RU"/>
        </a:p>
      </dgm:t>
    </dgm:pt>
    <dgm:pt modelId="{DA7EFF1C-9F83-4DC2-97DC-5F6DC66BD385}" type="sibTrans" cxnId="{F2CA172C-0D57-4805-A344-0D1CC2FB2DBB}">
      <dgm:prSet/>
      <dgm:spPr/>
      <dgm:t>
        <a:bodyPr/>
        <a:lstStyle/>
        <a:p>
          <a:endParaRPr lang="ru-RU"/>
        </a:p>
      </dgm:t>
    </dgm:pt>
    <dgm:pt modelId="{947387C4-F47A-49DE-AE06-099DEF0D8F02}">
      <dgm:prSet phldrT="[Текст]"/>
      <dgm:spPr/>
      <dgm:t>
        <a:bodyPr/>
        <a:lstStyle/>
        <a:p>
          <a:r>
            <a:rPr lang="ru-RU" dirty="0" smtClean="0"/>
            <a:t>2 этап </a:t>
          </a:r>
          <a:endParaRPr lang="ru-RU" dirty="0"/>
        </a:p>
      </dgm:t>
    </dgm:pt>
    <dgm:pt modelId="{0B8DBD09-23DA-4850-83ED-EFA26829A2E9}" type="parTrans" cxnId="{5C2C139B-C47A-4774-BE46-B6DA0AD55F2B}">
      <dgm:prSet/>
      <dgm:spPr/>
      <dgm:t>
        <a:bodyPr/>
        <a:lstStyle/>
        <a:p>
          <a:endParaRPr lang="ru-RU"/>
        </a:p>
      </dgm:t>
    </dgm:pt>
    <dgm:pt modelId="{9E7C6095-5D77-43EC-A545-4F42B5CD6894}" type="sibTrans" cxnId="{5C2C139B-C47A-4774-BE46-B6DA0AD55F2B}">
      <dgm:prSet/>
      <dgm:spPr/>
      <dgm:t>
        <a:bodyPr/>
        <a:lstStyle/>
        <a:p>
          <a:endParaRPr lang="ru-RU"/>
        </a:p>
      </dgm:t>
    </dgm:pt>
    <dgm:pt modelId="{3FC0C7DF-F67F-45AC-B1F6-144409B3411E}">
      <dgm:prSet phldrT="[Текст]"/>
      <dgm:spPr/>
      <dgm:t>
        <a:bodyPr/>
        <a:lstStyle/>
        <a:p>
          <a:r>
            <a:rPr lang="ru-RU" dirty="0" smtClean="0"/>
            <a:t>исполнительный</a:t>
          </a:r>
          <a:endParaRPr lang="ru-RU" dirty="0"/>
        </a:p>
      </dgm:t>
    </dgm:pt>
    <dgm:pt modelId="{561338AC-7A66-4A3D-A419-D72C9DDDA154}" type="parTrans" cxnId="{6BCB5897-11A2-4F43-97AD-122B144F3CF8}">
      <dgm:prSet/>
      <dgm:spPr/>
      <dgm:t>
        <a:bodyPr/>
        <a:lstStyle/>
        <a:p>
          <a:endParaRPr lang="ru-RU"/>
        </a:p>
      </dgm:t>
    </dgm:pt>
    <dgm:pt modelId="{571E5572-6059-4D36-9B1E-5FCFD99C6F34}" type="sibTrans" cxnId="{6BCB5897-11A2-4F43-97AD-122B144F3CF8}">
      <dgm:prSet/>
      <dgm:spPr/>
      <dgm:t>
        <a:bodyPr/>
        <a:lstStyle/>
        <a:p>
          <a:endParaRPr lang="ru-RU"/>
        </a:p>
      </dgm:t>
    </dgm:pt>
    <dgm:pt modelId="{8746E39F-DA3A-4144-979B-D3F34F4514C1}">
      <dgm:prSet phldrT="[Текст]"/>
      <dgm:spPr/>
      <dgm:t>
        <a:bodyPr/>
        <a:lstStyle/>
        <a:p>
          <a:r>
            <a:rPr lang="ru-RU" dirty="0" smtClean="0"/>
            <a:t>3 этап </a:t>
          </a:r>
          <a:endParaRPr lang="ru-RU" dirty="0"/>
        </a:p>
      </dgm:t>
    </dgm:pt>
    <dgm:pt modelId="{39C0ED57-0943-47F8-B677-9DEBBDC07018}" type="parTrans" cxnId="{CAE15FA4-2ED4-4498-BEBD-68180E1EFD6B}">
      <dgm:prSet/>
      <dgm:spPr/>
      <dgm:t>
        <a:bodyPr/>
        <a:lstStyle/>
        <a:p>
          <a:endParaRPr lang="ru-RU"/>
        </a:p>
      </dgm:t>
    </dgm:pt>
    <dgm:pt modelId="{68077121-ECA3-41BD-A710-B8C18C5DD96B}" type="sibTrans" cxnId="{CAE15FA4-2ED4-4498-BEBD-68180E1EFD6B}">
      <dgm:prSet/>
      <dgm:spPr/>
      <dgm:t>
        <a:bodyPr/>
        <a:lstStyle/>
        <a:p>
          <a:endParaRPr lang="ru-RU"/>
        </a:p>
      </dgm:t>
    </dgm:pt>
    <dgm:pt modelId="{DF0474AE-4816-46B9-81BE-95069981A7BD}">
      <dgm:prSet phldrT="[Текст]"/>
      <dgm:spPr/>
      <dgm:t>
        <a:bodyPr/>
        <a:lstStyle/>
        <a:p>
          <a:r>
            <a:rPr lang="ru-RU" dirty="0" smtClean="0"/>
            <a:t> проверочный</a:t>
          </a:r>
          <a:endParaRPr lang="ru-RU" dirty="0"/>
        </a:p>
      </dgm:t>
    </dgm:pt>
    <dgm:pt modelId="{038AE60E-87A1-4A11-825C-D0D764A33EC4}" type="parTrans" cxnId="{75498AFD-70EE-4AEA-9E6F-EF88E8A9623C}">
      <dgm:prSet/>
      <dgm:spPr/>
      <dgm:t>
        <a:bodyPr/>
        <a:lstStyle/>
        <a:p>
          <a:endParaRPr lang="ru-RU"/>
        </a:p>
      </dgm:t>
    </dgm:pt>
    <dgm:pt modelId="{4AADED03-2A12-4121-88A8-ABF7324DA22F}" type="sibTrans" cxnId="{75498AFD-70EE-4AEA-9E6F-EF88E8A9623C}">
      <dgm:prSet/>
      <dgm:spPr/>
      <dgm:t>
        <a:bodyPr/>
        <a:lstStyle/>
        <a:p>
          <a:endParaRPr lang="ru-RU"/>
        </a:p>
      </dgm:t>
    </dgm:pt>
    <dgm:pt modelId="{14F245BA-64E9-480D-91FE-1F2503F65636}" type="pres">
      <dgm:prSet presAssocID="{2B908080-7F22-44F4-9B30-C887C40DBC0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535470-7B9F-44BB-B1BB-4435B199479A}" type="pres">
      <dgm:prSet presAssocID="{03448104-7FB8-4824-8409-A0A12BA6EF15}" presName="composite" presStyleCnt="0"/>
      <dgm:spPr/>
    </dgm:pt>
    <dgm:pt modelId="{5112726D-4AF6-44B5-9349-D9468C055D44}" type="pres">
      <dgm:prSet presAssocID="{03448104-7FB8-4824-8409-A0A12BA6EF1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47040-13C3-4295-B27E-97511FDC04D1}" type="pres">
      <dgm:prSet presAssocID="{03448104-7FB8-4824-8409-A0A12BA6EF1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708D8F-B0ED-4D5C-BA94-0514F4C9303A}" type="pres">
      <dgm:prSet presAssocID="{223F8702-BFBB-4938-A820-C27BDACBD7A2}" presName="sp" presStyleCnt="0"/>
      <dgm:spPr/>
    </dgm:pt>
    <dgm:pt modelId="{51B5B115-0389-4DAB-97ED-B4E37F317F24}" type="pres">
      <dgm:prSet presAssocID="{947387C4-F47A-49DE-AE06-099DEF0D8F02}" presName="composite" presStyleCnt="0"/>
      <dgm:spPr/>
    </dgm:pt>
    <dgm:pt modelId="{F3222848-0EF9-4494-BD96-0E0335CBE09B}" type="pres">
      <dgm:prSet presAssocID="{947387C4-F47A-49DE-AE06-099DEF0D8F0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67572-3CAD-437A-9FEB-0F6897FF3D98}" type="pres">
      <dgm:prSet presAssocID="{947387C4-F47A-49DE-AE06-099DEF0D8F02}" presName="descendantText" presStyleLbl="alignAcc1" presStyleIdx="1" presStyleCnt="3" custLinFactNeighborX="4410" custLinFactNeighborY="-4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BEC55E-97CF-41E8-8588-874B8EBA2C82}" type="pres">
      <dgm:prSet presAssocID="{9E7C6095-5D77-43EC-A545-4F42B5CD6894}" presName="sp" presStyleCnt="0"/>
      <dgm:spPr/>
    </dgm:pt>
    <dgm:pt modelId="{CA50D670-F3C3-4D5E-8426-4C0C9E0B743C}" type="pres">
      <dgm:prSet presAssocID="{8746E39F-DA3A-4144-979B-D3F34F4514C1}" presName="composite" presStyleCnt="0"/>
      <dgm:spPr/>
    </dgm:pt>
    <dgm:pt modelId="{2BBFE8EF-E5CC-4B4C-AB90-F408512FCBAD}" type="pres">
      <dgm:prSet presAssocID="{8746E39F-DA3A-4144-979B-D3F34F4514C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20539-F2B6-4C6E-BE69-79F48147E58B}" type="pres">
      <dgm:prSet presAssocID="{8746E39F-DA3A-4144-979B-D3F34F4514C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CA172C-0D57-4805-A344-0D1CC2FB2DBB}" srcId="{03448104-7FB8-4824-8409-A0A12BA6EF15}" destId="{EAB0AB4C-14CB-4442-A9D4-24A9B3413430}" srcOrd="0" destOrd="0" parTransId="{A8554F14-E446-461A-BF9A-01E507853F55}" sibTransId="{DA7EFF1C-9F83-4DC2-97DC-5F6DC66BD385}"/>
    <dgm:cxn modelId="{6BCB5897-11A2-4F43-97AD-122B144F3CF8}" srcId="{947387C4-F47A-49DE-AE06-099DEF0D8F02}" destId="{3FC0C7DF-F67F-45AC-B1F6-144409B3411E}" srcOrd="0" destOrd="0" parTransId="{561338AC-7A66-4A3D-A419-D72C9DDDA154}" sibTransId="{571E5572-6059-4D36-9B1E-5FCFD99C6F34}"/>
    <dgm:cxn modelId="{2DB1901C-11F4-4C48-BD80-688BCF092DB3}" type="presOf" srcId="{DF0474AE-4816-46B9-81BE-95069981A7BD}" destId="{FCB20539-F2B6-4C6E-BE69-79F48147E58B}" srcOrd="0" destOrd="0" presId="urn:microsoft.com/office/officeart/2005/8/layout/chevron2"/>
    <dgm:cxn modelId="{41690011-7E17-42D0-8A8D-D3AB6FEC3565}" type="presOf" srcId="{EAB0AB4C-14CB-4442-A9D4-24A9B3413430}" destId="{59647040-13C3-4295-B27E-97511FDC04D1}" srcOrd="0" destOrd="0" presId="urn:microsoft.com/office/officeart/2005/8/layout/chevron2"/>
    <dgm:cxn modelId="{269291AF-C900-4A6F-94A4-57FE5C15678F}" type="presOf" srcId="{3FC0C7DF-F67F-45AC-B1F6-144409B3411E}" destId="{15867572-3CAD-437A-9FEB-0F6897FF3D98}" srcOrd="0" destOrd="0" presId="urn:microsoft.com/office/officeart/2005/8/layout/chevron2"/>
    <dgm:cxn modelId="{08DF73C6-FA62-4C25-BC9A-11A0D42F9069}" type="presOf" srcId="{8746E39F-DA3A-4144-979B-D3F34F4514C1}" destId="{2BBFE8EF-E5CC-4B4C-AB90-F408512FCBAD}" srcOrd="0" destOrd="0" presId="urn:microsoft.com/office/officeart/2005/8/layout/chevron2"/>
    <dgm:cxn modelId="{5C2C139B-C47A-4774-BE46-B6DA0AD55F2B}" srcId="{2B908080-7F22-44F4-9B30-C887C40DBC08}" destId="{947387C4-F47A-49DE-AE06-099DEF0D8F02}" srcOrd="1" destOrd="0" parTransId="{0B8DBD09-23DA-4850-83ED-EFA26829A2E9}" sibTransId="{9E7C6095-5D77-43EC-A545-4F42B5CD6894}"/>
    <dgm:cxn modelId="{04C2BC4E-E3E0-473E-A349-3AF2CDF52624}" type="presOf" srcId="{2B908080-7F22-44F4-9B30-C887C40DBC08}" destId="{14F245BA-64E9-480D-91FE-1F2503F65636}" srcOrd="0" destOrd="0" presId="urn:microsoft.com/office/officeart/2005/8/layout/chevron2"/>
    <dgm:cxn modelId="{6614327F-41DC-4944-8826-4A038BBD9F95}" srcId="{2B908080-7F22-44F4-9B30-C887C40DBC08}" destId="{03448104-7FB8-4824-8409-A0A12BA6EF15}" srcOrd="0" destOrd="0" parTransId="{21FC70D7-292E-4146-BA47-24AFEB0C59DD}" sibTransId="{223F8702-BFBB-4938-A820-C27BDACBD7A2}"/>
    <dgm:cxn modelId="{1EE12D22-CFE9-4F53-AB34-0D556454B8DC}" type="presOf" srcId="{03448104-7FB8-4824-8409-A0A12BA6EF15}" destId="{5112726D-4AF6-44B5-9349-D9468C055D44}" srcOrd="0" destOrd="0" presId="urn:microsoft.com/office/officeart/2005/8/layout/chevron2"/>
    <dgm:cxn modelId="{CAE15FA4-2ED4-4498-BEBD-68180E1EFD6B}" srcId="{2B908080-7F22-44F4-9B30-C887C40DBC08}" destId="{8746E39F-DA3A-4144-979B-D3F34F4514C1}" srcOrd="2" destOrd="0" parTransId="{39C0ED57-0943-47F8-B677-9DEBBDC07018}" sibTransId="{68077121-ECA3-41BD-A710-B8C18C5DD96B}"/>
    <dgm:cxn modelId="{A0E16585-0582-44D2-9E38-6DF860805568}" type="presOf" srcId="{947387C4-F47A-49DE-AE06-099DEF0D8F02}" destId="{F3222848-0EF9-4494-BD96-0E0335CBE09B}" srcOrd="0" destOrd="0" presId="urn:microsoft.com/office/officeart/2005/8/layout/chevron2"/>
    <dgm:cxn modelId="{75498AFD-70EE-4AEA-9E6F-EF88E8A9623C}" srcId="{8746E39F-DA3A-4144-979B-D3F34F4514C1}" destId="{DF0474AE-4816-46B9-81BE-95069981A7BD}" srcOrd="0" destOrd="0" parTransId="{038AE60E-87A1-4A11-825C-D0D764A33EC4}" sibTransId="{4AADED03-2A12-4121-88A8-ABF7324DA22F}"/>
    <dgm:cxn modelId="{3584045C-2C7F-4A36-8B96-0BF644207875}" type="presParOf" srcId="{14F245BA-64E9-480D-91FE-1F2503F65636}" destId="{5D535470-7B9F-44BB-B1BB-4435B199479A}" srcOrd="0" destOrd="0" presId="urn:microsoft.com/office/officeart/2005/8/layout/chevron2"/>
    <dgm:cxn modelId="{631EB143-920D-45A3-BDA5-8140CB73A7EE}" type="presParOf" srcId="{5D535470-7B9F-44BB-B1BB-4435B199479A}" destId="{5112726D-4AF6-44B5-9349-D9468C055D44}" srcOrd="0" destOrd="0" presId="urn:microsoft.com/office/officeart/2005/8/layout/chevron2"/>
    <dgm:cxn modelId="{0410145F-E298-4A22-862C-7B648D552EB1}" type="presParOf" srcId="{5D535470-7B9F-44BB-B1BB-4435B199479A}" destId="{59647040-13C3-4295-B27E-97511FDC04D1}" srcOrd="1" destOrd="0" presId="urn:microsoft.com/office/officeart/2005/8/layout/chevron2"/>
    <dgm:cxn modelId="{478F2514-5C3F-423A-A1C7-073A90F938A3}" type="presParOf" srcId="{14F245BA-64E9-480D-91FE-1F2503F65636}" destId="{DE708D8F-B0ED-4D5C-BA94-0514F4C9303A}" srcOrd="1" destOrd="0" presId="urn:microsoft.com/office/officeart/2005/8/layout/chevron2"/>
    <dgm:cxn modelId="{321CCE4F-852D-41A3-A07C-6BF1187244F9}" type="presParOf" srcId="{14F245BA-64E9-480D-91FE-1F2503F65636}" destId="{51B5B115-0389-4DAB-97ED-B4E37F317F24}" srcOrd="2" destOrd="0" presId="urn:microsoft.com/office/officeart/2005/8/layout/chevron2"/>
    <dgm:cxn modelId="{CE64FB53-595E-4ECF-9AEA-A1D332348675}" type="presParOf" srcId="{51B5B115-0389-4DAB-97ED-B4E37F317F24}" destId="{F3222848-0EF9-4494-BD96-0E0335CBE09B}" srcOrd="0" destOrd="0" presId="urn:microsoft.com/office/officeart/2005/8/layout/chevron2"/>
    <dgm:cxn modelId="{9CFF1B5C-8A80-4F92-BADD-36B09AC87202}" type="presParOf" srcId="{51B5B115-0389-4DAB-97ED-B4E37F317F24}" destId="{15867572-3CAD-437A-9FEB-0F6897FF3D98}" srcOrd="1" destOrd="0" presId="urn:microsoft.com/office/officeart/2005/8/layout/chevron2"/>
    <dgm:cxn modelId="{B799A0F6-B04D-4A0B-9961-CAF5070FAA68}" type="presParOf" srcId="{14F245BA-64E9-480D-91FE-1F2503F65636}" destId="{63BEC55E-97CF-41E8-8588-874B8EBA2C82}" srcOrd="3" destOrd="0" presId="urn:microsoft.com/office/officeart/2005/8/layout/chevron2"/>
    <dgm:cxn modelId="{24778CF8-F2C8-44CD-B7C3-3F492FD44560}" type="presParOf" srcId="{14F245BA-64E9-480D-91FE-1F2503F65636}" destId="{CA50D670-F3C3-4D5E-8426-4C0C9E0B743C}" srcOrd="4" destOrd="0" presId="urn:microsoft.com/office/officeart/2005/8/layout/chevron2"/>
    <dgm:cxn modelId="{FC5E92DD-AB04-419F-8ABF-FE62EB468942}" type="presParOf" srcId="{CA50D670-F3C3-4D5E-8426-4C0C9E0B743C}" destId="{2BBFE8EF-E5CC-4B4C-AB90-F408512FCBAD}" srcOrd="0" destOrd="0" presId="urn:microsoft.com/office/officeart/2005/8/layout/chevron2"/>
    <dgm:cxn modelId="{715FE121-3B30-40C7-BC31-B6F874FA1E01}" type="presParOf" srcId="{CA50D670-F3C3-4D5E-8426-4C0C9E0B743C}" destId="{FCB20539-F2B6-4C6E-BE69-79F48147E58B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CE17A-5C89-42D9-A73A-7F568872D7D6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BA1B-3580-46EA-BB6D-51B4E8B4E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F20AF8-C57E-4B5A-9F21-C05877B6E2BA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4C21F8-74A5-43EC-9431-3282EA6D8D4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124744"/>
            <a:ext cx="7851648" cy="266429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Организация самостоятельной деятельности обучающихся на уроках  как эффективное средство повышения качества знаний.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27216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Тришичева А.Н..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Планируя самостоятельную работу необходимо: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>
            <a:normAutofit/>
          </a:bodyPr>
          <a:lstStyle/>
          <a:p>
            <a:r>
              <a:rPr lang="ru-RU" dirty="0" smtClean="0"/>
              <a:t>1.Предусматривать ее место в структуре урока.</a:t>
            </a:r>
          </a:p>
          <a:p>
            <a:r>
              <a:rPr lang="ru-RU" dirty="0" smtClean="0"/>
              <a:t>2.Определить оптимальный объем в зависимости от уровня подготовленности своих учеников, а также сложности изучаемого материала.</a:t>
            </a:r>
          </a:p>
          <a:p>
            <a:r>
              <a:rPr lang="ru-RU" dirty="0" smtClean="0"/>
              <a:t>3.Предусматривать затруднения, которые могут возникнуть при выполнении самостоятельной работы.</a:t>
            </a:r>
          </a:p>
          <a:p>
            <a:r>
              <a:rPr lang="ru-RU" dirty="0" smtClean="0"/>
              <a:t>4.Определить форму заданий.</a:t>
            </a:r>
          </a:p>
          <a:p>
            <a:r>
              <a:rPr lang="ru-RU" dirty="0" smtClean="0"/>
              <a:t>5.Установить оптимальную длительность работы.</a:t>
            </a:r>
          </a:p>
          <a:p>
            <a:r>
              <a:rPr lang="ru-RU" dirty="0" smtClean="0"/>
              <a:t>6.Подбирать соответствующий дидактический материал.</a:t>
            </a:r>
          </a:p>
          <a:p>
            <a:r>
              <a:rPr lang="ru-RU" dirty="0" smtClean="0"/>
              <a:t>7.Предусматривать рациональные способы проверки и самопроверки работ учеников.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vk.me/c631619/v631619473/7259/aW8qgmKVht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4643438" cy="33575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 descr="https://pp.vk.me/c631619/v631619473/7263/Jb5jU6jfCP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071810"/>
            <a:ext cx="5072098" cy="35004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0" name="Picture 6" descr="https://pp.vk.me/c631619/v631619473/7277/pf_KANImM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3908" y="0"/>
            <a:ext cx="4610092" cy="32385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2" name="Picture 8" descr="https://pp.vk.me/c631619/v631619473/7281/qnFHV63xCOw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185932"/>
            <a:ext cx="4786346" cy="36720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https://studfiles.net/preview/5840900/page:75/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Самостоятельная работа -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35480"/>
            <a:ext cx="8001056" cy="43891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важнейшее условие 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личности, ее творческих возможностей, это главный путь воспитания самостоятельности.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Структура самостоятельной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работы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857224" y="2285992"/>
          <a:ext cx="7786742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Значение  самостоятельной работы  в учебном процессе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3643338"/>
          </a:xfrm>
        </p:spPr>
        <p:txBody>
          <a:bodyPr/>
          <a:lstStyle/>
          <a:p>
            <a:r>
              <a:rPr lang="ru-RU" dirty="0" smtClean="0"/>
              <a:t>Формирование </a:t>
            </a:r>
            <a:r>
              <a:rPr lang="ru-RU" dirty="0"/>
              <a:t>самостоятельности как качества </a:t>
            </a:r>
            <a:r>
              <a:rPr lang="ru-RU" dirty="0" smtClean="0"/>
              <a:t>личности.</a:t>
            </a:r>
            <a:endParaRPr lang="ru-RU" dirty="0"/>
          </a:p>
          <a:p>
            <a:r>
              <a:rPr lang="ru-RU" dirty="0" smtClean="0"/>
              <a:t> Реализация </a:t>
            </a:r>
            <a:r>
              <a:rPr lang="ru-RU" dirty="0"/>
              <a:t>принципа индивидуального </a:t>
            </a:r>
            <a:r>
              <a:rPr lang="ru-RU" dirty="0" smtClean="0"/>
              <a:t>подхода. 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Позволяет дифференцировать учебные </a:t>
            </a:r>
            <a:r>
              <a:rPr lang="ru-RU" dirty="0" smtClean="0"/>
              <a:t>задания. 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Содействует  достижению сознательного и прочного овладения знаниями.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8985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/>
          <a:lstStyle/>
          <a:p>
            <a:r>
              <a:rPr lang="ru-RU" dirty="0" smtClean="0"/>
              <a:t>1.Конкретную цель и ученик должен знать пути ее достижения.</a:t>
            </a:r>
          </a:p>
          <a:p>
            <a:r>
              <a:rPr lang="ru-RU" dirty="0" smtClean="0"/>
              <a:t>2.Соответствовать учебным возможностям ученика, постепенно переходить от одного уровня сложности к другому.</a:t>
            </a:r>
          </a:p>
          <a:p>
            <a:r>
              <a:rPr lang="ru-RU" dirty="0" smtClean="0"/>
              <a:t>3.Минимум шаблонности, т. к. основная ее задача - развитие познавательных способностей, инициативы и творчества ученика.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857232"/>
            <a:ext cx="85725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Требования к организации самостоятельной работы на уроке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Учебные задания для самостоятельной работы можно разделить: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 методу самостоятельной работы учащихся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наблюдение;</a:t>
            </a:r>
          </a:p>
          <a:p>
            <a:pPr lvl="0"/>
            <a:r>
              <a:rPr lang="ru-RU" dirty="0" smtClean="0"/>
              <a:t>упражнение;</a:t>
            </a:r>
          </a:p>
          <a:p>
            <a:pPr lvl="0"/>
            <a:r>
              <a:rPr lang="ru-RU" dirty="0" smtClean="0"/>
              <a:t>работа с текстом учебника.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 звеньям учебного процесса:</a:t>
            </a:r>
          </a:p>
          <a:p>
            <a:pPr lvl="0"/>
            <a:r>
              <a:rPr lang="ru-RU" dirty="0" smtClean="0"/>
              <a:t>задания на восприятие с целью изучения нового материала;</a:t>
            </a:r>
          </a:p>
          <a:p>
            <a:pPr lvl="0"/>
            <a:r>
              <a:rPr lang="ru-RU" dirty="0" smtClean="0"/>
              <a:t>задания на применение знаний и формирование умений;</a:t>
            </a:r>
          </a:p>
          <a:p>
            <a:pPr lvl="0"/>
            <a:r>
              <a:rPr lang="ru-RU" dirty="0" smtClean="0"/>
              <a:t>задания на закрепление и повторение учебного материала;</a:t>
            </a:r>
          </a:p>
          <a:p>
            <a:pPr lvl="0"/>
            <a:r>
              <a:rPr lang="ru-RU" dirty="0" smtClean="0"/>
              <a:t>задания на обобщение учебного материала.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 характеру познавательной деятельности</a:t>
            </a:r>
            <a:endParaRPr lang="ru-RU" dirty="0" smtClean="0"/>
          </a:p>
          <a:p>
            <a:pPr lvl="0"/>
            <a:r>
              <a:rPr lang="ru-RU" dirty="0" smtClean="0"/>
              <a:t>воспроизводящий по образцу;</a:t>
            </a:r>
          </a:p>
          <a:p>
            <a:pPr lvl="0"/>
            <a:r>
              <a:rPr lang="ru-RU" dirty="0" err="1" smtClean="0"/>
              <a:t>реконструктивно</a:t>
            </a:r>
            <a:r>
              <a:rPr lang="ru-RU" dirty="0" smtClean="0"/>
              <a:t> – вариативный создаёт условия для развития мыслительной активности школьников;</a:t>
            </a:r>
          </a:p>
          <a:p>
            <a:pPr lvl="0"/>
            <a:r>
              <a:rPr lang="ru-RU" dirty="0" smtClean="0"/>
              <a:t>эвристический формирует поиск новых решений, переносит их в нестандартные ситуации;</a:t>
            </a:r>
          </a:p>
          <a:p>
            <a:pPr lvl="0"/>
            <a:r>
              <a:rPr lang="ru-RU" dirty="0" smtClean="0"/>
              <a:t>творческий позволяет получать принципиально новые для учащихся знания. Один из самых эффективных средств формирования творческой личности.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 характеру руководства:</a:t>
            </a:r>
          </a:p>
          <a:p>
            <a:pPr lvl="0"/>
            <a:r>
              <a:rPr lang="ru-RU" dirty="0" smtClean="0"/>
              <a:t>подробные инструкции;</a:t>
            </a:r>
          </a:p>
          <a:p>
            <a:pPr lvl="0"/>
            <a:r>
              <a:rPr lang="ru-RU" dirty="0" smtClean="0"/>
              <a:t>краткие инструкции.</a:t>
            </a:r>
          </a:p>
          <a:p>
            <a:pPr lvl="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форме организации самостоятельные работы можно разделить на:</a:t>
            </a:r>
          </a:p>
          <a:p>
            <a:pPr lvl="0"/>
            <a:r>
              <a:rPr lang="ru-RU" dirty="0" smtClean="0"/>
              <a:t>индивидуальные;</a:t>
            </a:r>
          </a:p>
          <a:p>
            <a:pPr lvl="0"/>
            <a:r>
              <a:rPr lang="ru-RU" dirty="0" smtClean="0"/>
              <a:t>фронтальные;</a:t>
            </a:r>
          </a:p>
          <a:p>
            <a:pPr lvl="0"/>
            <a:r>
              <a:rPr lang="ru-RU" dirty="0" smtClean="0"/>
              <a:t>групповые;</a:t>
            </a:r>
          </a:p>
          <a:p>
            <a:pPr lvl="0"/>
            <a:r>
              <a:rPr lang="ru-RU" dirty="0" smtClean="0"/>
              <a:t>парные.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В практике можно выделить следующие виды самостоятельной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786874" cy="52864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1.Работа с книгой ( рисунок, график, поиск ответа на вопрос, конспектирование, пересказ, составление плана, обобщение по нескольким параграфам, работа с первоисточниками).</a:t>
            </a:r>
          </a:p>
          <a:p>
            <a:r>
              <a:rPr lang="ru-RU" dirty="0" smtClean="0"/>
              <a:t>2.Упражнения (ответы на вопросы, рецензии ответов, тренировочные упражнения).</a:t>
            </a:r>
          </a:p>
          <a:p>
            <a:r>
              <a:rPr lang="ru-RU" dirty="0" smtClean="0"/>
              <a:t>3.Решение задач и выполнение практических работ.</a:t>
            </a:r>
          </a:p>
          <a:p>
            <a:r>
              <a:rPr lang="ru-RU" dirty="0" smtClean="0"/>
              <a:t>4.Различные проверочные  самостоятельные работы (сочинения, диктанты, изложения, контрольные работы).</a:t>
            </a:r>
          </a:p>
          <a:p>
            <a:r>
              <a:rPr lang="ru-RU" dirty="0" smtClean="0"/>
              <a:t>5.Доклады и рефераты.</a:t>
            </a:r>
          </a:p>
          <a:p>
            <a:r>
              <a:rPr lang="ru-RU" dirty="0" smtClean="0"/>
              <a:t>6.Индивидуальные и групповые задания при наблюдениях в природе и экскурсиях.</a:t>
            </a:r>
          </a:p>
          <a:p>
            <a:r>
              <a:rPr lang="ru-RU" dirty="0" smtClean="0"/>
              <a:t>7.Домашние лабораторные опыты и наблюдения.</a:t>
            </a:r>
          </a:p>
          <a:p>
            <a:r>
              <a:rPr lang="ru-RU" dirty="0" smtClean="0"/>
              <a:t>8.Техническое моделирование и конструирование.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471</TotalTime>
  <Words>272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   Организация самостоятельной деятельности обучающихся на уроках  как эффективное средство повышения качества знаний.</vt:lpstr>
      <vt:lpstr>Самостоятельная работа - </vt:lpstr>
      <vt:lpstr>Структура самостоятельной работы</vt:lpstr>
      <vt:lpstr>Значение  самостоятельной работы  в учебном процессе</vt:lpstr>
      <vt:lpstr>           </vt:lpstr>
      <vt:lpstr>      Учебные задания для самостоятельной работы можно разделить: </vt:lpstr>
      <vt:lpstr>Слайд 7</vt:lpstr>
      <vt:lpstr>Слайд 8</vt:lpstr>
      <vt:lpstr>   В практике можно выделить следующие виды самостоятельной работы:</vt:lpstr>
      <vt:lpstr>Планируя самостоятельную работу необходимо: </vt:lpstr>
      <vt:lpstr>Слайд 11</vt:lpstr>
      <vt:lpstr>Литература: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самостоятельной работы учащихся на уроке и методика организации этой работы</dc:title>
  <dc:creator>SamLab.ws</dc:creator>
  <cp:lastModifiedBy>User</cp:lastModifiedBy>
  <cp:revision>55</cp:revision>
  <dcterms:created xsi:type="dcterms:W3CDTF">2010-11-05T20:34:19Z</dcterms:created>
  <dcterms:modified xsi:type="dcterms:W3CDTF">2018-08-04T11:37:51Z</dcterms:modified>
</cp:coreProperties>
</file>