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20" r:id="rId5"/>
  </p:sldMasterIdLst>
  <p:sldIdLst>
    <p:sldId id="256" r:id="rId6"/>
    <p:sldId id="257" r:id="rId7"/>
    <p:sldId id="258" r:id="rId8"/>
    <p:sldId id="263" r:id="rId9"/>
    <p:sldId id="264" r:id="rId10"/>
    <p:sldId id="265" r:id="rId11"/>
    <p:sldId id="259" r:id="rId12"/>
    <p:sldId id="260" r:id="rId13"/>
    <p:sldId id="261" r:id="rId14"/>
    <p:sldId id="262" r:id="rId15"/>
    <p:sldId id="266" r:id="rId16"/>
    <p:sldId id="268" r:id="rId17"/>
    <p:sldId id="267" r:id="rId18"/>
    <p:sldId id="271" r:id="rId19"/>
    <p:sldId id="269" r:id="rId20"/>
    <p:sldId id="276" r:id="rId21"/>
    <p:sldId id="270" r:id="rId22"/>
    <p:sldId id="272" r:id="rId23"/>
    <p:sldId id="275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D5DB8-1A2C-4D09-BBBB-21F4084CA6B2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B02E3-2FCA-4C18-9A23-6B9B9073B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Умножение и деление натуральных чисел.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3886200"/>
            <a:ext cx="2914648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Учитель математики</a:t>
            </a:r>
          </a:p>
          <a:p>
            <a:pPr algn="r"/>
            <a:r>
              <a:rPr lang="ru-RU" smtClean="0"/>
              <a:t>МБОУ </a:t>
            </a:r>
            <a:r>
              <a:rPr lang="ru-RU" dirty="0" smtClean="0"/>
              <a:t>СОШ №40</a:t>
            </a:r>
          </a:p>
          <a:p>
            <a:pPr algn="r"/>
            <a:r>
              <a:rPr lang="ru-RU" dirty="0" smtClean="0"/>
              <a:t>Г. Шахты</a:t>
            </a:r>
          </a:p>
          <a:p>
            <a:pPr algn="r"/>
            <a:r>
              <a:rPr lang="ru-RU" dirty="0" smtClean="0"/>
              <a:t>Ростовской области</a:t>
            </a:r>
          </a:p>
          <a:p>
            <a:pPr algn="r"/>
            <a:r>
              <a:rPr lang="ru-RU" dirty="0" smtClean="0"/>
              <a:t>Гриппа Е.В.</a:t>
            </a:r>
            <a:endParaRPr lang="ru-RU" dirty="0"/>
          </a:p>
        </p:txBody>
      </p:sp>
      <p:pic>
        <p:nvPicPr>
          <p:cNvPr id="4" name="Picture 2" descr="C:\Documents and Settings\User\Мои документы\Мои рисунки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429000"/>
            <a:ext cx="4333316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User\Мои документы\Мои рисунки\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357166"/>
            <a:ext cx="733425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Задания по группам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914400" y="1428736"/>
            <a:ext cx="3657600" cy="47053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1группа</a:t>
            </a:r>
          </a:p>
          <a:p>
            <a:pPr marL="566928" indent="-45720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1.9•68-515:5 </a:t>
            </a:r>
            <a:r>
              <a:rPr lang="ru-RU" sz="2800" dirty="0" smtClean="0">
                <a:solidFill>
                  <a:srgbClr val="FF0000"/>
                </a:solidFill>
              </a:rPr>
              <a:t>(А)</a:t>
            </a:r>
          </a:p>
          <a:p>
            <a:pPr marL="566928" indent="-45720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2.6090:х=30 </a:t>
            </a:r>
            <a:r>
              <a:rPr lang="ru-RU" sz="2800" dirty="0" smtClean="0">
                <a:solidFill>
                  <a:srgbClr val="FF0000"/>
                </a:solidFill>
              </a:rPr>
              <a:t>(О)</a:t>
            </a:r>
          </a:p>
          <a:p>
            <a:pPr marL="566928" indent="-45720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3.2у-15=23 </a:t>
            </a:r>
            <a:r>
              <a:rPr lang="ru-RU" sz="2800" dirty="0" smtClean="0">
                <a:solidFill>
                  <a:srgbClr val="FF0000"/>
                </a:solidFill>
              </a:rPr>
              <a:t>(В)</a:t>
            </a:r>
          </a:p>
          <a:p>
            <a:pPr marL="566928" indent="-45720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4.26520:в=65</a:t>
            </a:r>
            <a:r>
              <a:rPr lang="ru-RU" sz="2800" dirty="0" smtClean="0">
                <a:solidFill>
                  <a:srgbClr val="FF0000"/>
                </a:solidFill>
              </a:rPr>
              <a:t> (Д)</a:t>
            </a:r>
          </a:p>
          <a:p>
            <a:pPr marL="566928" indent="-457200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3 группа</a:t>
            </a:r>
          </a:p>
          <a:p>
            <a:pPr marL="566928" indent="-45720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1. 8•79-624:6</a:t>
            </a:r>
            <a:r>
              <a:rPr lang="ru-RU" sz="2800" dirty="0" smtClean="0">
                <a:solidFill>
                  <a:srgbClr val="FF0000"/>
                </a:solidFill>
              </a:rPr>
              <a:t> (Д)</a:t>
            </a:r>
          </a:p>
          <a:p>
            <a:pPr marL="566928" indent="-45720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2.4х-22=26 </a:t>
            </a:r>
            <a:r>
              <a:rPr lang="ru-RU" sz="2800" dirty="0" smtClean="0">
                <a:solidFill>
                  <a:srgbClr val="FF0000"/>
                </a:solidFill>
              </a:rPr>
              <a:t>(В)</a:t>
            </a:r>
          </a:p>
          <a:p>
            <a:pPr marL="566928" indent="-45720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3.21560:х=70 </a:t>
            </a:r>
            <a:r>
              <a:rPr lang="ru-RU" sz="2800" dirty="0" smtClean="0">
                <a:solidFill>
                  <a:srgbClr val="FF0000"/>
                </a:solidFill>
              </a:rPr>
              <a:t>(О)</a:t>
            </a:r>
          </a:p>
          <a:p>
            <a:pPr marL="566928" indent="-45720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4.х:30=56 </a:t>
            </a:r>
            <a:r>
              <a:rPr lang="ru-RU" sz="2800" dirty="0" smtClean="0">
                <a:solidFill>
                  <a:srgbClr val="FF0000"/>
                </a:solidFill>
              </a:rPr>
              <a:t>(А)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4"/>
          </p:nvPr>
        </p:nvSpPr>
        <p:spPr>
          <a:xfrm>
            <a:off x="4953000" y="1500174"/>
            <a:ext cx="3733800" cy="46339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2 группа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1.8•99-816:8</a:t>
            </a:r>
            <a:r>
              <a:rPr lang="ru-RU" sz="2800" dirty="0" smtClean="0">
                <a:solidFill>
                  <a:srgbClr val="FF0000"/>
                </a:solidFill>
              </a:rPr>
              <a:t>( А)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2.13590:к=45 </a:t>
            </a:r>
            <a:r>
              <a:rPr lang="ru-RU" sz="2800" dirty="0" smtClean="0">
                <a:solidFill>
                  <a:srgbClr val="FF0000"/>
                </a:solidFill>
              </a:rPr>
              <a:t>(О)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3.40-3х=10 </a:t>
            </a:r>
            <a:r>
              <a:rPr lang="ru-RU" sz="2800" dirty="0" smtClean="0">
                <a:solidFill>
                  <a:srgbClr val="FF0000"/>
                </a:solidFill>
              </a:rPr>
              <a:t>(В)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4.8484:х=28 </a:t>
            </a:r>
            <a:r>
              <a:rPr lang="ru-RU" sz="2800" dirty="0" smtClean="0">
                <a:solidFill>
                  <a:srgbClr val="FF0000"/>
                </a:solidFill>
              </a:rPr>
              <a:t>(Д)</a:t>
            </a:r>
          </a:p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4 группа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1. 7•98-636:6 </a:t>
            </a:r>
            <a:r>
              <a:rPr lang="ru-RU" sz="2800" dirty="0" smtClean="0">
                <a:solidFill>
                  <a:srgbClr val="FF0000"/>
                </a:solidFill>
              </a:rPr>
              <a:t>(Д)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2.5а-13=52 </a:t>
            </a:r>
            <a:r>
              <a:rPr lang="ru-RU" sz="2800" dirty="0" smtClean="0">
                <a:solidFill>
                  <a:srgbClr val="FF0000"/>
                </a:solidFill>
              </a:rPr>
              <a:t>(В)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3.х:40=64 </a:t>
            </a:r>
            <a:r>
              <a:rPr lang="ru-RU" sz="2800" dirty="0" smtClean="0">
                <a:solidFill>
                  <a:srgbClr val="FF0000"/>
                </a:solidFill>
              </a:rPr>
              <a:t>(А)</a:t>
            </a:r>
          </a:p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4.21888:у=72 </a:t>
            </a:r>
            <a:r>
              <a:rPr lang="ru-RU" sz="2800" dirty="0" smtClean="0">
                <a:solidFill>
                  <a:srgbClr val="FF0000"/>
                </a:solidFill>
              </a:rPr>
              <a:t>(О)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281444" y="642919"/>
            <a:ext cx="4290556" cy="46148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1 группа</a:t>
            </a:r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19  203  408  509</a:t>
            </a:r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 В     О      Д        А</a:t>
            </a:r>
          </a:p>
          <a:p>
            <a:pPr marL="566928" indent="-457200">
              <a:buNone/>
            </a:pPr>
            <a:endParaRPr lang="ru-RU" sz="3200" dirty="0" smtClean="0"/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3 группа</a:t>
            </a:r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12  308  528  1680</a:t>
            </a:r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  В     О      Д         А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730" y="714357"/>
            <a:ext cx="4288536" cy="4543444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2 группа</a:t>
            </a:r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10  302  303  690</a:t>
            </a:r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 В     О      Д        А</a:t>
            </a:r>
          </a:p>
          <a:p>
            <a:pPr marL="566928" indent="-457200">
              <a:buNone/>
            </a:pPr>
            <a:endParaRPr lang="ru-RU" sz="3200" dirty="0" smtClean="0"/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4 группа</a:t>
            </a:r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13  304  580  2560</a:t>
            </a:r>
          </a:p>
          <a:p>
            <a:pPr marL="566928" indent="-45720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  В     О      Д         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User\Мои документы\Мои рисунки\картинки\Анимации\space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93809"/>
            <a:ext cx="6929486" cy="4850640"/>
          </a:xfrm>
          <a:prstGeom prst="rect">
            <a:avLst/>
          </a:prstGeom>
          <a:noFill/>
        </p:spPr>
      </p:pic>
      <p:pic>
        <p:nvPicPr>
          <p:cNvPr id="3076" name="Picture 4" descr="C:\Documents and Settings\User\Мои документы\Мои рисунки\картинки\Анимации\костер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00063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</a:rPr>
              <a:t>Задача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В двух корзинах 75 кг яблок. В первой корзине в 2 раза больше яблок, чем во второй. Сколько яблок во второй  корзине?</a:t>
            </a:r>
          </a:p>
          <a:p>
            <a:pPr>
              <a:buNone/>
            </a:pPr>
            <a:r>
              <a:rPr lang="en-US" sz="1800" dirty="0" smtClean="0">
                <a:solidFill>
                  <a:srgbClr val="7030A0"/>
                </a:solidFill>
              </a:rPr>
              <a:t>I - ?</a:t>
            </a:r>
            <a:r>
              <a:rPr lang="ru-RU" sz="1800" dirty="0" smtClean="0">
                <a:solidFill>
                  <a:srgbClr val="7030A0"/>
                </a:solidFill>
              </a:rPr>
              <a:t> кг в 2 раза &gt;, чем </a:t>
            </a:r>
            <a:endParaRPr lang="en-US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                                                                 75кг</a:t>
            </a:r>
          </a:p>
          <a:p>
            <a:pPr>
              <a:buNone/>
            </a:pPr>
            <a:r>
              <a:rPr lang="en-US" sz="1800" dirty="0" smtClean="0">
                <a:solidFill>
                  <a:srgbClr val="7030A0"/>
                </a:solidFill>
              </a:rPr>
              <a:t>II - ? </a:t>
            </a:r>
            <a:r>
              <a:rPr lang="ru-RU" sz="1800" dirty="0" smtClean="0">
                <a:solidFill>
                  <a:srgbClr val="7030A0"/>
                </a:solidFill>
              </a:rPr>
              <a:t>кг</a:t>
            </a:r>
            <a:endParaRPr lang="ru-RU" sz="1800" dirty="0">
              <a:solidFill>
                <a:srgbClr val="7030A0"/>
              </a:solidFill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Содержимое 1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Пусть во второй  корзине </a:t>
            </a:r>
            <a:r>
              <a:rPr lang="ru-RU" dirty="0" err="1" smtClean="0">
                <a:solidFill>
                  <a:srgbClr val="FF0000"/>
                </a:solidFill>
              </a:rPr>
              <a:t>х</a:t>
            </a:r>
            <a:r>
              <a:rPr lang="ru-RU" dirty="0" smtClean="0">
                <a:solidFill>
                  <a:srgbClr val="FF0000"/>
                </a:solidFill>
              </a:rPr>
              <a:t> кг яблок, тогда в первой корзине  2х кг яблок. Известно, что в двух корзинах 75 кг яблок. Составим уравнение.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2х+х=75,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3х=75,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Х=75:3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Х=25.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Ответ: 25 кг яблок.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3286116" y="4286256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3393273" y="4536289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авая фигурная скобка 36"/>
          <p:cNvSpPr/>
          <p:nvPr/>
        </p:nvSpPr>
        <p:spPr>
          <a:xfrm>
            <a:off x="3714744" y="4357694"/>
            <a:ext cx="214314" cy="4286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 стрелкой 44"/>
          <p:cNvCxnSpPr/>
          <p:nvPr/>
        </p:nvCxnSpPr>
        <p:spPr>
          <a:xfrm rot="10800000">
            <a:off x="1785918" y="4786322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User\Мои документы\Мои рисунки\картинки\Иллюстрации\Tropics\be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6" name="Picture 6" descr="C:\Documents and Settings\User\Мои документы\Мои рисунки\картинки\Анимации\6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429132"/>
            <a:ext cx="3857652" cy="2714620"/>
          </a:xfrm>
          <a:prstGeom prst="rect">
            <a:avLst/>
          </a:prstGeom>
          <a:noFill/>
        </p:spPr>
      </p:pic>
      <p:pic>
        <p:nvPicPr>
          <p:cNvPr id="5127" name="Picture 7" descr="C:\Documents and Settings\User\Мои документы\Мои рисунки\картинки\Анимации\9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286256"/>
            <a:ext cx="1285884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Тестовая работа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Вариант 1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1.Выполните умножение: 116•106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1)1856  2)1196  3)12296  4)другой ответ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2.Вычислите наиболее удобным способом: 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61•125•4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1)30500  2)35000  3)3500  4)другой ответ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3.Решите уравнение: а•24=144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1)6  2)24  3)8  4)другой ответ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4.Угадайте корень уравнения: </a:t>
            </a:r>
          </a:p>
          <a:p>
            <a:pPr>
              <a:buNone/>
            </a:pPr>
            <a:r>
              <a:rPr lang="ru-RU" sz="2000" dirty="0" err="1" smtClean="0">
                <a:solidFill>
                  <a:srgbClr val="C00000"/>
                </a:solidFill>
              </a:rPr>
              <a:t>х</a:t>
            </a:r>
            <a:r>
              <a:rPr lang="ru-RU" sz="2000" dirty="0" smtClean="0">
                <a:solidFill>
                  <a:srgbClr val="C00000"/>
                </a:solidFill>
              </a:rPr>
              <a:t>•х-1=15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1)4  2)3  3)5  4)другой ответ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Вариант 2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6831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1.Выполните умножение: 93•208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1)19404  2)18344  3)19344  4)другой ответ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2.Вычислите наиболее удобным способом: 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25•369•8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1)73800  2)72800  3)63800  4)другой ответ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3.Решите уравнение: 28•в=196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1)67 2)28  3)8  4)другой ответ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4.Угадайте корень уравнения: 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5-х•х=1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1)2  2)3  3)1  4)другой ответ</a:t>
            </a:r>
          </a:p>
          <a:p>
            <a:pPr>
              <a:buNone/>
            </a:pPr>
            <a:endParaRPr lang="ru-RU" sz="1600" dirty="0" smtClean="0">
              <a:solidFill>
                <a:srgbClr val="C00000"/>
              </a:solidFill>
            </a:endParaRP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6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6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dirty="0" smtClean="0"/>
              <a:t>Вариант 1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3600" dirty="0" smtClean="0"/>
              <a:t>Вариант 2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1) 3</a:t>
            </a:r>
          </a:p>
          <a:p>
            <a:pPr>
              <a:buNone/>
            </a:pPr>
            <a:r>
              <a:rPr lang="ru-RU" sz="5400" dirty="0" smtClean="0"/>
              <a:t>2) 1</a:t>
            </a:r>
          </a:p>
          <a:p>
            <a:pPr>
              <a:buNone/>
            </a:pPr>
            <a:r>
              <a:rPr lang="ru-RU" sz="5400" dirty="0" smtClean="0"/>
              <a:t>3) 1</a:t>
            </a:r>
          </a:p>
          <a:p>
            <a:pPr>
              <a:buNone/>
            </a:pPr>
            <a:r>
              <a:rPr lang="ru-RU" sz="5400" dirty="0" smtClean="0"/>
              <a:t>4) 1</a:t>
            </a:r>
            <a:endParaRPr lang="ru-RU" sz="5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/>
              <a:t>1) 3</a:t>
            </a:r>
          </a:p>
          <a:p>
            <a:pPr>
              <a:buNone/>
            </a:pPr>
            <a:r>
              <a:rPr lang="ru-RU" sz="5400" dirty="0" smtClean="0"/>
              <a:t>2) 1</a:t>
            </a:r>
          </a:p>
          <a:p>
            <a:pPr>
              <a:buNone/>
            </a:pPr>
            <a:r>
              <a:rPr lang="ru-RU" sz="5400" dirty="0" smtClean="0"/>
              <a:t>3) 1</a:t>
            </a:r>
          </a:p>
          <a:p>
            <a:pPr>
              <a:buNone/>
            </a:pPr>
            <a:r>
              <a:rPr lang="ru-RU" sz="5400" dirty="0" smtClean="0"/>
              <a:t>4) 1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Мои документы\Мои рисунки\картинки\Анимации\3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785926"/>
            <a:ext cx="428628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Мои документы\Мои рисунки\картинки\Иллюстрации\Spain_PO\alcazar_sp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7030A0"/>
                </a:solidFill>
              </a:rPr>
              <a:t>Притча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Шёл мудрец, а навстречу ему три человека, которые везли под горячим солнцем тележки с камнями для строительства. Мудрец остановился и задал каждому по вопросу. У первого спросил: «Что ты делал целый день?». И тот с ухмылкой ответил, что целый день возил проклятые камни. У второго мудрец спросил : «А что ты делал целый день?», и тот ответил: «А я добросовестно выполнял свою работу». А третий улыбнулся, его лицо засветилось радостью и удовольствием: «А я принимал участие в строительстве храма!». Ребята! Давайте попробуем оценить каждый свою работу за урок. Кто работал как первый человек? Кто работал добросовестно? Кто принимал участие в строительстве храма?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378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Долгожданный дан звонок</a:t>
            </a:r>
          </a:p>
          <a:p>
            <a:pPr>
              <a:buNone/>
            </a:pPr>
            <a:r>
              <a:rPr lang="ru-RU" sz="4400" dirty="0" smtClean="0"/>
              <a:t>Начинается урок</a:t>
            </a:r>
          </a:p>
          <a:p>
            <a:pPr>
              <a:buNone/>
            </a:pPr>
            <a:r>
              <a:rPr lang="ru-RU" sz="4400" dirty="0" smtClean="0"/>
              <a:t>Тут затеи и задачи</a:t>
            </a:r>
          </a:p>
          <a:p>
            <a:pPr>
              <a:buNone/>
            </a:pPr>
            <a:r>
              <a:rPr lang="ru-RU" sz="4400" dirty="0" smtClean="0"/>
              <a:t>Игры, шутки – всё для вас!</a:t>
            </a:r>
          </a:p>
          <a:p>
            <a:pPr>
              <a:buNone/>
            </a:pPr>
            <a:r>
              <a:rPr lang="ru-RU" sz="4400" dirty="0" smtClean="0"/>
              <a:t>Пожелаю вам удачи –</a:t>
            </a:r>
          </a:p>
          <a:p>
            <a:pPr>
              <a:buNone/>
            </a:pPr>
            <a:r>
              <a:rPr lang="ru-RU" sz="4400" dirty="0" smtClean="0"/>
              <a:t>За работу в добрый час!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052513"/>
            <a:ext cx="8137525" cy="27368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>
                <a:solidFill>
                  <a:srgbClr val="0000FF"/>
                </a:solidFill>
                <a:latin typeface="Monotype Corsiva" pitchFamily="66" charset="0"/>
              </a:rPr>
              <a:t>Спасибо за урок!</a:t>
            </a:r>
            <a:br>
              <a:rPr lang="ru-RU" sz="600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6000">
                <a:solidFill>
                  <a:srgbClr val="0000FF"/>
                </a:solidFill>
                <a:latin typeface="Monotype Corsiva" pitchFamily="66" charset="0"/>
              </a:rPr>
              <a:t>До скорой встречи.</a:t>
            </a:r>
            <a:r>
              <a:rPr lang="ru-RU" sz="6000"/>
              <a:t> </a:t>
            </a:r>
          </a:p>
        </p:txBody>
      </p:sp>
      <p:pic>
        <p:nvPicPr>
          <p:cNvPr id="29698" name="Picture 2" descr="C:\Documents and Settings\User\Мои документы\Мои рисунки\картинки\Анимации\J033697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428992" y="3929066"/>
            <a:ext cx="2060583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Блиц -турнир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1 группа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1.Как называют числа, которые перемножают?</a:t>
            </a:r>
          </a:p>
          <a:p>
            <a:pPr>
              <a:buNone/>
            </a:pPr>
            <a:r>
              <a:rPr lang="ru-RU" sz="2000" dirty="0" smtClean="0"/>
              <a:t>2.Чему равно 1•а?</a:t>
            </a:r>
          </a:p>
          <a:p>
            <a:pPr>
              <a:buNone/>
            </a:pPr>
            <a:r>
              <a:rPr lang="ru-RU" sz="2000" dirty="0" smtClean="0"/>
              <a:t>3.Как найти неизвестный делитель?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4.С помощью какого действия находят неизвестный множитель?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1.Множители.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2. а.</a:t>
            </a:r>
          </a:p>
          <a:p>
            <a:pPr>
              <a:buNone/>
            </a:pPr>
            <a:r>
              <a:rPr lang="ru-RU" sz="2000" dirty="0" smtClean="0"/>
              <a:t>3.Надо делимое разделить на частное.</a:t>
            </a:r>
          </a:p>
          <a:p>
            <a:pPr>
              <a:buNone/>
            </a:pPr>
            <a:r>
              <a:rPr lang="ru-RU" sz="2000" dirty="0" smtClean="0"/>
              <a:t>4.Деление.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Блиц -турнир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2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2000" dirty="0" smtClean="0"/>
              <a:t>1.Как называют число, которое делят?</a:t>
            </a:r>
          </a:p>
          <a:p>
            <a:pPr marL="457200" indent="-457200">
              <a:buNone/>
            </a:pPr>
            <a:r>
              <a:rPr lang="ru-RU" sz="2000" dirty="0" smtClean="0"/>
              <a:t>2.Что значит умножить одно натуральное число на другое?</a:t>
            </a:r>
          </a:p>
          <a:p>
            <a:pPr marL="457200" indent="-457200">
              <a:buNone/>
            </a:pPr>
            <a:endParaRPr lang="ru-RU" sz="2000" dirty="0" smtClean="0"/>
          </a:p>
          <a:p>
            <a:pPr marL="457200" indent="-457200">
              <a:buNone/>
            </a:pP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3.Чему равно 0•а?</a:t>
            </a:r>
          </a:p>
          <a:p>
            <a:pPr marL="457200" indent="-457200">
              <a:buNone/>
            </a:pPr>
            <a:r>
              <a:rPr lang="ru-RU" sz="2000" dirty="0" smtClean="0"/>
              <a:t>4.Как найти неизвестное делимое?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1.Делимое.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2.Умножить число «а» на натуральное число «в» – значит найти сумму «а» слагаемых, каждое из которых равно «в».</a:t>
            </a:r>
          </a:p>
          <a:p>
            <a:pPr>
              <a:buNone/>
            </a:pPr>
            <a:r>
              <a:rPr lang="ru-RU" sz="2000" dirty="0" smtClean="0"/>
              <a:t>3.0</a:t>
            </a:r>
          </a:p>
          <a:p>
            <a:pPr>
              <a:buNone/>
            </a:pPr>
            <a:r>
              <a:rPr lang="ru-RU" sz="2000" dirty="0" smtClean="0"/>
              <a:t>4.Надо делитель умножить на частное.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Блиц- турнир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3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1.Как называют результат умножения?</a:t>
            </a:r>
          </a:p>
          <a:p>
            <a:pPr>
              <a:buNone/>
            </a:pPr>
            <a:r>
              <a:rPr lang="ru-RU" sz="2000" dirty="0" smtClean="0"/>
              <a:t>2.Чему равно а : 1?</a:t>
            </a:r>
          </a:p>
          <a:p>
            <a:pPr>
              <a:buNone/>
            </a:pPr>
            <a:r>
              <a:rPr lang="ru-RU" sz="2000" dirty="0" smtClean="0"/>
              <a:t>3.Сформулируйте переместительное свойство умножения?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4.В каких случаях можно опустить знак умножения?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1.Произведение.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2.а.</a:t>
            </a:r>
          </a:p>
          <a:p>
            <a:pPr>
              <a:buNone/>
            </a:pPr>
            <a:r>
              <a:rPr lang="ru-RU" sz="2000" dirty="0" smtClean="0"/>
              <a:t>3.Произведение двух чисел не изменяется при перестановке множителей.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а•</a:t>
            </a:r>
            <a:r>
              <a:rPr lang="ru-RU" sz="4400" dirty="0" err="1" smtClean="0">
                <a:solidFill>
                  <a:srgbClr val="FF0000"/>
                </a:solidFill>
              </a:rPr>
              <a:t>в=в</a:t>
            </a:r>
            <a:r>
              <a:rPr lang="ru-RU" sz="4400" dirty="0" smtClean="0">
                <a:solidFill>
                  <a:srgbClr val="FF0000"/>
                </a:solidFill>
              </a:rPr>
              <a:t>•</a:t>
            </a:r>
            <a:r>
              <a:rPr lang="ru-RU" sz="4400" dirty="0" err="1" smtClean="0">
                <a:solidFill>
                  <a:srgbClr val="FF0000"/>
                </a:solidFill>
              </a:rPr>
              <a:t>а</a:t>
            </a:r>
            <a:endParaRPr lang="ru-RU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dirty="0" smtClean="0"/>
              <a:t>4.Перед буквенными множителями, скобками.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3•у=3у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2•(</a:t>
            </a:r>
            <a:r>
              <a:rPr lang="ru-RU" sz="4400" dirty="0" err="1" smtClean="0">
                <a:solidFill>
                  <a:srgbClr val="FF0000"/>
                </a:solidFill>
              </a:rPr>
              <a:t>а+в</a:t>
            </a:r>
            <a:r>
              <a:rPr lang="ru-RU" sz="4400" dirty="0" smtClean="0">
                <a:solidFill>
                  <a:srgbClr val="FF0000"/>
                </a:solidFill>
              </a:rPr>
              <a:t>)=2(</a:t>
            </a:r>
            <a:r>
              <a:rPr lang="ru-RU" sz="4400" dirty="0" err="1" smtClean="0">
                <a:solidFill>
                  <a:srgbClr val="FF0000"/>
                </a:solidFill>
              </a:rPr>
              <a:t>а+в</a:t>
            </a:r>
            <a:r>
              <a:rPr lang="ru-RU" sz="4400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Блиц- турнир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4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1.Что такое делитель?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2.Чему равно а : </a:t>
            </a:r>
            <a:r>
              <a:rPr lang="ru-RU" sz="2000" dirty="0" err="1" smtClean="0"/>
              <a:t>а</a:t>
            </a:r>
            <a:r>
              <a:rPr lang="ru-RU" sz="2000" dirty="0" smtClean="0"/>
              <a:t>?</a:t>
            </a:r>
          </a:p>
          <a:p>
            <a:pPr>
              <a:buNone/>
            </a:pPr>
            <a:r>
              <a:rPr lang="ru-RU" sz="2000" dirty="0" smtClean="0"/>
              <a:t>3.Как называют результат деления?</a:t>
            </a:r>
          </a:p>
          <a:p>
            <a:pPr>
              <a:buNone/>
            </a:pPr>
            <a:r>
              <a:rPr lang="ru-RU" sz="2000" dirty="0" smtClean="0"/>
              <a:t>4.Сформулируйте сочетательное свойство умножения.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1.Число на которое делят, называют делителем.</a:t>
            </a:r>
          </a:p>
          <a:p>
            <a:pPr>
              <a:buNone/>
            </a:pPr>
            <a:r>
              <a:rPr lang="ru-RU" sz="2000" dirty="0" smtClean="0"/>
              <a:t>2.1</a:t>
            </a:r>
          </a:p>
          <a:p>
            <a:pPr>
              <a:buNone/>
            </a:pPr>
            <a:r>
              <a:rPr lang="ru-RU" sz="2000" dirty="0" smtClean="0"/>
              <a:t>3.Частное.</a:t>
            </a:r>
          </a:p>
          <a:p>
            <a:pPr>
              <a:buNone/>
            </a:pPr>
            <a:r>
              <a:rPr lang="ru-RU" sz="2000" dirty="0" smtClean="0"/>
              <a:t>4.Чтобы умножить число на произведение двух чисел, можно сначала умножить его на первый множитель, а потом полученное произведение умножить на  второй множитель.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а•(в•с)=(а•в)•с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Мои документы\Мои рисунки\картинки\Анимации\IMAGE008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429684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Grp="1"/>
          </p:cNvGrpSpPr>
          <p:nvPr/>
        </p:nvGrpSpPr>
        <p:grpSpPr bwMode="auto">
          <a:xfrm>
            <a:off x="457201" y="428604"/>
            <a:ext cx="7972451" cy="5880121"/>
            <a:chOff x="3651" y="663"/>
            <a:chExt cx="1580" cy="998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3651" y="1162"/>
              <a:ext cx="1497" cy="499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5BAD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878" y="1253"/>
              <a:ext cx="1089" cy="31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" name="Picture 7" descr="bird39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33" y="663"/>
              <a:ext cx="998" cy="810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«Отворитесь ворота, спите крепко, сторожа,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Дайте мне сюда войти, невредимому уйти».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User\Мои документы\Мои рисунки\картинки\Анимации\space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93809"/>
            <a:ext cx="6929486" cy="4850640"/>
          </a:xfrm>
          <a:prstGeom prst="rect">
            <a:avLst/>
          </a:prstGeom>
          <a:noFill/>
        </p:spPr>
      </p:pic>
      <p:pic>
        <p:nvPicPr>
          <p:cNvPr id="3076" name="Picture 4" descr="C:\Documents and Settings\User\Мои документы\Мои рисунки\картинки\Анимации\костер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00063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323</TotalTime>
  <Words>732</Words>
  <Application>Microsoft Office PowerPoint</Application>
  <PresentationFormat>Экран (4:3)</PresentationFormat>
  <Paragraphs>147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Апекс</vt:lpstr>
      <vt:lpstr>Трек</vt:lpstr>
      <vt:lpstr>Справедливость</vt:lpstr>
      <vt:lpstr>Открытая</vt:lpstr>
      <vt:lpstr>Тема Office</vt:lpstr>
      <vt:lpstr>Умножение и деление натуральных чисел.</vt:lpstr>
      <vt:lpstr>Презентация PowerPoint</vt:lpstr>
      <vt:lpstr>Блиц -турнир 1 группа</vt:lpstr>
      <vt:lpstr>Блиц -турнир 2 группа</vt:lpstr>
      <vt:lpstr>Блиц- турнир 3 группа</vt:lpstr>
      <vt:lpstr>Блиц- турнир 4 группа</vt:lpstr>
      <vt:lpstr>Презентация PowerPoint</vt:lpstr>
      <vt:lpstr>«Отворитесь ворота, спите крепко, сторожа, Дайте мне сюда войти, невредимому уйти».</vt:lpstr>
      <vt:lpstr>Презентация PowerPoint</vt:lpstr>
      <vt:lpstr>Задания по группам</vt:lpstr>
      <vt:lpstr>Проверка</vt:lpstr>
      <vt:lpstr>Презентация PowerPoint</vt:lpstr>
      <vt:lpstr>Задача</vt:lpstr>
      <vt:lpstr>Презентация PowerPoint</vt:lpstr>
      <vt:lpstr>Тестовая работа</vt:lpstr>
      <vt:lpstr>Проверка</vt:lpstr>
      <vt:lpstr>Презентация PowerPoint</vt:lpstr>
      <vt:lpstr>Презентация PowerPoint</vt:lpstr>
      <vt:lpstr>Притча </vt:lpstr>
      <vt:lpstr>Спасибо за урок! До скорой встречи.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и деление натуральных чисел.</dc:title>
  <dc:creator>Customer</dc:creator>
  <cp:lastModifiedBy>Павел</cp:lastModifiedBy>
  <cp:revision>41</cp:revision>
  <dcterms:created xsi:type="dcterms:W3CDTF">2009-01-09T10:03:37Z</dcterms:created>
  <dcterms:modified xsi:type="dcterms:W3CDTF">2018-07-27T05:17:35Z</dcterms:modified>
</cp:coreProperties>
</file>