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3" r:id="rId16"/>
    <p:sldId id="268" r:id="rId17"/>
    <p:sldId id="276" r:id="rId18"/>
    <p:sldId id="270" r:id="rId19"/>
    <p:sldId id="277" r:id="rId20"/>
    <p:sldId id="278" r:id="rId21"/>
    <p:sldId id="279" r:id="rId22"/>
    <p:sldId id="272" r:id="rId23"/>
    <p:sldId id="281" r:id="rId24"/>
    <p:sldId id="280" r:id="rId25"/>
    <p:sldId id="275" r:id="rId26"/>
    <p:sldId id="271" r:id="rId27"/>
    <p:sldId id="28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7" autoAdjust="0"/>
  </p:normalViewPr>
  <p:slideViewPr>
    <p:cSldViewPr>
      <p:cViewPr varScale="1">
        <p:scale>
          <a:sx n="81" d="100"/>
          <a:sy n="81" d="100"/>
        </p:scale>
        <p:origin x="-142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rgbClr val="32324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2922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2923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515A8A-5D4E-4B56-93CC-0AF7D863D9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5773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B4BDA-010D-4206-9FB6-F0464ADE15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548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CA465-2201-4793-8F69-EC88984865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741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C0A75-941D-4F13-BC44-34ADCDC32E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464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8BA99-DC57-4565-91B5-42623FE4D6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267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78BB1-67DB-43E1-90C1-AC3CA16330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894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4F581-06F7-42DB-A14C-5362B2DF6D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364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9893B-4263-4415-93D1-8A9532A2CF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35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5806B-2F6B-49F7-9A54-88507F2C68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714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BDC1C-EA3A-46FC-8A56-45AE0E2FC8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273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3C779-479F-42B9-8524-2884ABCA3B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93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2F2F4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7168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8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8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8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8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8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8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69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0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1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1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1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1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1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 alt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71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1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1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1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1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98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CD86BCE-9774-4C4B-8BDF-F13EBC99FD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1899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1900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1901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1902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БОРОДИНО. Чья победа?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Андреева Л.Ф.</a:t>
            </a:r>
          </a:p>
          <a:p>
            <a:pPr eaLnBrk="1" hangingPunct="1">
              <a:defRPr/>
            </a:pPr>
            <a:r>
              <a:rPr lang="ru-RU" altLang="ru-RU" smtClean="0"/>
              <a:t>Учитель школы №53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Аустерлиц 1805 год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2000" smtClean="0"/>
              <a:t>Совершенная готовность неприятеля. показывает, что Наполеон был  предуведомлен  о нашем наступлении. Некоторые из колонн наших были атакованы во фланг и не имели времени развернуться... В самое короткое время наша армия была приведена в замешательство.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000" smtClean="0"/>
              <a:t>         генерал А.П. Ермолов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2000" smtClean="0"/>
          </a:p>
        </p:txBody>
      </p:sp>
      <p:pic>
        <p:nvPicPr>
          <p:cNvPr id="12293" name="Picture 6" descr="сканирование0016Ж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371600"/>
            <a:ext cx="434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dirty="0" smtClean="0"/>
              <a:t>Начало Отечественной войны 1812 года</a:t>
            </a:r>
          </a:p>
        </p:txBody>
      </p:sp>
      <p:pic>
        <p:nvPicPr>
          <p:cNvPr id="13315" name="Picture 4" descr="сканирование0012РР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676400"/>
            <a:ext cx="7798324" cy="48453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полководцы</a:t>
            </a:r>
          </a:p>
        </p:txBody>
      </p:sp>
      <p:pic>
        <p:nvPicPr>
          <p:cNvPr id="14339" name="Picture 4" descr="сканирование0014ЛР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755" y="1706253"/>
            <a:ext cx="8182466" cy="44777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smtClean="0"/>
              <a:t>Подвиг генерала  Раевского под Салтановкой</a:t>
            </a:r>
          </a:p>
        </p:txBody>
      </p:sp>
      <p:pic>
        <p:nvPicPr>
          <p:cNvPr id="15363" name="Picture 4" descr="сканирование0012ОРЛО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4200" y="2286000"/>
            <a:ext cx="5721243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4" name="Picture 5" descr="сканирование0022ДЛШ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2286001"/>
            <a:ext cx="2652713" cy="390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22263" y="1447800"/>
            <a:ext cx="7526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Во время схватки с частями маршала Даву генерал- лейтенант бросился в атаку с двумя сыновьями, увлекая за собой солдат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Смоленское сражение</a:t>
            </a: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971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1-я армия Барклая-де- Толли и 2-я армия Багратиона соединились под Смоленском и дали сражение</a:t>
            </a:r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16389" name="Picture 6" descr="сканирование0019ЛР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371600"/>
            <a:ext cx="5410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Кутузов.</a:t>
            </a:r>
          </a:p>
        </p:txBody>
      </p:sp>
      <p:sp>
        <p:nvSpPr>
          <p:cNvPr id="9421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3657600"/>
            <a:ext cx="39624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000" smtClean="0"/>
              <a:t>    Август 1812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000" smtClean="0"/>
              <a:t>    Назначен главнокомандующим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000" smtClean="0"/>
              <a:t>    М.И. Кутузов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000" smtClean="0"/>
              <a:t>    принял решение отступать</a:t>
            </a:r>
          </a:p>
        </p:txBody>
      </p:sp>
      <p:pic>
        <p:nvPicPr>
          <p:cNvPr id="17412" name="Picture 5" descr="сканирование0017ЪХЗ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9200" y="1295400"/>
            <a:ext cx="3647532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09800"/>
            <a:ext cx="3733800" cy="3924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Бородино.</a:t>
            </a:r>
          </a:p>
        </p:txBody>
      </p:sp>
      <p:pic>
        <p:nvPicPr>
          <p:cNvPr id="18435" name="Picture 5" descr="сканирование0017ЖЬБ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5844" y="2438401"/>
            <a:ext cx="3954750" cy="412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7" descr="сканирование0017ЖРП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438401"/>
            <a:ext cx="4711831" cy="412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2800" smtClean="0"/>
              <a:t>3 сентября Кутузов решил дать генеральное сражение в 110 км от Москвы близ Бородино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Молебен перед битвой</a:t>
            </a:r>
          </a:p>
        </p:txBody>
      </p:sp>
      <p:pic>
        <p:nvPicPr>
          <p:cNvPr id="19459" name="Picture 4" descr="сканирование0023ДЛШ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600200"/>
            <a:ext cx="3844925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0" name="Picture 5" descr="сканирование0018ЮЯС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0112" y="1640722"/>
            <a:ext cx="4684436" cy="467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Бородинское сражение</a:t>
            </a:r>
          </a:p>
        </p:txBody>
      </p:sp>
      <p:pic>
        <p:nvPicPr>
          <p:cNvPr id="20483" name="Picture 8" descr="сканирование00138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0" y="1289901"/>
            <a:ext cx="8089769" cy="534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Расстановка сил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Русская армия –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   125 тыс. человек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Французская армия -134 тыс. человек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Главный удар на     Багратионовы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   флеши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  5 часов длилось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mtClean="0"/>
              <a:t>Смертельно ранен Багратион</a:t>
            </a:r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mtClean="0"/>
          </a:p>
        </p:txBody>
      </p:sp>
      <p:pic>
        <p:nvPicPr>
          <p:cNvPr id="21509" name="Picture 4" descr="сканирование0018ВРАП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4400" y="1574276"/>
            <a:ext cx="3908425" cy="459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smtClean="0"/>
              <a:t>Какие исторические события стали основанием для заявления  военачальника?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05800" cy="41529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Английский фельдмаршал Б.Монтгомери, выступая в палате лордов в 1962 г., заявил: « Первое правило, начертанное на первой  странице книги войны, гласит: «Не ходи в Москву!»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Итоги сражения</a:t>
            </a:r>
          </a:p>
        </p:txBody>
      </p:sp>
      <p:pic>
        <p:nvPicPr>
          <p:cNvPr id="22531" name="Picture 4" descr="сканирование0018БТР"/>
          <p:cNvPicPr>
            <a:picLocks noGrp="1" noChangeAspect="1" noChangeArrowheads="1"/>
          </p:cNvPicPr>
          <p:nvPr>
            <p:ph type="body"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600" y="1753386"/>
            <a:ext cx="5020559" cy="455314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05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1828800"/>
            <a:ext cx="3429000" cy="4343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Потери русской армии - 45,6 тыс. </a:t>
            </a:r>
          </a:p>
          <a:p>
            <a:pPr eaLnBrk="1" hangingPunct="1">
              <a:defRPr/>
            </a:pPr>
            <a:r>
              <a:rPr lang="ru-RU" altLang="ru-RU" smtClean="0"/>
              <a:t>Французской- 60 тыс. человек</a:t>
            </a:r>
          </a:p>
          <a:p>
            <a:pPr eaLnBrk="1" hangingPunct="1">
              <a:defRPr/>
            </a:pPr>
            <a:r>
              <a:rPr lang="ru-RU" altLang="ru-RU" smtClean="0"/>
              <a:t>Русские генералы- 29</a:t>
            </a:r>
          </a:p>
          <a:p>
            <a:pPr eaLnBrk="1" hangingPunct="1">
              <a:defRPr/>
            </a:pPr>
            <a:r>
              <a:rPr lang="ru-RU" altLang="ru-RU" smtClean="0"/>
              <a:t>Французские -49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Решение оставить Москву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23556" name="Picture 4" descr="сканирование0018ЗЕРН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0" y="1600200"/>
            <a:ext cx="7754938" cy="4395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Пожар в Москве</a:t>
            </a:r>
          </a:p>
        </p:txBody>
      </p:sp>
      <p:pic>
        <p:nvPicPr>
          <p:cNvPr id="24579" name="Picture 6" descr="сканирование0019ДПЛР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0" y="1244600"/>
            <a:ext cx="7086600" cy="4851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выводы</a:t>
            </a:r>
          </a:p>
        </p:txBody>
      </p:sp>
      <p:pic>
        <p:nvPicPr>
          <p:cNvPr id="25603" name="Picture 4" descr="сканирование0019ЖПОН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4"/>
          <a:stretch/>
        </p:blipFill>
        <p:spPr>
          <a:xfrm>
            <a:off x="4336330" y="2262432"/>
            <a:ext cx="4805313" cy="33390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365125" y="1560513"/>
            <a:ext cx="420687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sz="2400"/>
              <a:t>Наполеон дал генеральное сражение, но не добился разгрома русской армии</a:t>
            </a:r>
          </a:p>
          <a:p>
            <a:pPr eaLnBrk="1" hangingPunct="1">
              <a:buFontTx/>
              <a:buAutoNum type="arabicPeriod"/>
            </a:pPr>
            <a:r>
              <a:rPr lang="ru-RU" altLang="ru-RU" sz="2400"/>
              <a:t>Потери французской армии больше </a:t>
            </a:r>
          </a:p>
          <a:p>
            <a:pPr eaLnBrk="1" hangingPunct="1">
              <a:buFontTx/>
              <a:buAutoNum type="arabicPeriod"/>
            </a:pPr>
            <a:r>
              <a:rPr lang="ru-RU" altLang="ru-RU" sz="2400"/>
              <a:t>Таким образом, Бородино – победа русской армии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Триумф 1814 года в Париже</a:t>
            </a:r>
          </a:p>
        </p:txBody>
      </p:sp>
      <p:pic>
        <p:nvPicPr>
          <p:cNvPr id="26627" name="Picture 4" descr="сканирование0021ЖДШЩ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2600" y="1600200"/>
            <a:ext cx="6089715" cy="464741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Воинская слава</a:t>
            </a:r>
          </a:p>
        </p:txBody>
      </p:sp>
      <p:pic>
        <p:nvPicPr>
          <p:cNvPr id="27651" name="Picture 4" descr="сканирование0013ДШЛ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7080" y="1677972"/>
            <a:ext cx="5429840" cy="4336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сканирование0015Д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5105400" cy="635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457200" y="1600200"/>
            <a:ext cx="3124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Храм Христа Спасителя построен на народные  средства в 19 веке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Памятник героям Отечественной войны </a:t>
            </a:r>
          </a:p>
          <a:p>
            <a:pPr eaLnBrk="1" hangingPunct="1"/>
            <a:r>
              <a:rPr lang="ru-RU" altLang="ru-RU"/>
              <a:t>1812 г.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Был взорван в 20 веке и восстановлен в 1990-е годы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литература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1.Соболева И.А. Победить Наполеона. Отечественная война 1812 года. СПБ.:Питер,2012. 560 с.</a:t>
            </a:r>
          </a:p>
          <a:p>
            <a:pPr eaLnBrk="1" hangingPunct="1">
              <a:defRPr/>
            </a:pPr>
            <a:r>
              <a:rPr lang="ru-RU" altLang="ru-RU" smtClean="0"/>
              <a:t>2.Ляшенко Л.М. История России. 19 век.М.:Дрофа,1999. 256с.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Актуальность.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2012 год –  200-летие Бородинского сражения. Но до сих пор ученые ведут дискуссии: Чья победа? Французы считают Бородино победой Наполеона, что видно на его надгробии. Докажем обратное.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гипотеза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Гений Наполеона состоит в том, что он разбивал врагов в одном решающем сражении. Докажем обратное: Бородино не сломило русскую армию.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методы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mtClean="0"/>
              <a:t>  1. Сбор, обработка и анализ материалов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mtClean="0"/>
              <a:t>  2. Сравнение и обобщение данных</a:t>
            </a:r>
          </a:p>
          <a:p>
            <a:pPr eaLnBrk="1" hangingPunct="1">
              <a:defRPr/>
            </a:pPr>
            <a:r>
              <a:rPr lang="ru-RU" altLang="ru-RU" smtClean="0"/>
              <a:t>Объект исследования: сражение на Бородинском поле</a:t>
            </a:r>
          </a:p>
          <a:p>
            <a:pPr eaLnBrk="1" hangingPunct="1">
              <a:defRPr/>
            </a:pPr>
            <a:r>
              <a:rPr lang="ru-RU" altLang="ru-RU" smtClean="0"/>
              <a:t>Предмет исследования: цель и  стратегия наполеоновского нашествия на Россию</a:t>
            </a:r>
          </a:p>
          <a:p>
            <a:pPr eaLnBrk="1" hangingPunct="1">
              <a:defRPr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 Наполеон об Александре 1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19600" cy="4533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dirty="0" smtClean="0"/>
              <a:t>Александр хочет против меня воевать!.. Они думают водить нас за нос, как при Екатерине… Французский народ не потерпит такого оскорбления. Александр слаб.</a:t>
            </a:r>
          </a:p>
        </p:txBody>
      </p:sp>
      <p:pic>
        <p:nvPicPr>
          <p:cNvPr id="8196" name="Picture 4" descr="сканирование0020ЖДЛ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1143000"/>
            <a:ext cx="32797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Тильзитский мир 1807 г.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smtClean="0"/>
              <a:t>Россия присоединялась  к Континентальной блокаде Англии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z="2400" smtClean="0"/>
              <a:t>  ( запрет на торговлю с ней)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z="2400" smtClean="0"/>
              <a:t>   Но это было не выгодно России и она скрытно вела торговлю с Англией, что стало причиной войны 1812 г.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z="2400" smtClean="0"/>
          </a:p>
        </p:txBody>
      </p:sp>
      <p:pic>
        <p:nvPicPr>
          <p:cNvPr id="9221" name="Picture 6" descr="ЗО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4495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smtClean="0"/>
              <a:t>Коленкур – французский посол в России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 Там не тешат себя иллюзиями относительно гения Вашего Величества, там знают, что страна их широка, в ней есть куда отступать… Надо также считаться с зимой, тяжелым климатом, а более – с решимостью никогда не уступать.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Наполеон об Александре 1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i="1" u="sng" smtClean="0"/>
              <a:t>Одного сражения хватит</a:t>
            </a:r>
            <a:r>
              <a:rPr lang="ru-RU" altLang="ru-RU" smtClean="0"/>
              <a:t>, чтобы разрушить все прекрасные намерения Вашего друга Александра и его слепленные из песка укрепления.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mtClean="0"/>
              <a:t>                             из беседы Наполеона с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mtClean="0"/>
              <a:t>                             Коленкуром. 1810 г.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298</TotalTime>
  <Words>581</Words>
  <Application>Microsoft Office PowerPoint</Application>
  <PresentationFormat>Экран (4:3)</PresentationFormat>
  <Paragraphs>74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Точки</vt:lpstr>
      <vt:lpstr>БОРОДИНО. Чья победа?</vt:lpstr>
      <vt:lpstr>Какие исторические события стали основанием для заявления  военачальника?</vt:lpstr>
      <vt:lpstr>Актуальность.</vt:lpstr>
      <vt:lpstr>гипотеза</vt:lpstr>
      <vt:lpstr>методы</vt:lpstr>
      <vt:lpstr> Наполеон об Александре 1</vt:lpstr>
      <vt:lpstr>Тильзитский мир 1807 г.</vt:lpstr>
      <vt:lpstr>Коленкур – французский посол в России</vt:lpstr>
      <vt:lpstr>Наполеон об Александре 1</vt:lpstr>
      <vt:lpstr>Аустерлиц 1805 год</vt:lpstr>
      <vt:lpstr>Начало Отечественной войны 1812 года</vt:lpstr>
      <vt:lpstr>полководцы</vt:lpstr>
      <vt:lpstr>Подвиг генерала  Раевского под Салтановкой</vt:lpstr>
      <vt:lpstr>Смоленское сражение</vt:lpstr>
      <vt:lpstr>Кутузов.</vt:lpstr>
      <vt:lpstr>Бородино.</vt:lpstr>
      <vt:lpstr>Молебен перед битвой</vt:lpstr>
      <vt:lpstr>Бородинское сражение</vt:lpstr>
      <vt:lpstr>Расстановка сил</vt:lpstr>
      <vt:lpstr>Итоги сражения</vt:lpstr>
      <vt:lpstr>Решение оставить Москву</vt:lpstr>
      <vt:lpstr>Пожар в Москве</vt:lpstr>
      <vt:lpstr>выводы</vt:lpstr>
      <vt:lpstr>Триумф 1814 года в Париже</vt:lpstr>
      <vt:lpstr>Воинская слава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Dns</cp:lastModifiedBy>
  <cp:revision>20</cp:revision>
  <cp:lastPrinted>1601-01-01T00:00:00Z</cp:lastPrinted>
  <dcterms:created xsi:type="dcterms:W3CDTF">2012-05-02T16:25:25Z</dcterms:created>
  <dcterms:modified xsi:type="dcterms:W3CDTF">2018-08-05T13:04:53Z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