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75" r:id="rId5"/>
    <p:sldId id="259" r:id="rId6"/>
    <p:sldId id="262" r:id="rId7"/>
    <p:sldId id="277" r:id="rId8"/>
    <p:sldId id="263" r:id="rId9"/>
    <p:sldId id="264" r:id="rId10"/>
    <p:sldId id="265" r:id="rId11"/>
    <p:sldId id="266" r:id="rId12"/>
    <p:sldId id="272" r:id="rId13"/>
    <p:sldId id="269" r:id="rId14"/>
    <p:sldId id="276" r:id="rId15"/>
    <p:sldId id="273" r:id="rId16"/>
    <p:sldId id="271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500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81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23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51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372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11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265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32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970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79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5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1ABD8-6D43-4502-9DDB-D2DC875D7041}" type="datetimeFigureOut">
              <a:rPr lang="ru-RU" smtClean="0"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FFF58-FAD1-4B5C-9F55-AA4300C6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85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8" name="TextBox 7"/>
          <p:cNvSpPr txBox="1"/>
          <p:nvPr/>
        </p:nvSpPr>
        <p:spPr>
          <a:xfrm>
            <a:off x="4499992" y="1844824"/>
            <a:ext cx="4443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u="sng" dirty="0" smtClean="0"/>
              <a:t>Проект на тему:</a:t>
            </a:r>
          </a:p>
          <a:p>
            <a:r>
              <a:rPr lang="ru-RU" sz="4800" b="1" u="sng" dirty="0" smtClean="0"/>
              <a:t>«Насекомые»</a:t>
            </a:r>
            <a:endParaRPr lang="ru-RU" sz="48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3419872" y="5445224"/>
            <a:ext cx="45080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Воспитатель старшей группы Губанова В.А.</a:t>
            </a:r>
          </a:p>
          <a:p>
            <a:r>
              <a:rPr lang="ru-RU" b="1" dirty="0" smtClean="0"/>
              <a:t> МАДОО «МАТРЕШКА» г. Звенигород</a:t>
            </a:r>
          </a:p>
          <a:p>
            <a:r>
              <a:rPr lang="ru-RU" b="1" dirty="0" smtClean="0"/>
              <a:t>                                                          Май 2018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1202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92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067943" y="764704"/>
            <a:ext cx="5112618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/>
              <a:t>Этапы реализации </a:t>
            </a:r>
            <a:r>
              <a:rPr lang="ru-RU" sz="2400" b="1" u="sng" dirty="0" smtClean="0"/>
              <a:t>проекта:</a:t>
            </a:r>
          </a:p>
          <a:p>
            <a:r>
              <a:rPr lang="ru-RU" sz="2400" b="1" dirty="0" smtClean="0"/>
              <a:t>Завершающий </a:t>
            </a:r>
            <a:endParaRPr lang="ru-RU" sz="2400" dirty="0"/>
          </a:p>
          <a:p>
            <a:r>
              <a:rPr lang="ru-RU" dirty="0" smtClean="0"/>
              <a:t>-Презентация </a:t>
            </a:r>
            <a:r>
              <a:rPr lang="ru-RU" dirty="0"/>
              <a:t>продуктов </a:t>
            </a:r>
            <a:r>
              <a:rPr lang="ru-RU" dirty="0" smtClean="0"/>
              <a:t>проекта.</a:t>
            </a:r>
          </a:p>
          <a:p>
            <a:r>
              <a:rPr lang="ru-RU" dirty="0" smtClean="0"/>
              <a:t>- </a:t>
            </a:r>
            <a:r>
              <a:rPr lang="ru-RU" dirty="0"/>
              <a:t>Продукт деятельности готовят к презентации.</a:t>
            </a:r>
          </a:p>
          <a:p>
            <a:r>
              <a:rPr lang="ru-RU" dirty="0"/>
              <a:t> </a:t>
            </a:r>
            <a:r>
              <a:rPr lang="ru-RU" dirty="0" smtClean="0"/>
              <a:t>-Представляют </a:t>
            </a:r>
            <a:r>
              <a:rPr lang="ru-RU" dirty="0"/>
              <a:t>(зрителям или экспертам</a:t>
            </a:r>
            <a:r>
              <a:rPr lang="ru-RU" dirty="0" smtClean="0"/>
              <a:t>)</a:t>
            </a:r>
          </a:p>
          <a:p>
            <a:r>
              <a:rPr lang="ru-RU" dirty="0" smtClean="0"/>
              <a:t> </a:t>
            </a:r>
            <a:r>
              <a:rPr lang="ru-RU" dirty="0"/>
              <a:t>продукт деятельности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-Оформление </a:t>
            </a:r>
            <a:r>
              <a:rPr lang="ru-RU" dirty="0"/>
              <a:t>выставки </a:t>
            </a:r>
            <a:endParaRPr lang="ru-RU" dirty="0" smtClean="0"/>
          </a:p>
          <a:p>
            <a:r>
              <a:rPr lang="ru-RU" dirty="0" smtClean="0"/>
              <a:t>детских </a:t>
            </a:r>
            <a:r>
              <a:rPr lang="ru-RU" dirty="0"/>
              <a:t>поделок «Удивительный мир </a:t>
            </a:r>
            <a:r>
              <a:rPr lang="ru-RU" dirty="0" smtClean="0"/>
              <a:t>насекомых»</a:t>
            </a:r>
            <a:endParaRPr lang="ru-RU" dirty="0"/>
          </a:p>
          <a:p>
            <a:r>
              <a:rPr lang="ru-RU" dirty="0" smtClean="0"/>
              <a:t>-Презентация </a:t>
            </a:r>
            <a:r>
              <a:rPr lang="ru-RU" dirty="0"/>
              <a:t>проекта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-Осознание </a:t>
            </a:r>
            <a:r>
              <a:rPr lang="ru-RU" dirty="0"/>
              <a:t>экологической </a:t>
            </a:r>
            <a:endParaRPr lang="ru-RU" dirty="0" smtClean="0"/>
          </a:p>
          <a:p>
            <a:r>
              <a:rPr lang="ru-RU" dirty="0" smtClean="0"/>
              <a:t>ценности </a:t>
            </a:r>
            <a:r>
              <a:rPr lang="ru-RU" dirty="0"/>
              <a:t>природы в ее единстве с человеком, </a:t>
            </a:r>
            <a:endParaRPr lang="ru-RU" dirty="0" smtClean="0"/>
          </a:p>
          <a:p>
            <a:r>
              <a:rPr lang="ru-RU" dirty="0" smtClean="0"/>
              <a:t>сопереживание</a:t>
            </a:r>
            <a:r>
              <a:rPr lang="ru-RU" dirty="0"/>
              <a:t>, сочувствие, содействие.</a:t>
            </a:r>
          </a:p>
          <a:p>
            <a:endParaRPr lang="ru-RU" dirty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4800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11960" y="1268760"/>
            <a:ext cx="49320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/>
              <a:t>Список литературы:</a:t>
            </a:r>
          </a:p>
          <a:p>
            <a:r>
              <a:rPr lang="ru-RU" sz="2000" dirty="0" smtClean="0"/>
              <a:t>-Е.Е. Крашенинников, </a:t>
            </a:r>
          </a:p>
          <a:p>
            <a:r>
              <a:rPr lang="ru-RU" sz="2000" dirty="0" smtClean="0"/>
              <a:t>О.Л. Холодова «РАЗВИТИЕ </a:t>
            </a:r>
          </a:p>
          <a:p>
            <a:r>
              <a:rPr lang="ru-RU" sz="2000" dirty="0" smtClean="0"/>
              <a:t>ПОЗНОВАТЕЛЬНЫХ СПОСОБНОСТЕЙ </a:t>
            </a:r>
          </a:p>
          <a:p>
            <a:r>
              <a:rPr lang="ru-RU" sz="2000" dirty="0" smtClean="0"/>
              <a:t>ДОШКОЛЬНИКОВ.»; </a:t>
            </a:r>
          </a:p>
          <a:p>
            <a:r>
              <a:rPr lang="ru-RU" sz="2000" dirty="0" smtClean="0"/>
              <a:t>-Л.А. Владимирская «ОТ ОСЕНИ </a:t>
            </a:r>
          </a:p>
          <a:p>
            <a:r>
              <a:rPr lang="ru-RU" sz="2000" dirty="0" smtClean="0"/>
              <a:t>ДО ЛЕТА»; </a:t>
            </a:r>
          </a:p>
          <a:p>
            <a:r>
              <a:rPr lang="ru-RU" sz="2000" dirty="0" smtClean="0"/>
              <a:t>-С.Н. Николаева «ЮНЫЙ </a:t>
            </a:r>
          </a:p>
          <a:p>
            <a:r>
              <a:rPr lang="ru-RU" sz="2000" dirty="0" smtClean="0"/>
              <a:t>ЭКОЛОГ»;</a:t>
            </a:r>
          </a:p>
          <a:p>
            <a:r>
              <a:rPr lang="ru-RU" sz="2000" dirty="0" smtClean="0"/>
              <a:t>К.Ю. Белая «ФОРМИРОВАНИЕ ОСНОВ </a:t>
            </a:r>
          </a:p>
          <a:p>
            <a:r>
              <a:rPr lang="ru-RU" sz="2000" dirty="0" smtClean="0"/>
              <a:t>БЕЗОПАСНОСТИ»;</a:t>
            </a:r>
          </a:p>
          <a:p>
            <a:r>
              <a:rPr lang="ru-RU" sz="2000" dirty="0" smtClean="0"/>
              <a:t>-Д.Н. </a:t>
            </a:r>
            <a:r>
              <a:rPr lang="ru-RU" sz="2000" dirty="0" err="1" smtClean="0"/>
              <a:t>Колдина</a:t>
            </a:r>
            <a:r>
              <a:rPr lang="ru-RU" sz="2000" dirty="0" smtClean="0"/>
              <a:t> «РИСОВАНИЕ С ДЕТЬМИ»;</a:t>
            </a:r>
          </a:p>
          <a:p>
            <a:r>
              <a:rPr lang="ru-RU" sz="2000" dirty="0" smtClean="0"/>
              <a:t>-Д.Н. </a:t>
            </a:r>
            <a:r>
              <a:rPr lang="ru-RU" sz="2000" dirty="0" err="1" smtClean="0"/>
              <a:t>Колдина</a:t>
            </a:r>
            <a:r>
              <a:rPr lang="ru-RU" sz="2000" dirty="0" smtClean="0"/>
              <a:t>  «ЛЕПКА С ДЕТЬМИ».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6397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892150"/>
            <a:ext cx="3456384" cy="50405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908720"/>
            <a:ext cx="338437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7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411760" y="548680"/>
            <a:ext cx="3920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 НАСЕКОМЫЕ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39549"/>
            <a:ext cx="3203848" cy="427179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474" y="2492896"/>
            <a:ext cx="3057525" cy="43651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7" y="2492896"/>
            <a:ext cx="2882627" cy="436510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29470" y="154384"/>
            <a:ext cx="36313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НАСЕКОМЫЕ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1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12160" cy="5877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55776" y="6093296"/>
            <a:ext cx="44623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«БОЖЬЯ КОРОВКА»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906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12776"/>
            <a:ext cx="6408712" cy="4104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497285"/>
            <a:ext cx="3647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МОНОТИПИЯ- «БАБОЧКА»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20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836712"/>
            <a:ext cx="7200800" cy="41044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5301208"/>
            <a:ext cx="5444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 МОНОТИПИЯ – «БАБОЧКА»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836712"/>
            <a:ext cx="7200800" cy="50492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4940934"/>
            <a:ext cx="45961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«СКАЗОЧНАЯ ГУЗЕНИЦА»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8330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1835696" y="3284984"/>
            <a:ext cx="67490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СПАСИБО ЗА ВНИМАНИЕ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14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067944" y="980728"/>
            <a:ext cx="53179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Тип проекта- </a:t>
            </a:r>
            <a:r>
              <a:rPr lang="ru-RU" sz="2800" dirty="0" smtClean="0"/>
              <a:t>познавательный,</a:t>
            </a:r>
          </a:p>
          <a:p>
            <a:r>
              <a:rPr lang="ru-RU" sz="2800" dirty="0" smtClean="0"/>
              <a:t> творческий, групповой.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2132856"/>
            <a:ext cx="322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2194024"/>
            <a:ext cx="437607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/>
              <a:t>Участники проекта – </a:t>
            </a:r>
            <a:endParaRPr lang="ru-RU" sz="2800" dirty="0" smtClean="0"/>
          </a:p>
          <a:p>
            <a:r>
              <a:rPr lang="ru-RU" sz="2800" dirty="0" smtClean="0"/>
              <a:t>воспитатель, дети старшей </a:t>
            </a:r>
          </a:p>
          <a:p>
            <a:r>
              <a:rPr lang="ru-RU" sz="2800" dirty="0" smtClean="0"/>
              <a:t>группы.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3775427"/>
            <a:ext cx="339022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/>
              <a:t>Продолжительность-</a:t>
            </a:r>
          </a:p>
          <a:p>
            <a:r>
              <a:rPr lang="ru-RU" sz="2800" dirty="0" smtClean="0"/>
              <a:t>краткосрочный</a:t>
            </a:r>
          </a:p>
          <a:p>
            <a:r>
              <a:rPr lang="ru-RU" sz="2000" dirty="0" smtClean="0"/>
              <a:t>(21.05.18-28.05.18)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0960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289"/>
            <a:ext cx="9324528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4572000" y="404664"/>
            <a:ext cx="396044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/>
              <a:t>ЦЕЛЬ</a:t>
            </a:r>
            <a:r>
              <a:rPr lang="ru-RU" sz="1600" b="1" dirty="0"/>
              <a:t> </a:t>
            </a:r>
            <a:r>
              <a:rPr lang="ru-RU" sz="1600" b="1" dirty="0" smtClean="0"/>
              <a:t>: </a:t>
            </a:r>
            <a:r>
              <a:rPr lang="ru-RU" sz="1600" b="1" dirty="0"/>
              <a:t>Познакомить детей с миром насекомых</a:t>
            </a:r>
            <a:r>
              <a:rPr lang="ru-RU" sz="1600" b="1" dirty="0" smtClean="0"/>
              <a:t>, расширять </a:t>
            </a:r>
            <a:r>
              <a:rPr lang="ru-RU" sz="1600" b="1" dirty="0"/>
              <a:t>знания и представления об особенностях внешнего вида и жизненных проявлений насекомых.</a:t>
            </a:r>
          </a:p>
          <a:p>
            <a:r>
              <a:rPr lang="ru-RU" sz="1600" b="1" u="sng" dirty="0" smtClean="0"/>
              <a:t>ЗАДАЧИ: </a:t>
            </a:r>
          </a:p>
          <a:p>
            <a:r>
              <a:rPr lang="ru-RU" sz="1600" b="1" i="1" dirty="0" smtClean="0"/>
              <a:t>Для детей:</a:t>
            </a:r>
          </a:p>
          <a:p>
            <a:r>
              <a:rPr lang="ru-RU" sz="1600" b="1" dirty="0" smtClean="0"/>
              <a:t>-способствовать </a:t>
            </a:r>
            <a:r>
              <a:rPr lang="ru-RU" sz="1600" b="1" dirty="0"/>
              <a:t>освоению ребенком окружающего мира</a:t>
            </a:r>
            <a:r>
              <a:rPr lang="ru-RU" sz="1600" b="1" dirty="0" smtClean="0"/>
              <a:t>; </a:t>
            </a:r>
          </a:p>
          <a:p>
            <a:r>
              <a:rPr lang="ru-RU" sz="1600" b="1" dirty="0" smtClean="0"/>
              <a:t>-воспитывать </a:t>
            </a:r>
            <a:r>
              <a:rPr lang="ru-RU" sz="1600" b="1" dirty="0"/>
              <a:t>любознательность</a:t>
            </a:r>
            <a:r>
              <a:rPr lang="ru-RU" sz="1600" b="1" dirty="0" smtClean="0"/>
              <a:t>, интерес </a:t>
            </a:r>
            <a:r>
              <a:rPr lang="ru-RU" sz="1600" b="1" dirty="0"/>
              <a:t>к природе</a:t>
            </a:r>
            <a:r>
              <a:rPr lang="ru-RU" sz="1600" b="1" dirty="0" smtClean="0"/>
              <a:t>; </a:t>
            </a:r>
          </a:p>
          <a:p>
            <a:r>
              <a:rPr lang="ru-RU" sz="1600" b="1" dirty="0"/>
              <a:t>-</a:t>
            </a:r>
            <a:r>
              <a:rPr lang="ru-RU" sz="1600" b="1" dirty="0" smtClean="0"/>
              <a:t>учить </a:t>
            </a:r>
            <a:r>
              <a:rPr lang="ru-RU" sz="1600" b="1" dirty="0"/>
              <a:t>анализировать</a:t>
            </a:r>
            <a:r>
              <a:rPr lang="ru-RU" sz="1600" b="1" dirty="0" smtClean="0"/>
              <a:t>, делать </a:t>
            </a:r>
            <a:r>
              <a:rPr lang="ru-RU" sz="1600" b="1" dirty="0"/>
              <a:t>обобщения</a:t>
            </a:r>
            <a:r>
              <a:rPr lang="ru-RU" sz="1600" b="1" dirty="0" smtClean="0"/>
              <a:t>; </a:t>
            </a:r>
          </a:p>
          <a:p>
            <a:r>
              <a:rPr lang="ru-RU" sz="1600" b="1" dirty="0"/>
              <a:t>-</a:t>
            </a:r>
            <a:r>
              <a:rPr lang="ru-RU" sz="1600" b="1" dirty="0" err="1" smtClean="0"/>
              <a:t>обогощать</a:t>
            </a:r>
            <a:r>
              <a:rPr lang="ru-RU" sz="1600" b="1" dirty="0" smtClean="0"/>
              <a:t> </a:t>
            </a:r>
            <a:r>
              <a:rPr lang="ru-RU" sz="1600" b="1" dirty="0"/>
              <a:t>словарный запас</a:t>
            </a:r>
            <a:r>
              <a:rPr lang="ru-RU" sz="1600" b="1" dirty="0" smtClean="0"/>
              <a:t>; </a:t>
            </a:r>
          </a:p>
          <a:p>
            <a:r>
              <a:rPr lang="ru-RU" sz="1600" b="1" dirty="0" smtClean="0"/>
              <a:t>-учить </a:t>
            </a:r>
            <a:r>
              <a:rPr lang="ru-RU" sz="1600" b="1" dirty="0"/>
              <a:t>бережному отношению к природе и живым </a:t>
            </a:r>
            <a:r>
              <a:rPr lang="ru-RU" sz="1600" b="1" dirty="0" smtClean="0"/>
              <a:t>существам.</a:t>
            </a:r>
          </a:p>
          <a:p>
            <a:r>
              <a:rPr lang="ru-RU" sz="1600" i="1" dirty="0" smtClean="0"/>
              <a:t> </a:t>
            </a:r>
            <a:r>
              <a:rPr lang="ru-RU" sz="1600" b="1" i="1" dirty="0"/>
              <a:t>Для педагогов:</a:t>
            </a:r>
          </a:p>
          <a:p>
            <a:r>
              <a:rPr lang="ru-RU" sz="1600" b="1" dirty="0"/>
              <a:t>-</a:t>
            </a:r>
            <a:r>
              <a:rPr lang="ru-RU" sz="1600" b="1" dirty="0" smtClean="0"/>
              <a:t>Формулирование </a:t>
            </a:r>
            <a:r>
              <a:rPr lang="ru-RU" sz="1600" b="1" dirty="0"/>
              <a:t>проблемы и продумывание методов и приёмов для решения данной проблемы.</a:t>
            </a:r>
          </a:p>
          <a:p>
            <a:r>
              <a:rPr lang="ru-RU" sz="1600" b="1" dirty="0" smtClean="0"/>
              <a:t>- </a:t>
            </a:r>
            <a:r>
              <a:rPr lang="ru-RU" sz="1600" b="1" dirty="0"/>
              <a:t>Развитие системы продуктивного взаимодействия между участниками образовательного процесса (вовлечение в проект </a:t>
            </a:r>
            <a:r>
              <a:rPr lang="ru-RU" sz="1600" b="1" dirty="0" smtClean="0"/>
              <a:t>детей).</a:t>
            </a:r>
            <a:endParaRPr lang="ru-RU" sz="1600" b="1" dirty="0"/>
          </a:p>
          <a:p>
            <a:r>
              <a:rPr lang="ru-RU" sz="1600" b="1" dirty="0"/>
              <a:t>-</a:t>
            </a:r>
            <a:r>
              <a:rPr lang="ru-RU" sz="1600" b="1" dirty="0" smtClean="0"/>
              <a:t> </a:t>
            </a:r>
            <a:r>
              <a:rPr lang="ru-RU" sz="1600" b="1" dirty="0"/>
              <a:t>Освоение дополнительной литературы.</a:t>
            </a:r>
          </a:p>
          <a:p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74541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0" y="404664"/>
            <a:ext cx="9144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</a:t>
            </a:r>
            <a:r>
              <a:rPr lang="ru-RU" sz="1600" b="1" dirty="0" smtClean="0"/>
              <a:t>Планирование:</a:t>
            </a:r>
            <a:endParaRPr lang="ru-RU" sz="1600" dirty="0"/>
          </a:p>
          <a:p>
            <a:r>
              <a:rPr lang="ru-RU" sz="1600" dirty="0"/>
              <a:t>1. Наблюдения за насекомыми. </a:t>
            </a:r>
            <a:br>
              <a:rPr lang="ru-RU" sz="1600" dirty="0"/>
            </a:br>
            <a:r>
              <a:rPr lang="ru-RU" sz="1600" dirty="0"/>
              <a:t>2. Непосредственно образовательная деятельность.</a:t>
            </a:r>
            <a:br>
              <a:rPr lang="ru-RU" sz="1600" dirty="0"/>
            </a:br>
            <a:r>
              <a:rPr lang="ru-RU" sz="1600" dirty="0"/>
              <a:t>3. Чтение художественной </a:t>
            </a:r>
            <a:r>
              <a:rPr lang="ru-RU" sz="1600" dirty="0" smtClean="0"/>
              <a:t>литературы</a:t>
            </a:r>
            <a:r>
              <a:rPr lang="ru-RU" sz="1600" dirty="0"/>
              <a:t>.</a:t>
            </a:r>
            <a:br>
              <a:rPr lang="ru-RU" sz="1600" dirty="0"/>
            </a:br>
            <a:r>
              <a:rPr lang="ru-RU" sz="1600" dirty="0"/>
              <a:t>4. Дидактическая игра «Соедини точки и узнай кто изображён на </a:t>
            </a:r>
            <a:r>
              <a:rPr lang="ru-RU" sz="1600" dirty="0" smtClean="0"/>
              <a:t>рисунке</a:t>
            </a:r>
            <a:r>
              <a:rPr lang="ru-RU" sz="1600" dirty="0"/>
              <a:t>.</a:t>
            </a:r>
          </a:p>
          <a:p>
            <a:r>
              <a:rPr lang="ru-RU" sz="1600" b="1" dirty="0" smtClean="0"/>
              <a:t>    Практический </a:t>
            </a:r>
            <a:r>
              <a:rPr lang="ru-RU" sz="1600" b="1" dirty="0"/>
              <a:t>этап наблюдение за </a:t>
            </a:r>
            <a:r>
              <a:rPr lang="ru-RU" sz="1600" b="1" dirty="0" smtClean="0"/>
              <a:t>насекомыми.</a:t>
            </a:r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                  </a:t>
            </a:r>
            <a:r>
              <a:rPr lang="ru-RU" sz="1600" u="sng" dirty="0" smtClean="0"/>
              <a:t>1.Целевая </a:t>
            </a:r>
            <a:r>
              <a:rPr lang="ru-RU" sz="1600" u="sng" dirty="0"/>
              <a:t>прогулка на территории </a:t>
            </a:r>
            <a:r>
              <a:rPr lang="ru-RU" sz="1600" u="sng" dirty="0" smtClean="0"/>
              <a:t>детского сада.</a:t>
            </a:r>
            <a:r>
              <a:rPr lang="ru-RU" sz="1600" u="sng" dirty="0"/>
              <a:t> </a:t>
            </a:r>
            <a:endParaRPr lang="ru-RU" sz="1600" u="sng" dirty="0" smtClean="0"/>
          </a:p>
          <a:p>
            <a:r>
              <a:rPr lang="ru-RU" sz="1600" dirty="0"/>
              <a:t> </a:t>
            </a:r>
            <a:r>
              <a:rPr lang="ru-RU" sz="1600" dirty="0" smtClean="0"/>
              <a:t>  Задачи: Способствовать </a:t>
            </a:r>
            <a:r>
              <a:rPr lang="ru-RU" sz="1600" dirty="0"/>
              <a:t>систематизации представлений о многообразии </a:t>
            </a:r>
            <a:r>
              <a:rPr lang="ru-RU" sz="1600" dirty="0" smtClean="0"/>
              <a:t>насекомых, </a:t>
            </a:r>
            <a:r>
              <a:rPr lang="ru-RU" sz="1600" dirty="0"/>
              <a:t>учить бережно относиться ко всему живому.</a:t>
            </a:r>
            <a:endParaRPr lang="ru-RU" sz="1600" dirty="0" smtClean="0"/>
          </a:p>
          <a:p>
            <a:r>
              <a:rPr lang="ru-RU" sz="1600" u="sng" dirty="0" smtClean="0"/>
              <a:t>2.Непосредственно </a:t>
            </a:r>
            <a:r>
              <a:rPr lang="ru-RU" sz="1600" u="sng" dirty="0"/>
              <a:t>образовательная деятельность.</a:t>
            </a:r>
          </a:p>
          <a:p>
            <a:r>
              <a:rPr lang="ru-RU" sz="1600" b="1" dirty="0" smtClean="0"/>
              <a:t>    Рисование «Божья коровка».</a:t>
            </a:r>
            <a:endParaRPr lang="ru-RU" sz="1600" dirty="0"/>
          </a:p>
          <a:p>
            <a:r>
              <a:rPr lang="ru-RU" sz="1600" dirty="0"/>
              <a:t>Цель</a:t>
            </a:r>
            <a:r>
              <a:rPr lang="ru-RU" sz="1600" dirty="0" smtClean="0"/>
              <a:t>: закрепить </a:t>
            </a:r>
            <a:r>
              <a:rPr lang="ru-RU" sz="1600" dirty="0"/>
              <a:t>изобразительные умения детей, изображать разных </a:t>
            </a:r>
            <a:r>
              <a:rPr lang="ru-RU" sz="1600" dirty="0" smtClean="0"/>
              <a:t>насекомых.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</a:t>
            </a:r>
            <a:r>
              <a:rPr lang="ru-RU" sz="1600" b="1" dirty="0" smtClean="0"/>
              <a:t>Рисование – монотипия «Бабочка». </a:t>
            </a:r>
          </a:p>
          <a:p>
            <a:r>
              <a:rPr lang="ru-RU" sz="1600" b="1" dirty="0" smtClean="0"/>
              <a:t> </a:t>
            </a:r>
            <a:r>
              <a:rPr lang="ru-RU" sz="1600" dirty="0" smtClean="0"/>
              <a:t>Цель: знакомство с новым способом передачи изображения-монотипия. Учить рисовать на мокром листе бумаги.</a:t>
            </a:r>
            <a:endParaRPr lang="ru-RU" sz="1600" dirty="0"/>
          </a:p>
          <a:p>
            <a:r>
              <a:rPr lang="ru-RU" sz="1600" b="1" dirty="0"/>
              <a:t> </a:t>
            </a:r>
            <a:r>
              <a:rPr lang="ru-RU" sz="1600" b="1" dirty="0" smtClean="0"/>
              <a:t>   Лепка «Сказочная гусеница». </a:t>
            </a:r>
            <a:r>
              <a:rPr lang="ru-RU" sz="1600" dirty="0" smtClean="0"/>
              <a:t>Цель: самостоятельно доводить изделие до задуманного образа;</a:t>
            </a:r>
          </a:p>
          <a:p>
            <a:r>
              <a:rPr lang="ru-RU" sz="1600" dirty="0"/>
              <a:t>п</a:t>
            </a:r>
            <a:r>
              <a:rPr lang="ru-RU" sz="1600" dirty="0" smtClean="0"/>
              <a:t>ридавать образу выразительность(гусеница ползет). Развивать творческие  способности, воображение.</a:t>
            </a:r>
            <a:endParaRPr lang="ru-RU" sz="1600" dirty="0"/>
          </a:p>
          <a:p>
            <a:r>
              <a:rPr lang="ru-RU" sz="1600" u="sng" dirty="0" smtClean="0"/>
              <a:t>3.Чтение </a:t>
            </a:r>
            <a:r>
              <a:rPr lang="ru-RU" sz="1600" u="sng" dirty="0"/>
              <a:t>художественной литературы, раскрашивание раскрасок с изображением насекомых.</a:t>
            </a:r>
          </a:p>
          <a:p>
            <a:r>
              <a:rPr lang="ru-RU" sz="1600" b="1" dirty="0" smtClean="0"/>
              <a:t>   Чтение </a:t>
            </a:r>
            <a:r>
              <a:rPr lang="ru-RU" sz="1600" b="1" dirty="0"/>
              <a:t>сказки</a:t>
            </a:r>
            <a:r>
              <a:rPr lang="ru-RU" sz="1600" dirty="0"/>
              <a:t> В. Бианки «Как </a:t>
            </a:r>
            <a:r>
              <a:rPr lang="ru-RU" sz="1600" dirty="0" err="1"/>
              <a:t>муравьишка</a:t>
            </a:r>
            <a:r>
              <a:rPr lang="ru-RU" sz="1600" dirty="0"/>
              <a:t> домой спешил</a:t>
            </a:r>
            <a:r>
              <a:rPr lang="ru-RU" sz="1600" dirty="0" smtClean="0"/>
              <a:t>».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  Цель: познакомить </a:t>
            </a:r>
            <a:r>
              <a:rPr lang="ru-RU" sz="1600" dirty="0"/>
              <a:t>детей с литературным произведением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u="sng" dirty="0"/>
              <a:t>4. Дидактическая игра «Соедини точки и узнай кто изображён на рисунке.</a:t>
            </a:r>
          </a:p>
          <a:p>
            <a:r>
              <a:rPr lang="ru-RU" sz="1600" dirty="0" smtClean="0"/>
              <a:t> Цель: развивать </a:t>
            </a:r>
            <a:r>
              <a:rPr lang="ru-RU" sz="1600" dirty="0"/>
              <a:t>точность движения руки, воображения.</a:t>
            </a:r>
          </a:p>
        </p:txBody>
      </p:sp>
    </p:spTree>
    <p:extLst>
      <p:ext uri="{BB962C8B-B14F-4D97-AF65-F5344CB8AC3E}">
        <p14:creationId xmlns:p14="http://schemas.microsoft.com/office/powerpoint/2010/main" val="240537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25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-79653"/>
            <a:ext cx="59401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/>
              <a:t>Актуальность проекта:</a:t>
            </a:r>
          </a:p>
          <a:p>
            <a:r>
              <a:rPr lang="ru-RU" b="1" dirty="0"/>
              <a:t>Часто во время прогулок дети наблюдают за насекомыми. Одни с интересом их разглядывают, не боясь взять в руки, другие испытывают страх при виде маленькой букашки, а есть и такие, кто, не раздумывая, уничтожит беззащитное насекомое.</a:t>
            </a:r>
          </a:p>
          <a:p>
            <a:r>
              <a:rPr lang="ru-RU" b="1" dirty="0"/>
              <a:t>Побеседовав с детьми, мы поняли, что не у всех в достаточной степени сформировано четкое представление о насекомых, их значение в природе.</a:t>
            </a:r>
          </a:p>
          <a:p>
            <a:r>
              <a:rPr lang="ru-RU" sz="2400" b="1" u="sng" dirty="0"/>
              <a:t>Формы реализации проекта:</a:t>
            </a:r>
          </a:p>
          <a:p>
            <a:r>
              <a:rPr lang="ru-RU" b="1" dirty="0"/>
              <a:t>• Занятия;</a:t>
            </a:r>
          </a:p>
          <a:p>
            <a:r>
              <a:rPr lang="ru-RU" b="1" dirty="0"/>
              <a:t>• Беседы;</a:t>
            </a:r>
          </a:p>
          <a:p>
            <a:r>
              <a:rPr lang="ru-RU" b="1" dirty="0"/>
              <a:t>• Оснащение ППРС;</a:t>
            </a:r>
          </a:p>
          <a:p>
            <a:r>
              <a:rPr lang="ru-RU" sz="2400" b="1" u="sng" dirty="0" smtClean="0"/>
              <a:t>Прогнозируемый </a:t>
            </a:r>
            <a:r>
              <a:rPr lang="ru-RU" sz="2400" b="1" u="sng" dirty="0"/>
              <a:t>результат:</a:t>
            </a:r>
          </a:p>
          <a:p>
            <a:r>
              <a:rPr lang="ru-RU" b="1" dirty="0"/>
              <a:t>В результате проведенной работы дети бережно и осознанно будут относиться к миру природы, маленьким обитателям планеты – насекомым и земноводным.</a:t>
            </a:r>
          </a:p>
          <a:p>
            <a:r>
              <a:rPr lang="ru-RU" sz="2400" b="1" u="sng" dirty="0"/>
              <a:t>Риски при реализации проекта:</a:t>
            </a:r>
          </a:p>
          <a:p>
            <a:r>
              <a:rPr lang="ru-RU" b="1" dirty="0"/>
              <a:t>- нерегулярное посещение детского сада детьми;</a:t>
            </a:r>
          </a:p>
          <a:p>
            <a:r>
              <a:rPr lang="ru-RU" b="1" dirty="0"/>
              <a:t>- низкая активность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268589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067944" y="527364"/>
            <a:ext cx="4824536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/>
              <a:t>Ожидаемые результаты по проекту</a:t>
            </a:r>
            <a:r>
              <a:rPr lang="ru-RU" sz="2800" b="1" u="sng" dirty="0" smtClean="0"/>
              <a:t>:</a:t>
            </a:r>
          </a:p>
          <a:p>
            <a:r>
              <a:rPr lang="ru-RU" sz="1600" b="1" i="1" dirty="0" smtClean="0"/>
              <a:t>Для </a:t>
            </a:r>
            <a:r>
              <a:rPr lang="ru-RU" sz="1600" b="1" i="1" dirty="0"/>
              <a:t>детей:</a:t>
            </a:r>
          </a:p>
          <a:p>
            <a:r>
              <a:rPr lang="ru-RU" sz="1600" b="1" dirty="0" smtClean="0"/>
              <a:t>-Изучая </a:t>
            </a:r>
            <a:r>
              <a:rPr lang="ru-RU" sz="1600" b="1" dirty="0"/>
              <a:t>насекомых и наблюдая за ними, у детей расширятся знания о насекомых, сформируется эмоциональное отношение к миру природы. Дети узнают о вреде или пользе, которую приносят людям и растениям насекомые; </a:t>
            </a:r>
            <a:endParaRPr lang="ru-RU" sz="1600" b="1" dirty="0" smtClean="0"/>
          </a:p>
          <a:p>
            <a:r>
              <a:rPr lang="ru-RU" sz="1600" b="1" dirty="0"/>
              <a:t>-</a:t>
            </a:r>
            <a:r>
              <a:rPr lang="ru-RU" sz="1600" b="1" dirty="0" smtClean="0"/>
              <a:t>научатся </a:t>
            </a:r>
            <a:r>
              <a:rPr lang="ru-RU" sz="1600" b="1" dirty="0"/>
              <a:t>самостоятельно анализировать полученные результаты, находить сходства и различия,  овладеют обобщающим понятием «насекомые»</a:t>
            </a:r>
          </a:p>
          <a:p>
            <a:r>
              <a:rPr lang="ru-RU" sz="1600" b="1" i="1" dirty="0"/>
              <a:t>Для педагогов:</a:t>
            </a:r>
          </a:p>
          <a:p>
            <a:r>
              <a:rPr lang="ru-RU" sz="1600" b="1" dirty="0" smtClean="0"/>
              <a:t>-Пополнение</a:t>
            </a:r>
            <a:r>
              <a:rPr lang="ru-RU" sz="1600" b="1" dirty="0"/>
              <a:t>, накопление материала по теме «Насекомые», вовлечение семей в </a:t>
            </a:r>
            <a:r>
              <a:rPr lang="ru-RU" sz="1600" b="1" dirty="0" err="1" smtClean="0"/>
              <a:t>воспитательно</a:t>
            </a:r>
            <a:r>
              <a:rPr lang="ru-RU" sz="1600" b="1" dirty="0" smtClean="0"/>
              <a:t> -образовательный </a:t>
            </a:r>
            <a:r>
              <a:rPr lang="ru-RU" sz="1600" b="1" dirty="0"/>
              <a:t>процесс</a:t>
            </a:r>
            <a:r>
              <a:rPr lang="ru-RU" sz="1600" dirty="0" smtClean="0"/>
              <a:t>.</a:t>
            </a:r>
            <a:r>
              <a:rPr lang="ru-RU" sz="1600" dirty="0"/>
              <a:t> </a:t>
            </a:r>
            <a:r>
              <a:rPr lang="ru-RU" sz="1600" dirty="0" smtClean="0"/>
              <a:t>                                         </a:t>
            </a:r>
            <a:r>
              <a:rPr lang="ru-RU" sz="1600" b="1" i="1" dirty="0" smtClean="0"/>
              <a:t>Для </a:t>
            </a:r>
            <a:r>
              <a:rPr lang="ru-RU" sz="1600" b="1" i="1" dirty="0"/>
              <a:t>родителей:</a:t>
            </a:r>
          </a:p>
          <a:p>
            <a:r>
              <a:rPr lang="ru-RU" sz="1600" b="1" dirty="0"/>
              <a:t> </a:t>
            </a:r>
            <a:r>
              <a:rPr lang="ru-RU" sz="1600" b="1" dirty="0" smtClean="0"/>
              <a:t>-Освоение </a:t>
            </a:r>
            <a:r>
              <a:rPr lang="ru-RU" sz="1600" b="1" dirty="0"/>
              <a:t>некоторых педагогических приёмов, необходимых в семейном воспитании, объективная оценка возможностей своего ребёнка и умение сотрудничать с ним, как с равноправным партнёром</a:t>
            </a:r>
            <a:r>
              <a:rPr lang="ru-RU" sz="16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8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03848" y="404664"/>
            <a:ext cx="5375831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Полученные результаты проекта:</a:t>
            </a:r>
          </a:p>
          <a:p>
            <a:r>
              <a:rPr lang="ru-RU" i="1" u="sng" dirty="0" smtClean="0"/>
              <a:t>Для детей.</a:t>
            </a:r>
          </a:p>
          <a:p>
            <a:r>
              <a:rPr lang="ru-RU" dirty="0" smtClean="0"/>
              <a:t>-У детей появился интерес к насекомым и бережное</a:t>
            </a:r>
          </a:p>
          <a:p>
            <a:r>
              <a:rPr lang="ru-RU" dirty="0" smtClean="0"/>
              <a:t> отношение к ним.</a:t>
            </a:r>
          </a:p>
          <a:p>
            <a:r>
              <a:rPr lang="ru-RU" dirty="0" smtClean="0"/>
              <a:t>-Формируется первоначальная база знаний о мире </a:t>
            </a:r>
          </a:p>
          <a:p>
            <a:r>
              <a:rPr lang="ru-RU" dirty="0" smtClean="0"/>
              <a:t>насекомых.</a:t>
            </a:r>
          </a:p>
          <a:p>
            <a:r>
              <a:rPr lang="ru-RU" dirty="0" smtClean="0"/>
              <a:t>-Так же у них развивается речь, умение рассуждать,</a:t>
            </a:r>
          </a:p>
          <a:p>
            <a:r>
              <a:rPr lang="ru-RU" dirty="0"/>
              <a:t>н</a:t>
            </a:r>
            <a:r>
              <a:rPr lang="ru-RU" dirty="0" smtClean="0"/>
              <a:t>аблюдать.</a:t>
            </a:r>
          </a:p>
          <a:p>
            <a:r>
              <a:rPr lang="ru-RU" dirty="0" smtClean="0"/>
              <a:t>-Дети с удовольствием принимают участие во всех </a:t>
            </a:r>
          </a:p>
          <a:p>
            <a:r>
              <a:rPr lang="ru-RU" dirty="0"/>
              <a:t>м</a:t>
            </a:r>
            <a:r>
              <a:rPr lang="ru-RU" dirty="0" smtClean="0"/>
              <a:t>ероприятиях проекта.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3645024"/>
            <a:ext cx="896174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 smtClean="0"/>
              <a:t>Для педагога.</a:t>
            </a:r>
          </a:p>
          <a:p>
            <a:r>
              <a:rPr lang="ru-RU" dirty="0" smtClean="0"/>
              <a:t>Приобретение нового опыта работы по воспитанию экологической культуры</a:t>
            </a:r>
          </a:p>
          <a:p>
            <a:r>
              <a:rPr lang="ru-RU" dirty="0" smtClean="0"/>
              <a:t> дошкольника. Повысилось мастерство в организации активных форм сотрудничества </a:t>
            </a:r>
          </a:p>
          <a:p>
            <a:r>
              <a:rPr lang="ru-RU" dirty="0"/>
              <a:t>с</a:t>
            </a:r>
            <a:r>
              <a:rPr lang="ru-RU" dirty="0" smtClean="0"/>
              <a:t> семьей.</a:t>
            </a:r>
          </a:p>
          <a:p>
            <a:r>
              <a:rPr lang="ru-RU" i="1" u="sng" dirty="0" smtClean="0"/>
              <a:t>Для родителей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Повысилась экологическая культура родителей , появилось понимание в экологическом </a:t>
            </a:r>
          </a:p>
          <a:p>
            <a:r>
              <a:rPr lang="ru-RU" dirty="0" smtClean="0"/>
              <a:t>воспитании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6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2" y="0"/>
            <a:ext cx="9305025" cy="6858000"/>
          </a:xfrm>
        </p:spPr>
      </p:pic>
      <p:sp>
        <p:nvSpPr>
          <p:cNvPr id="5" name="TextBox 4"/>
          <p:cNvSpPr txBox="1"/>
          <p:nvPr/>
        </p:nvSpPr>
        <p:spPr>
          <a:xfrm>
            <a:off x="4788024" y="548680"/>
            <a:ext cx="453650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Этапы реализации проекта</a:t>
            </a:r>
            <a:r>
              <a:rPr lang="ru-RU" sz="1600" dirty="0" smtClean="0"/>
              <a:t>:</a:t>
            </a:r>
          </a:p>
          <a:p>
            <a:r>
              <a:rPr lang="ru-RU" sz="1600" dirty="0" smtClean="0"/>
              <a:t> </a:t>
            </a:r>
            <a:r>
              <a:rPr lang="ru-RU" sz="2400" b="1" u="sng" dirty="0" smtClean="0"/>
              <a:t>1 этап</a:t>
            </a:r>
          </a:p>
          <a:p>
            <a:r>
              <a:rPr lang="ru-RU" sz="2000" b="1" dirty="0" smtClean="0"/>
              <a:t>Подготовительный:</a:t>
            </a:r>
            <a:r>
              <a:rPr lang="ru-RU" sz="1600" dirty="0" smtClean="0"/>
              <a:t> </a:t>
            </a:r>
          </a:p>
          <a:p>
            <a:r>
              <a:rPr lang="ru-RU" sz="1600" u="sng" dirty="0" smtClean="0"/>
              <a:t>Проблема</a:t>
            </a:r>
            <a:r>
              <a:rPr lang="ru-RU" sz="1600" u="sng" dirty="0"/>
              <a:t>:</a:t>
            </a:r>
            <a:r>
              <a:rPr lang="ru-RU" sz="1600" dirty="0"/>
              <a:t> «Нужны ли насекомые?», «Пользу или вред они приносят?»</a:t>
            </a:r>
          </a:p>
          <a:p>
            <a:r>
              <a:rPr lang="ru-RU" sz="1600" u="sng" dirty="0"/>
              <a:t>Прогнозирование: </a:t>
            </a:r>
            <a:r>
              <a:rPr lang="ru-RU" sz="1600" dirty="0"/>
              <a:t>вызвать интерес к насекомым, желание им помочь и оберегать</a:t>
            </a:r>
            <a:r>
              <a:rPr lang="ru-RU" sz="1600" dirty="0" smtClean="0"/>
              <a:t>.</a:t>
            </a:r>
            <a:r>
              <a:rPr lang="ru-RU" sz="1600" dirty="0"/>
              <a:t> </a:t>
            </a:r>
            <a:r>
              <a:rPr lang="ru-RU" sz="1600" u="sng" dirty="0"/>
              <a:t>Исследовательская деятельность </a:t>
            </a:r>
            <a:r>
              <a:rPr lang="ru-RU" sz="1600" u="sng" dirty="0" smtClean="0"/>
              <a:t>детей</a:t>
            </a:r>
            <a:r>
              <a:rPr lang="ru-RU" sz="1600" dirty="0"/>
              <a:t>:</a:t>
            </a:r>
          </a:p>
          <a:p>
            <a:r>
              <a:rPr lang="ru-RU" sz="1600" dirty="0" smtClean="0"/>
              <a:t>-</a:t>
            </a:r>
            <a:r>
              <a:rPr lang="ru-RU" sz="1600" dirty="0"/>
              <a:t> Опытно – поисковая деятельность на участке: «Какие насекомые появились первые</a:t>
            </a:r>
            <a:r>
              <a:rPr lang="ru-RU" sz="1600" dirty="0" smtClean="0"/>
              <a:t>?</a:t>
            </a:r>
            <a:endParaRPr lang="ru-RU" sz="1600" dirty="0"/>
          </a:p>
          <a:p>
            <a:r>
              <a:rPr lang="ru-RU" sz="1600" dirty="0" smtClean="0"/>
              <a:t>-Решение </a:t>
            </a:r>
            <a:r>
              <a:rPr lang="ru-RU" sz="1600" dirty="0"/>
              <a:t>проблемных ситуаций «Что было бы, если б не было насекомых</a:t>
            </a:r>
            <a:r>
              <a:rPr lang="ru-RU" sz="1600" dirty="0" smtClean="0"/>
              <a:t>?».</a:t>
            </a:r>
          </a:p>
          <a:p>
            <a:r>
              <a:rPr lang="ru-RU" sz="1600" u="sng" dirty="0" smtClean="0"/>
              <a:t>Действия педагога:</a:t>
            </a:r>
            <a:endParaRPr lang="ru-RU" sz="1600" u="sng" dirty="0"/>
          </a:p>
          <a:p>
            <a:r>
              <a:rPr lang="ru-RU" sz="1600" dirty="0" smtClean="0"/>
              <a:t>-Поставить </a:t>
            </a:r>
            <a:r>
              <a:rPr lang="ru-RU" sz="1600" dirty="0"/>
              <a:t>цель, исходя из интересов и потребностей.</a:t>
            </a:r>
          </a:p>
          <a:p>
            <a:r>
              <a:rPr lang="ru-RU" sz="1600" dirty="0" smtClean="0"/>
              <a:t>-Вовлечь </a:t>
            </a:r>
            <a:r>
              <a:rPr lang="ru-RU" sz="1600" dirty="0"/>
              <a:t>дошкольников в решении проблемы.</a:t>
            </a:r>
          </a:p>
          <a:p>
            <a:r>
              <a:rPr lang="ru-RU" sz="1600" dirty="0" smtClean="0"/>
              <a:t>-Определить </a:t>
            </a:r>
            <a:r>
              <a:rPr lang="ru-RU" sz="1600" dirty="0"/>
              <a:t>задачи и предполагаемый результат проекта.</a:t>
            </a:r>
          </a:p>
          <a:p>
            <a:r>
              <a:rPr lang="ru-RU" sz="1600" dirty="0" smtClean="0"/>
              <a:t>-Обратиться </a:t>
            </a:r>
            <a:r>
              <a:rPr lang="ru-RU" sz="1600" dirty="0"/>
              <a:t>за консультациями к узкими специалистам детского сада.</a:t>
            </a:r>
          </a:p>
          <a:p>
            <a:r>
              <a:rPr lang="ru-RU" sz="1600" dirty="0" smtClean="0"/>
              <a:t>-Собрать </a:t>
            </a:r>
            <a:r>
              <a:rPr lang="ru-RU" sz="1600" dirty="0"/>
              <a:t>материал, информацию.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3272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0921" cy="6858000"/>
          </a:xfrm>
        </p:spPr>
      </p:pic>
      <p:sp>
        <p:nvSpPr>
          <p:cNvPr id="6" name="TextBox 5"/>
          <p:cNvSpPr txBox="1"/>
          <p:nvPr/>
        </p:nvSpPr>
        <p:spPr>
          <a:xfrm>
            <a:off x="539552" y="476672"/>
            <a:ext cx="8747716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/>
              <a:t>Этапы реализации проекта</a:t>
            </a:r>
            <a:r>
              <a:rPr lang="ru-RU" sz="1200" dirty="0" smtClean="0"/>
              <a:t>: </a:t>
            </a:r>
          </a:p>
          <a:p>
            <a:r>
              <a:rPr lang="ru-RU" sz="2400" b="1" u="sng" dirty="0" smtClean="0"/>
              <a:t>2 этап</a:t>
            </a:r>
            <a:endParaRPr lang="ru-RU" sz="1200" dirty="0"/>
          </a:p>
          <a:p>
            <a:r>
              <a:rPr lang="ru-RU" sz="1200" dirty="0" smtClean="0"/>
              <a:t>  </a:t>
            </a:r>
            <a:r>
              <a:rPr lang="ru-RU" sz="2000" b="1" dirty="0" err="1" smtClean="0"/>
              <a:t>Деятельностный</a:t>
            </a:r>
            <a:r>
              <a:rPr lang="ru-RU" sz="2000" b="1" dirty="0" smtClean="0"/>
              <a:t>:</a:t>
            </a:r>
            <a:endParaRPr lang="ru-RU" sz="2000" dirty="0"/>
          </a:p>
          <a:p>
            <a:r>
              <a:rPr lang="ru-RU" dirty="0" smtClean="0"/>
              <a:t>Выявить</a:t>
            </a:r>
            <a:r>
              <a:rPr lang="ru-RU" dirty="0"/>
              <a:t>, как насекомые приспосабливаются к жизни в определенной экосистеме, </a:t>
            </a:r>
            <a:endParaRPr lang="ru-RU" dirty="0" smtClean="0"/>
          </a:p>
          <a:p>
            <a:r>
              <a:rPr lang="ru-RU" dirty="0" smtClean="0"/>
              <a:t>прийти </a:t>
            </a:r>
            <a:r>
              <a:rPr lang="ru-RU" dirty="0"/>
              <a:t>к выводу, </a:t>
            </a:r>
            <a:r>
              <a:rPr lang="ru-RU" dirty="0" smtClean="0"/>
              <a:t>что </a:t>
            </a:r>
            <a:r>
              <a:rPr lang="ru-RU" dirty="0"/>
              <a:t>в экосистеме все </a:t>
            </a:r>
            <a:r>
              <a:rPr lang="ru-RU" dirty="0" smtClean="0"/>
              <a:t>взаимосвязано.</a:t>
            </a:r>
          </a:p>
          <a:p>
            <a:r>
              <a:rPr lang="ru-RU" dirty="0" smtClean="0"/>
              <a:t> </a:t>
            </a:r>
            <a:r>
              <a:rPr lang="ru-RU" u="sng" dirty="0" smtClean="0"/>
              <a:t>Действия детей:</a:t>
            </a:r>
          </a:p>
          <a:p>
            <a:r>
              <a:rPr lang="ru-RU" dirty="0" smtClean="0"/>
              <a:t>-Театрализованная деятельность «Муха </a:t>
            </a:r>
            <a:r>
              <a:rPr lang="ru-RU" dirty="0"/>
              <a:t>- Цокотуха</a:t>
            </a:r>
            <a:r>
              <a:rPr lang="ru-RU" dirty="0" smtClean="0"/>
              <a:t>». </a:t>
            </a:r>
          </a:p>
          <a:p>
            <a:r>
              <a:rPr lang="ru-RU" dirty="0"/>
              <a:t>-</a:t>
            </a:r>
            <a:r>
              <a:rPr lang="ru-RU" dirty="0" smtClean="0"/>
              <a:t>Подвижные игры.</a:t>
            </a:r>
            <a:endParaRPr lang="ru-RU" dirty="0"/>
          </a:p>
          <a:p>
            <a:r>
              <a:rPr lang="ru-RU" dirty="0" smtClean="0"/>
              <a:t>-Ручной </a:t>
            </a:r>
            <a:r>
              <a:rPr lang="ru-RU" dirty="0"/>
              <a:t>труд из бросового материала «Полянка насекомых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 smtClean="0"/>
              <a:t>-Изобразительная </a:t>
            </a:r>
            <a:r>
              <a:rPr lang="ru-RU" dirty="0"/>
              <a:t>деятельность «Бабочка</a:t>
            </a:r>
            <a:r>
              <a:rPr lang="ru-RU" dirty="0" smtClean="0"/>
              <a:t>»;</a:t>
            </a:r>
          </a:p>
          <a:p>
            <a:r>
              <a:rPr lang="ru-RU" u="sng" dirty="0" smtClean="0"/>
              <a:t>Действия педагога:</a:t>
            </a:r>
          </a:p>
          <a:p>
            <a:r>
              <a:rPr lang="ru-RU" dirty="0" smtClean="0"/>
              <a:t>-Проведение </a:t>
            </a:r>
            <a:r>
              <a:rPr lang="ru-RU" dirty="0"/>
              <a:t>дидактических и подвижных игр.</a:t>
            </a:r>
          </a:p>
          <a:p>
            <a:r>
              <a:rPr lang="ru-RU" dirty="0" smtClean="0"/>
              <a:t>-Презентация </a:t>
            </a:r>
            <a:r>
              <a:rPr lang="ru-RU" dirty="0"/>
              <a:t>по теме: «Насекомые».</a:t>
            </a:r>
          </a:p>
          <a:p>
            <a:r>
              <a:rPr lang="ru-RU" dirty="0"/>
              <a:t> </a:t>
            </a:r>
            <a:r>
              <a:rPr lang="ru-RU" dirty="0" smtClean="0"/>
              <a:t>-Чтение </a:t>
            </a:r>
            <a:r>
              <a:rPr lang="ru-RU" dirty="0"/>
              <a:t>стихов</a:t>
            </a:r>
            <a:r>
              <a:rPr lang="ru-RU" dirty="0" smtClean="0"/>
              <a:t>, разгадывание загадок, пословиц </a:t>
            </a:r>
            <a:r>
              <a:rPr lang="ru-RU" dirty="0"/>
              <a:t>и рассказов художественной </a:t>
            </a:r>
            <a:endParaRPr lang="ru-RU" dirty="0" smtClean="0"/>
          </a:p>
          <a:p>
            <a:r>
              <a:rPr lang="ru-RU" dirty="0" smtClean="0"/>
              <a:t>литературы </a:t>
            </a:r>
            <a:r>
              <a:rPr lang="ru-RU" dirty="0"/>
              <a:t>по данной теме.</a:t>
            </a:r>
          </a:p>
          <a:p>
            <a:r>
              <a:rPr lang="ru-RU" dirty="0" smtClean="0"/>
              <a:t>-Самостоятельные </a:t>
            </a:r>
            <a:r>
              <a:rPr lang="ru-RU" dirty="0"/>
              <a:t>творческие работы: поиск и отбор материала участниками проекта.</a:t>
            </a:r>
          </a:p>
          <a:p>
            <a:r>
              <a:rPr lang="ru-RU" dirty="0" smtClean="0"/>
              <a:t>-Подбор </a:t>
            </a:r>
            <a:r>
              <a:rPr lang="ru-RU" dirty="0"/>
              <a:t>развивающих, дидактических игр по теме «Насекомые»</a:t>
            </a:r>
          </a:p>
          <a:p>
            <a:endParaRPr lang="ru-RU" dirty="0"/>
          </a:p>
          <a:p>
            <a:endParaRPr lang="ru-RU" dirty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7952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687</Words>
  <Application>Microsoft Office PowerPoint</Application>
  <PresentationFormat>Экран (4:3)</PresentationFormat>
  <Paragraphs>141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39</cp:revision>
  <dcterms:created xsi:type="dcterms:W3CDTF">2018-05-19T07:10:17Z</dcterms:created>
  <dcterms:modified xsi:type="dcterms:W3CDTF">2018-08-05T08:20:34Z</dcterms:modified>
</cp:coreProperties>
</file>