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7" r:id="rId8"/>
    <p:sldId id="266" r:id="rId9"/>
    <p:sldId id="268" r:id="rId10"/>
    <p:sldId id="269" r:id="rId11"/>
    <p:sldId id="270" r:id="rId12"/>
    <p:sldId id="276" r:id="rId13"/>
    <p:sldId id="271" r:id="rId14"/>
    <p:sldId id="272" r:id="rId15"/>
    <p:sldId id="273" r:id="rId16"/>
    <p:sldId id="274" r:id="rId17"/>
    <p:sldId id="275" r:id="rId18"/>
    <p:sldId id="25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Лист1!$D$2</c:f>
              <c:strCache>
                <c:ptCount val="1"/>
                <c:pt idx="0">
                  <c:v>гипотеза</c:v>
                </c:pt>
              </c:strCache>
            </c:strRef>
          </c:tx>
          <c:val>
            <c:numRef>
              <c:f>Лист1!$D$3:$D$17</c:f>
              <c:numCache>
                <c:formatCode>General</c:formatCode>
                <c:ptCount val="15"/>
                <c:pt idx="0">
                  <c:v>3</c:v>
                </c:pt>
                <c:pt idx="1">
                  <c:v>4</c:v>
                </c:pt>
                <c:pt idx="2">
                  <c:v>3</c:v>
                </c:pt>
                <c:pt idx="3">
                  <c:v>3</c:v>
                </c:pt>
                <c:pt idx="4">
                  <c:v>4</c:v>
                </c:pt>
                <c:pt idx="5">
                  <c:v>3</c:v>
                </c:pt>
                <c:pt idx="6">
                  <c:v>3</c:v>
                </c:pt>
                <c:pt idx="7">
                  <c:v>5</c:v>
                </c:pt>
                <c:pt idx="8">
                  <c:v>2</c:v>
                </c:pt>
                <c:pt idx="9">
                  <c:v>4</c:v>
                </c:pt>
                <c:pt idx="10">
                  <c:v>3</c:v>
                </c:pt>
                <c:pt idx="11">
                  <c:v>4</c:v>
                </c:pt>
                <c:pt idx="12">
                  <c:v>3</c:v>
                </c:pt>
                <c:pt idx="13">
                  <c:v>4</c:v>
                </c:pt>
                <c:pt idx="14">
                  <c:v>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74E-4C24-93BC-FE2C36AED40F}"/>
            </c:ext>
          </c:extLst>
        </c:ser>
        <c:ser>
          <c:idx val="1"/>
          <c:order val="1"/>
          <c:tx>
            <c:strRef>
              <c:f>Лист1!$E$2</c:f>
              <c:strCache>
                <c:ptCount val="1"/>
                <c:pt idx="0">
                  <c:v>факт</c:v>
                </c:pt>
              </c:strCache>
            </c:strRef>
          </c:tx>
          <c:val>
            <c:numRef>
              <c:f>Лист1!$E$3:$E$17</c:f>
              <c:numCache>
                <c:formatCode>General</c:formatCode>
                <c:ptCount val="15"/>
                <c:pt idx="0">
                  <c:v>3</c:v>
                </c:pt>
                <c:pt idx="1">
                  <c:v>5</c:v>
                </c:pt>
                <c:pt idx="2">
                  <c:v>5</c:v>
                </c:pt>
                <c:pt idx="3">
                  <c:v>3</c:v>
                </c:pt>
                <c:pt idx="4">
                  <c:v>5</c:v>
                </c:pt>
                <c:pt idx="5">
                  <c:v>5</c:v>
                </c:pt>
                <c:pt idx="6">
                  <c:v>4</c:v>
                </c:pt>
                <c:pt idx="7">
                  <c:v>4</c:v>
                </c:pt>
                <c:pt idx="8">
                  <c:v>2</c:v>
                </c:pt>
                <c:pt idx="9">
                  <c:v>5</c:v>
                </c:pt>
                <c:pt idx="10">
                  <c:v>3</c:v>
                </c:pt>
                <c:pt idx="11">
                  <c:v>4</c:v>
                </c:pt>
                <c:pt idx="12">
                  <c:v>4</c:v>
                </c:pt>
                <c:pt idx="13">
                  <c:v>4</c:v>
                </c:pt>
                <c:pt idx="14">
                  <c:v>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074E-4C24-93BC-FE2C36AED4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602864"/>
        <c:axId val="8603256"/>
      </c:lineChart>
      <c:catAx>
        <c:axId val="8602864"/>
        <c:scaling>
          <c:orientation val="minMax"/>
        </c:scaling>
        <c:delete val="0"/>
        <c:axPos val="b"/>
        <c:majorTickMark val="out"/>
        <c:minorTickMark val="none"/>
        <c:tickLblPos val="nextTo"/>
        <c:crossAx val="8603256"/>
        <c:crosses val="autoZero"/>
        <c:auto val="1"/>
        <c:lblAlgn val="ctr"/>
        <c:lblOffset val="100"/>
        <c:noMultiLvlLbl val="0"/>
      </c:catAx>
      <c:valAx>
        <c:axId val="86032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60286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Лист1!$F$2</c:f>
              <c:strCache>
                <c:ptCount val="1"/>
                <c:pt idx="0">
                  <c:v>гипотеза</c:v>
                </c:pt>
              </c:strCache>
            </c:strRef>
          </c:tx>
          <c:val>
            <c:numRef>
              <c:f>Лист1!$F$3:$F$17</c:f>
              <c:numCache>
                <c:formatCode>General</c:formatCode>
                <c:ptCount val="15"/>
                <c:pt idx="0">
                  <c:v>4</c:v>
                </c:pt>
                <c:pt idx="1">
                  <c:v>5</c:v>
                </c:pt>
                <c:pt idx="2">
                  <c:v>4</c:v>
                </c:pt>
                <c:pt idx="3">
                  <c:v>4</c:v>
                </c:pt>
                <c:pt idx="4">
                  <c:v>4</c:v>
                </c:pt>
                <c:pt idx="5">
                  <c:v>5</c:v>
                </c:pt>
                <c:pt idx="6">
                  <c:v>4</c:v>
                </c:pt>
                <c:pt idx="7">
                  <c:v>5</c:v>
                </c:pt>
                <c:pt idx="8">
                  <c:v>3</c:v>
                </c:pt>
                <c:pt idx="9">
                  <c:v>5</c:v>
                </c:pt>
                <c:pt idx="10">
                  <c:v>4</c:v>
                </c:pt>
                <c:pt idx="11">
                  <c:v>5</c:v>
                </c:pt>
                <c:pt idx="12">
                  <c:v>4</c:v>
                </c:pt>
                <c:pt idx="13">
                  <c:v>5</c:v>
                </c:pt>
                <c:pt idx="14">
                  <c:v>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2E60-4C91-A954-760D96A97A56}"/>
            </c:ext>
          </c:extLst>
        </c:ser>
        <c:ser>
          <c:idx val="1"/>
          <c:order val="1"/>
          <c:tx>
            <c:strRef>
              <c:f>Лист1!$G$2</c:f>
              <c:strCache>
                <c:ptCount val="1"/>
                <c:pt idx="0">
                  <c:v>факт</c:v>
                </c:pt>
              </c:strCache>
            </c:strRef>
          </c:tx>
          <c:val>
            <c:numRef>
              <c:f>Лист1!$G$3:$G$17</c:f>
              <c:numCache>
                <c:formatCode>General</c:formatCode>
                <c:ptCount val="15"/>
                <c:pt idx="0">
                  <c:v>2</c:v>
                </c:pt>
                <c:pt idx="1">
                  <c:v>4</c:v>
                </c:pt>
                <c:pt idx="2">
                  <c:v>4</c:v>
                </c:pt>
                <c:pt idx="3">
                  <c:v>5</c:v>
                </c:pt>
                <c:pt idx="4">
                  <c:v>4</c:v>
                </c:pt>
                <c:pt idx="5">
                  <c:v>4</c:v>
                </c:pt>
                <c:pt idx="6">
                  <c:v>3</c:v>
                </c:pt>
                <c:pt idx="7">
                  <c:v>4</c:v>
                </c:pt>
                <c:pt idx="8">
                  <c:v>2</c:v>
                </c:pt>
                <c:pt idx="9">
                  <c:v>4</c:v>
                </c:pt>
                <c:pt idx="10">
                  <c:v>4</c:v>
                </c:pt>
                <c:pt idx="11">
                  <c:v>5</c:v>
                </c:pt>
                <c:pt idx="12">
                  <c:v>3</c:v>
                </c:pt>
                <c:pt idx="13">
                  <c:v>3</c:v>
                </c:pt>
                <c:pt idx="14">
                  <c:v>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2E60-4C91-A954-760D96A97A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604040"/>
        <c:axId val="8604432"/>
      </c:lineChart>
      <c:catAx>
        <c:axId val="8604040"/>
        <c:scaling>
          <c:orientation val="minMax"/>
        </c:scaling>
        <c:delete val="0"/>
        <c:axPos val="b"/>
        <c:majorTickMark val="out"/>
        <c:minorTickMark val="none"/>
        <c:tickLblPos val="nextTo"/>
        <c:crossAx val="8604432"/>
        <c:crosses val="autoZero"/>
        <c:auto val="1"/>
        <c:lblAlgn val="ctr"/>
        <c:lblOffset val="100"/>
        <c:noMultiLvlLbl val="0"/>
      </c:catAx>
      <c:valAx>
        <c:axId val="86044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60404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Лист1!$H$2</c:f>
              <c:strCache>
                <c:ptCount val="1"/>
                <c:pt idx="0">
                  <c:v>гипотеза</c:v>
                </c:pt>
              </c:strCache>
            </c:strRef>
          </c:tx>
          <c:val>
            <c:numRef>
              <c:f>Лист1!$H$3:$H$17</c:f>
              <c:numCache>
                <c:formatCode>General</c:formatCode>
                <c:ptCount val="15"/>
                <c:pt idx="0">
                  <c:v>4</c:v>
                </c:pt>
                <c:pt idx="1">
                  <c:v>4</c:v>
                </c:pt>
                <c:pt idx="2">
                  <c:v>4</c:v>
                </c:pt>
                <c:pt idx="3">
                  <c:v>4</c:v>
                </c:pt>
                <c:pt idx="4">
                  <c:v>4</c:v>
                </c:pt>
                <c:pt idx="5">
                  <c:v>4</c:v>
                </c:pt>
                <c:pt idx="6">
                  <c:v>4</c:v>
                </c:pt>
                <c:pt idx="7">
                  <c:v>5</c:v>
                </c:pt>
                <c:pt idx="8">
                  <c:v>2</c:v>
                </c:pt>
                <c:pt idx="9">
                  <c:v>4</c:v>
                </c:pt>
                <c:pt idx="10">
                  <c:v>4</c:v>
                </c:pt>
                <c:pt idx="11">
                  <c:v>5</c:v>
                </c:pt>
                <c:pt idx="12">
                  <c:v>4</c:v>
                </c:pt>
                <c:pt idx="13">
                  <c:v>4</c:v>
                </c:pt>
                <c:pt idx="14">
                  <c:v>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A3AE-48E0-B8FA-06E2745BE911}"/>
            </c:ext>
          </c:extLst>
        </c:ser>
        <c:ser>
          <c:idx val="1"/>
          <c:order val="1"/>
          <c:tx>
            <c:strRef>
              <c:f>Лист1!$I$2</c:f>
              <c:strCache>
                <c:ptCount val="1"/>
                <c:pt idx="0">
                  <c:v>факт</c:v>
                </c:pt>
              </c:strCache>
            </c:strRef>
          </c:tx>
          <c:val>
            <c:numRef>
              <c:f>Лист1!$I$3:$I$17</c:f>
              <c:numCache>
                <c:formatCode>General</c:formatCode>
                <c:ptCount val="15"/>
                <c:pt idx="0">
                  <c:v>2</c:v>
                </c:pt>
                <c:pt idx="1">
                  <c:v>5</c:v>
                </c:pt>
                <c:pt idx="2">
                  <c:v>3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5</c:v>
                </c:pt>
                <c:pt idx="7">
                  <c:v>3</c:v>
                </c:pt>
                <c:pt idx="8">
                  <c:v>3</c:v>
                </c:pt>
                <c:pt idx="9">
                  <c:v>5</c:v>
                </c:pt>
                <c:pt idx="10">
                  <c:v>3</c:v>
                </c:pt>
                <c:pt idx="11">
                  <c:v>5</c:v>
                </c:pt>
                <c:pt idx="12">
                  <c:v>4</c:v>
                </c:pt>
                <c:pt idx="13">
                  <c:v>3</c:v>
                </c:pt>
                <c:pt idx="14">
                  <c:v>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A3AE-48E0-B8FA-06E2745BE9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605216"/>
        <c:axId val="8605608"/>
      </c:lineChart>
      <c:catAx>
        <c:axId val="8605216"/>
        <c:scaling>
          <c:orientation val="minMax"/>
        </c:scaling>
        <c:delete val="0"/>
        <c:axPos val="b"/>
        <c:majorTickMark val="out"/>
        <c:minorTickMark val="none"/>
        <c:tickLblPos val="nextTo"/>
        <c:crossAx val="8605608"/>
        <c:crosses val="autoZero"/>
        <c:auto val="1"/>
        <c:lblAlgn val="ctr"/>
        <c:lblOffset val="100"/>
        <c:noMultiLvlLbl val="0"/>
      </c:catAx>
      <c:valAx>
        <c:axId val="86056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60521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3.2169485758724602E-2"/>
          <c:y val="3.1154032854444458E-2"/>
          <c:w val="0.78915767473510257"/>
          <c:h val="0.61233487768238504"/>
        </c:manualLayout>
      </c:layout>
      <c:lineChart>
        <c:grouping val="standard"/>
        <c:varyColors val="0"/>
        <c:ser>
          <c:idx val="0"/>
          <c:order val="0"/>
          <c:tx>
            <c:strRef>
              <c:f>Лист1!$A$1</c:f>
              <c:strCache>
                <c:ptCount val="1"/>
                <c:pt idx="0">
                  <c:v>положительные</c:v>
                </c:pt>
              </c:strCache>
            </c:strRef>
          </c:tx>
          <c:val>
            <c:numRef>
              <c:f>Лист1!$A$2:$A$16</c:f>
              <c:numCache>
                <c:formatCode>General</c:formatCode>
                <c:ptCount val="15"/>
                <c:pt idx="0">
                  <c:v>3</c:v>
                </c:pt>
                <c:pt idx="1">
                  <c:v>5</c:v>
                </c:pt>
                <c:pt idx="2">
                  <c:v>5</c:v>
                </c:pt>
                <c:pt idx="3">
                  <c:v>3</c:v>
                </c:pt>
                <c:pt idx="4">
                  <c:v>5</c:v>
                </c:pt>
                <c:pt idx="5">
                  <c:v>5</c:v>
                </c:pt>
                <c:pt idx="6">
                  <c:v>4</c:v>
                </c:pt>
                <c:pt idx="7">
                  <c:v>4</c:v>
                </c:pt>
                <c:pt idx="8">
                  <c:v>2</c:v>
                </c:pt>
                <c:pt idx="9">
                  <c:v>5</c:v>
                </c:pt>
                <c:pt idx="10">
                  <c:v>3</c:v>
                </c:pt>
                <c:pt idx="11">
                  <c:v>4</c:v>
                </c:pt>
                <c:pt idx="12">
                  <c:v>4</c:v>
                </c:pt>
                <c:pt idx="13">
                  <c:v>4</c:v>
                </c:pt>
                <c:pt idx="14">
                  <c:v>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E4EC-453A-BD2E-95C678F01941}"/>
            </c:ext>
          </c:extLst>
        </c:ser>
        <c:ser>
          <c:idx val="1"/>
          <c:order val="1"/>
          <c:tx>
            <c:strRef>
              <c:f>Лист1!$B$1</c:f>
              <c:strCache>
                <c:ptCount val="1"/>
                <c:pt idx="0">
                  <c:v>отрицательные</c:v>
                </c:pt>
              </c:strCache>
            </c:strRef>
          </c:tx>
          <c:val>
            <c:numRef>
              <c:f>Лист1!$B$2:$B$16</c:f>
              <c:numCache>
                <c:formatCode>General</c:formatCode>
                <c:ptCount val="15"/>
                <c:pt idx="0">
                  <c:v>2</c:v>
                </c:pt>
                <c:pt idx="1">
                  <c:v>4</c:v>
                </c:pt>
                <c:pt idx="2">
                  <c:v>4</c:v>
                </c:pt>
                <c:pt idx="3">
                  <c:v>5</c:v>
                </c:pt>
                <c:pt idx="4">
                  <c:v>4</c:v>
                </c:pt>
                <c:pt idx="5">
                  <c:v>4</c:v>
                </c:pt>
                <c:pt idx="6">
                  <c:v>3</c:v>
                </c:pt>
                <c:pt idx="7">
                  <c:v>4</c:v>
                </c:pt>
                <c:pt idx="8">
                  <c:v>2</c:v>
                </c:pt>
                <c:pt idx="9">
                  <c:v>4</c:v>
                </c:pt>
                <c:pt idx="10">
                  <c:v>4</c:v>
                </c:pt>
                <c:pt idx="11">
                  <c:v>5</c:v>
                </c:pt>
                <c:pt idx="12">
                  <c:v>3</c:v>
                </c:pt>
                <c:pt idx="13">
                  <c:v>3</c:v>
                </c:pt>
                <c:pt idx="14">
                  <c:v>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E4EC-453A-BD2E-95C678F01941}"/>
            </c:ext>
          </c:extLst>
        </c:ser>
        <c:ser>
          <c:idx val="2"/>
          <c:order val="2"/>
          <c:tx>
            <c:strRef>
              <c:f>Лист1!$C$1</c:f>
              <c:strCache>
                <c:ptCount val="1"/>
                <c:pt idx="0">
                  <c:v>равнодушие</c:v>
                </c:pt>
              </c:strCache>
            </c:strRef>
          </c:tx>
          <c:val>
            <c:numRef>
              <c:f>Лист1!$C$2:$C$16</c:f>
              <c:numCache>
                <c:formatCode>General</c:formatCode>
                <c:ptCount val="15"/>
                <c:pt idx="0">
                  <c:v>2</c:v>
                </c:pt>
                <c:pt idx="1">
                  <c:v>5</c:v>
                </c:pt>
                <c:pt idx="2">
                  <c:v>3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5</c:v>
                </c:pt>
                <c:pt idx="7">
                  <c:v>3</c:v>
                </c:pt>
                <c:pt idx="8">
                  <c:v>3</c:v>
                </c:pt>
                <c:pt idx="9">
                  <c:v>5</c:v>
                </c:pt>
                <c:pt idx="10">
                  <c:v>3</c:v>
                </c:pt>
                <c:pt idx="11">
                  <c:v>5</c:v>
                </c:pt>
                <c:pt idx="12">
                  <c:v>4</c:v>
                </c:pt>
                <c:pt idx="13">
                  <c:v>3</c:v>
                </c:pt>
                <c:pt idx="14">
                  <c:v>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E4EC-453A-BD2E-95C678F019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04027464"/>
        <c:axId val="304027856"/>
      </c:lineChart>
      <c:catAx>
        <c:axId val="304027464"/>
        <c:scaling>
          <c:orientation val="minMax"/>
        </c:scaling>
        <c:delete val="0"/>
        <c:axPos val="b"/>
        <c:majorTickMark val="out"/>
        <c:minorTickMark val="none"/>
        <c:tickLblPos val="nextTo"/>
        <c:crossAx val="304027856"/>
        <c:crosses val="autoZero"/>
        <c:auto val="1"/>
        <c:lblAlgn val="ctr"/>
        <c:lblOffset val="100"/>
        <c:noMultiLvlLbl val="0"/>
      </c:catAx>
      <c:valAx>
        <c:axId val="3040278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0402746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06.08.2018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DFA28-87F8-40C8-9560-6BEF5C9E4EF3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4F74E-87E3-4B59-9E87-2E297F912FF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img1.liveinternet.ru/images/attach/c/3/77/793/77793315_large_1107399.png" TargetMode="External"/><Relationship Id="rId2" Type="http://schemas.openxmlformats.org/officeDocument/2006/relationships/hyperlink" Target="http://img-fotki.yandex.ru/get/5302/svetlera.1a5/0_575f2_1aec6711_L.png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poem.in.ua/media/images/pero-l.png" TargetMode="External"/><Relationship Id="rId5" Type="http://schemas.openxmlformats.org/officeDocument/2006/relationships/hyperlink" Target="http://img-fotki.yandex.ru/get/4703/66124276.3b/0_69b6d_c8e1d3f3_M.png" TargetMode="External"/><Relationship Id="rId4" Type="http://schemas.openxmlformats.org/officeDocument/2006/relationships/hyperlink" Target="http://s1.pic4you.ru/allimage/y2012/08-28/12216/2377701.pn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3928" y="4077072"/>
            <a:ext cx="3979986" cy="1728787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  <a:buNone/>
            </a:pPr>
            <a:r>
              <a:rPr lang="ru-RU" sz="2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 Катышева Татьяна, ученица 4 В класса</a:t>
            </a:r>
          </a:p>
          <a:p>
            <a:pPr>
              <a:spcBef>
                <a:spcPts val="0"/>
              </a:spcBef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267744" y="1988840"/>
            <a:ext cx="6120680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Влияние положительных и отрицательных эмоций на успешность деятельности младшего школьника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CF8C696B-F7CA-4FF4-A73E-268164417CD7}"/>
              </a:ext>
            </a:extLst>
          </p:cNvPr>
          <p:cNvSpPr txBox="1"/>
          <p:nvPr/>
        </p:nvSpPr>
        <p:spPr>
          <a:xfrm>
            <a:off x="1033058" y="728975"/>
            <a:ext cx="73758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/>
              <a:t>Муниципальное бюджетное образовательное  учреждение города Тулуна</a:t>
            </a:r>
          </a:p>
          <a:p>
            <a:pPr algn="ctr"/>
            <a:r>
              <a:rPr lang="ru-RU" dirty="0"/>
              <a:t>«Средняя общеобразовательная школа № 25»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2F7787F-7AE9-46A4-A301-3771C2F5A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Теоретическая значимость работы</a:t>
            </a:r>
            <a:endParaRPr lang="ru-RU" sz="3600" dirty="0"/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779DE1A9-7662-452A-99F0-7B5F3919A7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2422" y="1391999"/>
            <a:ext cx="6546304" cy="4909728"/>
          </a:xfrm>
          <a:prstGeom prst="rect">
            <a:avLst/>
          </a:prstGeom>
        </p:spPr>
      </p:pic>
      <p:sp>
        <p:nvSpPr>
          <p:cNvPr id="7" name="Объект 6">
            <a:extLst>
              <a:ext uri="{FF2B5EF4-FFF2-40B4-BE49-F238E27FC236}">
                <a16:creationId xmlns="" xmlns:a16="http://schemas.microsoft.com/office/drawing/2014/main" id="{ECE3A2A8-4A59-457E-8733-945588226A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26633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F2074D0-C553-4241-94A3-2C74A8188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Практическая значимость работы</a:t>
            </a:r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="" xmlns:a16="http://schemas.microsoft.com/office/drawing/2014/main" id="{952FE989-35E6-45A0-9731-35900C953E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99792" y="3140968"/>
            <a:ext cx="4495800" cy="304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F25E231A-630B-4E49-81FE-02368024D8D8}"/>
              </a:ext>
            </a:extLst>
          </p:cNvPr>
          <p:cNvSpPr txBox="1"/>
          <p:nvPr/>
        </p:nvSpPr>
        <p:spPr>
          <a:xfrm>
            <a:off x="390034" y="1556792"/>
            <a:ext cx="7782366" cy="148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Младшие школьники, узнав об эмоциях из моей работы, могли бы изучать их дальше.</a:t>
            </a:r>
          </a:p>
          <a:p>
            <a:pPr marL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 кто-то, возможно, займется самовоспитанием.</a:t>
            </a:r>
            <a:endParaRPr lang="ru-RU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213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>
            <a:extLst>
              <a:ext uri="{FF2B5EF4-FFF2-40B4-BE49-F238E27FC236}">
                <a16:creationId xmlns="" xmlns:a16="http://schemas.microsoft.com/office/drawing/2014/main" id="{7B37C27C-470D-40F6-A40C-5CD0D1DF56D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9725705"/>
              </p:ext>
            </p:extLst>
          </p:nvPr>
        </p:nvGraphicFramePr>
        <p:xfrm>
          <a:off x="683569" y="681197"/>
          <a:ext cx="7632847" cy="5854446"/>
        </p:xfrm>
        <a:graphic>
          <a:graphicData uri="http://schemas.openxmlformats.org/drawingml/2006/table">
            <a:tbl>
              <a:tblPr firstRow="1" firstCol="1" bandRow="1"/>
              <a:tblGrid>
                <a:gridCol w="2525313">
                  <a:extLst>
                    <a:ext uri="{9D8B030D-6E8A-4147-A177-3AD203B41FA5}">
                      <a16:colId xmlns="" xmlns:a16="http://schemas.microsoft.com/office/drawing/2014/main" val="1668368453"/>
                    </a:ext>
                  </a:extLst>
                </a:gridCol>
                <a:gridCol w="2514107">
                  <a:extLst>
                    <a:ext uri="{9D8B030D-6E8A-4147-A177-3AD203B41FA5}">
                      <a16:colId xmlns="" xmlns:a16="http://schemas.microsoft.com/office/drawing/2014/main" val="2252695128"/>
                    </a:ext>
                  </a:extLst>
                </a:gridCol>
                <a:gridCol w="2593427">
                  <a:extLst>
                    <a:ext uri="{9D8B030D-6E8A-4147-A177-3AD203B41FA5}">
                      <a16:colId xmlns="" xmlns:a16="http://schemas.microsoft.com/office/drawing/2014/main" val="3594149123"/>
                    </a:ext>
                  </a:extLst>
                </a:gridCol>
              </a:tblGrid>
              <a:tr h="231429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Положительные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401" marR="33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Отрицательные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401" marR="33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Нейтральные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401" marR="33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814449213"/>
                  </a:ext>
                </a:extLst>
              </a:tr>
              <a:tr h="4294534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Радость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Восторг 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Удовлетворение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Удовольствие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Гордость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Доверие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Симпатия 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Восхищение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Любовь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Уважение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Умиление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Благодарность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Нежность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Самодовольство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Блаженство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Злорадство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401" marR="33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Грусть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Отчаяние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Печаль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Тоска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Неудовольствие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Горе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Огорчение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Ненависть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Зависть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Стыд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Растерянность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Ярость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Презрение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Тревога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Обида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Испуг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Страх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Жалость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Досада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401" marR="33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Любопытство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Изумление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Безразличие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Равнодушие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Спокойно-созерцательное состояние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401" marR="33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97338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64357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010800A-1D21-471D-834C-BE713855B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Влияние положительных эмоций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="" xmlns:a16="http://schemas.microsoft.com/office/drawing/2014/main" id="{13685CAE-AA39-4893-92C8-EEE91DEA5AC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7957084"/>
              </p:ext>
            </p:extLst>
          </p:nvPr>
        </p:nvGraphicFramePr>
        <p:xfrm>
          <a:off x="1403648" y="1600200"/>
          <a:ext cx="7283152" cy="29089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418859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0FFE632-4D4E-40D9-B5A0-B43287F86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Влияние отрицательных эмоций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="" xmlns:a16="http://schemas.microsoft.com/office/drawing/2014/main" id="{21FB11A6-5E03-4D8C-9933-91EA3260B24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635814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30AE3DC-6211-4A43-BD15-63C97EC07C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Безразличие, равнодушие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="" xmlns:a16="http://schemas.microsoft.com/office/drawing/2014/main" id="{9D1C1FD5-D9D4-4C4F-A4E1-48EAE911673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381919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D96C2B5-04BD-479E-B1F7-154A62806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Сравнительный анализ результатов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="" xmlns:a16="http://schemas.microsoft.com/office/drawing/2014/main" id="{90BA0DC2-58C0-4E49-9A8A-63882540176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639408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221560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5B0567C-DA4A-43DB-935A-C47FEB2EAB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50215"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Моделирующая игра </a:t>
            </a:r>
            <a:r>
              <a:rPr lang="ru-RU" sz="3600" spc="-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«Положительное и отрицательное подкрепление». </a:t>
            </a:r>
            <a:r>
              <a:rPr lang="ru-RU" sz="36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="" xmlns:a16="http://schemas.microsoft.com/office/drawing/2014/main" id="{19523AF9-3FDF-477E-933D-8E1924650D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4964" y="1600200"/>
            <a:ext cx="5834071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1193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67544" y="476672"/>
            <a:ext cx="8064896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Интернет – ресурсы: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1484784"/>
            <a:ext cx="7920880" cy="3770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u="sng" dirty="0">
                <a:hlinkClick r:id="rId2"/>
              </a:rPr>
              <a:t>http://img-fotki.yandex.ru/get/5302/svetlera.1a5/0_575f2_1aec6711_L.png </a:t>
            </a:r>
            <a:endParaRPr lang="ru-RU" u="sng" dirty="0"/>
          </a:p>
          <a:p>
            <a:pPr algn="ctr"/>
            <a:r>
              <a:rPr lang="ru-RU" sz="2400" i="1" dirty="0"/>
              <a:t>свеча</a:t>
            </a:r>
          </a:p>
          <a:p>
            <a:pPr algn="ctr"/>
            <a:endParaRPr lang="ru-RU" sz="700" i="1" dirty="0"/>
          </a:p>
          <a:p>
            <a:pPr lvl="0" algn="ctr"/>
            <a:r>
              <a:rPr lang="ru-RU" u="sng" dirty="0">
                <a:hlinkClick r:id="rId3"/>
              </a:rPr>
              <a:t>http://img1.liveinternet.ru/images/attach/c/3/77/793/77793315_large_1107399.png</a:t>
            </a:r>
            <a:endParaRPr lang="ru-RU" u="sng" dirty="0"/>
          </a:p>
          <a:p>
            <a:pPr lvl="0" algn="ctr"/>
            <a:r>
              <a:rPr lang="ru-RU" sz="2400" i="1" dirty="0"/>
              <a:t>угловая виньетка с листьями</a:t>
            </a:r>
          </a:p>
          <a:p>
            <a:pPr lvl="0" algn="ctr"/>
            <a:endParaRPr lang="ru-RU" sz="800" i="1" dirty="0"/>
          </a:p>
          <a:p>
            <a:pPr algn="ctr"/>
            <a:r>
              <a:rPr lang="ru-RU" dirty="0">
                <a:hlinkClick r:id="rId4"/>
              </a:rPr>
              <a:t>http://s1.pic4you.ru/allimage/y2012/08-28/12216/2377701.png</a:t>
            </a:r>
            <a:r>
              <a:rPr lang="ru-RU" dirty="0"/>
              <a:t>   </a:t>
            </a:r>
          </a:p>
          <a:p>
            <a:pPr algn="ctr"/>
            <a:r>
              <a:rPr lang="ru-RU" sz="2400" i="1" dirty="0"/>
              <a:t>глобус</a:t>
            </a:r>
          </a:p>
          <a:p>
            <a:pPr algn="ctr"/>
            <a:endParaRPr lang="ru-RU" sz="700" dirty="0"/>
          </a:p>
          <a:p>
            <a:pPr algn="ctr"/>
            <a:r>
              <a:rPr lang="ru-RU" dirty="0">
                <a:hlinkClick r:id="rId5"/>
              </a:rPr>
              <a:t>http://img-fotki.yandex.ru/get/4703/66124276.3b/0_69b6d_c8e1d3f3_M.png</a:t>
            </a:r>
            <a:r>
              <a:rPr lang="ru-RU" dirty="0"/>
              <a:t>  </a:t>
            </a:r>
          </a:p>
          <a:p>
            <a:pPr algn="ctr"/>
            <a:r>
              <a:rPr lang="ru-RU" sz="2400" i="1" dirty="0"/>
              <a:t>книги</a:t>
            </a:r>
          </a:p>
          <a:p>
            <a:pPr algn="ctr"/>
            <a:endParaRPr lang="ru-RU" sz="700" i="1" dirty="0"/>
          </a:p>
          <a:p>
            <a:pPr lvl="0" algn="ctr"/>
            <a:r>
              <a:rPr lang="ru-RU" dirty="0">
                <a:hlinkClick r:id="rId6"/>
              </a:rPr>
              <a:t>http://poem.in.ua/media/images/pero-l.png</a:t>
            </a:r>
            <a:r>
              <a:rPr lang="ru-RU" dirty="0"/>
              <a:t>  </a:t>
            </a:r>
          </a:p>
          <a:p>
            <a:pPr lvl="0" algn="ctr"/>
            <a:r>
              <a:rPr lang="ru-RU" sz="2400" i="1" dirty="0"/>
              <a:t>перо, чернильница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EF9D6C2-31B1-459D-A5FD-14DB660C2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Актуальность и новизна исследования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="" xmlns:a16="http://schemas.microsoft.com/office/drawing/2014/main" id="{4598EE7D-F89A-439E-8EA5-105766DED1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39951" y="1600200"/>
            <a:ext cx="4546849" cy="4525963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16DCD290-6CF2-4E85-A300-F68902614DAC}"/>
              </a:ext>
            </a:extLst>
          </p:cNvPr>
          <p:cNvSpPr/>
          <p:nvPr/>
        </p:nvSpPr>
        <p:spPr>
          <a:xfrm>
            <a:off x="683568" y="1600200"/>
            <a:ext cx="345638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Эмоции человека еще до конца не изучены, в научном мире наблюдается повышенный к ним интерес.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674904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281A447-045A-4EA5-822D-88F40FB4B0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Проблемы исследования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1E7C686-9E30-4C43-9A3E-CC8E2E8612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Как влияют положительные и отрицательные эмоции на успешность деятельности?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6423AFEE-D612-4191-8D52-7D2A2BC5AB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056" y="3357177"/>
            <a:ext cx="3391644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915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7DECAFF-9A85-4400-BE7E-90819691B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Гипотеза исследования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2C28269-07A7-4B44-AADA-F93790892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лучше для успешности деятельности отрицательные эмоции, а хуже – положительные эмоции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F23607C9-CB62-435D-B51A-8712FD59850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2852936"/>
            <a:ext cx="3128374" cy="357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143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F415B78-90E1-4650-8C32-2903DD22E8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Объект исследования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4286CDBE-FDA3-4BAB-A501-EA54159D79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3968" y="1608104"/>
            <a:ext cx="4170040" cy="364179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32D49E4C-2207-4D26-87C9-34B9EE200650}"/>
              </a:ext>
            </a:extLst>
          </p:cNvPr>
          <p:cNvSpPr txBox="1"/>
          <p:nvPr/>
        </p:nvSpPr>
        <p:spPr>
          <a:xfrm>
            <a:off x="1043608" y="2276872"/>
            <a:ext cx="24947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ЭМОЦИИ ЧЕЛОВЕКА</a:t>
            </a:r>
          </a:p>
        </p:txBody>
      </p:sp>
    </p:spTree>
    <p:extLst>
      <p:ext uri="{BB962C8B-B14F-4D97-AF65-F5344CB8AC3E}">
        <p14:creationId xmlns:p14="http://schemas.microsoft.com/office/powerpoint/2010/main" val="3290023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29B1738-18F6-4175-965E-D995832E1F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Предмет исследования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C67B6E4-E5F5-46BA-AFF9-4CE98B54C0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влияние эмоций на успешность деятельности младшего школьника.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57100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2DF6D13-5712-46F2-9340-F97CA38FE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Задачи исследования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E9CE757-5D6C-488B-B3EB-C02AE44D22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70000" lnSpcReduction="20000"/>
          </a:bodyPr>
          <a:lstStyle/>
          <a:p>
            <a:pPr lvl="0" algn="just">
              <a:lnSpc>
                <a:spcPct val="150000"/>
              </a:lnSpc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Узнать больше об эмоциях в литературе (в толковых словарях, в справочниках).</a:t>
            </a:r>
            <a:endParaRPr lang="ru-RU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Найти информацию в интернете о том, что отвечают ученые на вопрос: как влияют положительные и отрицательные эмоции на успешность деятельности человека.</a:t>
            </a:r>
            <a:endParaRPr lang="ru-RU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Опросить учеников 4 «Б» класса, что они знают об эмоциях.</a:t>
            </a:r>
            <a:endParaRPr lang="ru-RU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Провести два эксперимента в 4 «В» классе. </a:t>
            </a:r>
            <a:endParaRPr lang="ru-RU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Обработать данные и наглядно представить результаты исследования.</a:t>
            </a:r>
            <a:endParaRPr lang="ru-RU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1339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0C33F7C-295E-4CF5-B39F-B0FABE75E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Цели исследования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FF790B25-E95D-493B-9297-D972976A0B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2458411"/>
            <a:ext cx="2857869" cy="374802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3C6851AC-8502-4043-909C-96684B56FEC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0789" y="2726964"/>
            <a:ext cx="3582143" cy="268660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75327437-5119-4E8A-BE8B-1C2955630885}"/>
              </a:ext>
            </a:extLst>
          </p:cNvPr>
          <p:cNvSpPr txBox="1"/>
          <p:nvPr/>
        </p:nvSpPr>
        <p:spPr>
          <a:xfrm>
            <a:off x="683568" y="1291693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изучить влияние положительных и отрицательных эмоций на поведение и успешность деятельности младшего школьника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662092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ECF1720-FE0B-4202-90B3-F8E8115F92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Методы исследования</a:t>
            </a:r>
            <a:endParaRPr lang="ru-RU" dirty="0"/>
          </a:p>
        </p:txBody>
      </p:sp>
      <p:pic>
        <p:nvPicPr>
          <p:cNvPr id="9" name="Объект 8">
            <a:extLst>
              <a:ext uri="{FF2B5EF4-FFF2-40B4-BE49-F238E27FC236}">
                <a16:creationId xmlns="" xmlns:a16="http://schemas.microsoft.com/office/drawing/2014/main" id="{8B79BEB8-CBF8-4756-8B90-DD591876AC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3746" y="3365476"/>
            <a:ext cx="2623310" cy="3206268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78776E77-02C5-4645-B727-81B8119F2C3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3023" y="1222939"/>
            <a:ext cx="3134497" cy="287119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E79E89D6-2C83-4D2C-BF3F-BB9F762CDA15}"/>
              </a:ext>
            </a:extLst>
          </p:cNvPr>
          <p:cNvSpPr txBox="1"/>
          <p:nvPr/>
        </p:nvSpPr>
        <p:spPr>
          <a:xfrm>
            <a:off x="628354" y="1199032"/>
            <a:ext cx="4420056" cy="25474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поиск информации</a:t>
            </a:r>
          </a:p>
          <a:p>
            <a:pPr marL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опрос</a:t>
            </a:r>
          </a:p>
          <a:p>
            <a:pPr marL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эксперимент </a:t>
            </a:r>
          </a:p>
          <a:p>
            <a:pPr marL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моделирующая игра</a:t>
            </a:r>
          </a:p>
          <a:p>
            <a:pPr marL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анализ</a:t>
            </a:r>
          </a:p>
          <a:p>
            <a:pPr marL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наглядное представление данных.</a:t>
            </a:r>
            <a:endParaRPr lang="ru-RU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78684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F7F7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</TotalTime>
  <Words>312</Words>
  <Application>Microsoft Office PowerPoint</Application>
  <PresentationFormat>Экран (4:3)</PresentationFormat>
  <Paragraphs>98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Times New Roman</vt:lpstr>
      <vt:lpstr>Тема Office</vt:lpstr>
      <vt:lpstr>Презентация PowerPoint</vt:lpstr>
      <vt:lpstr>Актуальность и новизна исследования </vt:lpstr>
      <vt:lpstr>Проблемы исследования</vt:lpstr>
      <vt:lpstr>Гипотеза исследования</vt:lpstr>
      <vt:lpstr>Объект исследования</vt:lpstr>
      <vt:lpstr>Предмет исследования</vt:lpstr>
      <vt:lpstr>Задачи исследования</vt:lpstr>
      <vt:lpstr>Цели исследования</vt:lpstr>
      <vt:lpstr>Методы исследования</vt:lpstr>
      <vt:lpstr>Теоретическая значимость работы</vt:lpstr>
      <vt:lpstr>Практическая значимость работы</vt:lpstr>
      <vt:lpstr>Презентация PowerPoint</vt:lpstr>
      <vt:lpstr>Влияние положительных эмоций</vt:lpstr>
      <vt:lpstr>Влияние отрицательных эмоций</vt:lpstr>
      <vt:lpstr>Безразличие, равнодушие</vt:lpstr>
      <vt:lpstr>Сравнительный анализ результатов</vt:lpstr>
      <vt:lpstr> Моделирующая игра «Положительное и отрицательное подкрепление».  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снежанна</cp:lastModifiedBy>
  <cp:revision>12</cp:revision>
  <dcterms:created xsi:type="dcterms:W3CDTF">2013-08-17T08:34:50Z</dcterms:created>
  <dcterms:modified xsi:type="dcterms:W3CDTF">2018-08-06T05:36:14Z</dcterms:modified>
</cp:coreProperties>
</file>