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70" r:id="rId3"/>
    <p:sldId id="257" r:id="rId4"/>
    <p:sldId id="272" r:id="rId5"/>
    <p:sldId id="273" r:id="rId6"/>
    <p:sldId id="274" r:id="rId7"/>
    <p:sldId id="258" r:id="rId8"/>
    <p:sldId id="275" r:id="rId9"/>
    <p:sldId id="276" r:id="rId10"/>
    <p:sldId id="278" r:id="rId11"/>
    <p:sldId id="260" r:id="rId12"/>
    <p:sldId id="279" r:id="rId13"/>
    <p:sldId id="280" r:id="rId14"/>
    <p:sldId id="261" r:id="rId15"/>
    <p:sldId id="262" r:id="rId16"/>
    <p:sldId id="263" r:id="rId17"/>
    <p:sldId id="282" r:id="rId18"/>
    <p:sldId id="264" r:id="rId19"/>
    <p:sldId id="265" r:id="rId20"/>
    <p:sldId id="277" r:id="rId21"/>
    <p:sldId id="266" r:id="rId22"/>
    <p:sldId id="281" r:id="rId23"/>
    <p:sldId id="267" r:id="rId24"/>
    <p:sldId id="268" r:id="rId25"/>
    <p:sldId id="271" r:id="rId26"/>
    <p:sldId id="269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13EDD3"/>
    <a:srgbClr val="99CCFF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5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6452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2F76C-C084-44DD-8D1F-113B43C2BA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11FF0-5061-49B2-BE57-A808FA383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BD307-9D56-46D6-B25F-9E332C7D3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FAECB-F474-4A7C-BF35-DC647F5F1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8EDA4-1AE3-4A62-A27C-8127E697FF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D3DFE-AB1F-442A-B7BF-E9680218D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547FC-1447-4DE2-B60D-739B02F09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FE630-A3A9-412A-A018-0DB937E85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B6AAD-1243-4C16-A1F2-E387906AA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A54E3-7914-4D43-8176-70CE87F441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9019A-E79A-4F27-AEC9-229176317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6D0AF-8535-4F0B-A6DA-FD8A75CCD3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349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6D84134A-800E-47E6-819A-9FC96E05D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go.mail.ru/click?url=http%3A%2F%2Fpubl.lib.ru%2FARCHIVES%2FK%2FKOROLENKO_Vladimir_Galaktionovich%2F.Online%2FDeti..jpg&amp;title=imgfull" TargetMode="Externa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6225"/>
            <a:ext cx="7772400" cy="733425"/>
          </a:xfrm>
        </p:spPr>
        <p:txBody>
          <a:bodyPr/>
          <a:lstStyle/>
          <a:p>
            <a:pPr eaLnBrk="1" hangingPunct="1"/>
            <a:r>
              <a:rPr lang="ru-RU" sz="2900" b="1" i="1" smtClean="0"/>
              <a:t>В.К.Короленко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616075"/>
            <a:ext cx="4572000" cy="44323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 b="1" i="1" smtClean="0"/>
              <a:t>«Дети подземелья»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smtClean="0"/>
              <a:t>повесть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i="1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i="1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i="1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i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/>
              <a:t>Дворницына Любовь Анатольевна,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/>
              <a:t>учитель русского языка и литературы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/>
              <a:t>МОУ Брединская средняя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/>
              <a:t>общеобразовательная школа №97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/>
              <a:t>Челябинской области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i="1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i="1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i="1" smtClean="0">
              <a:solidFill>
                <a:srgbClr val="000066"/>
              </a:solidFill>
            </a:endParaRPr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-2465388" y="623888"/>
            <a:ext cx="10853738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196408" tIns="914112" rIns="6676509" bIns="228528" anchor="ctr">
            <a:spAutoFit/>
          </a:bodyPr>
          <a:lstStyle/>
          <a:p>
            <a:pPr eaLnBrk="0" hangingPunct="0"/>
            <a:r>
              <a:rPr lang="ru-RU" sz="1000">
                <a:ea typeface="Times New Roman" pitchFamily="18" charset="0"/>
                <a:cs typeface="Arial" charset="0"/>
              </a:rPr>
              <a:t/>
            </a:r>
            <a:br>
              <a:rPr lang="ru-RU" sz="1000">
                <a:ea typeface="Times New Roman" pitchFamily="18" charset="0"/>
                <a:cs typeface="Arial" charset="0"/>
              </a:rPr>
            </a:br>
            <a:endParaRPr lang="ru-RU" sz="1100">
              <a:latin typeface="Tahoma" pitchFamily="34" charset="0"/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1000">
                <a:ea typeface="Times New Roman" pitchFamily="18" charset="0"/>
                <a:cs typeface="Arial" charset="0"/>
              </a:rPr>
              <a:t> </a:t>
            </a:r>
            <a:endParaRPr lang="ru-RU" sz="100"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100">
                <a:ea typeface="Times New Roman" pitchFamily="18" charset="0"/>
                <a:cs typeface="Arial" charset="0"/>
              </a:rPr>
              <a:t/>
            </a:r>
            <a:br>
              <a:rPr lang="ru-RU" sz="100">
                <a:ea typeface="Times New Roman" pitchFamily="18" charset="0"/>
                <a:cs typeface="Arial" charset="0"/>
              </a:rPr>
            </a:br>
            <a:endParaRPr lang="ru-RU" sz="100">
              <a:ea typeface="Times New Roman" pitchFamily="18" charset="0"/>
              <a:cs typeface="Arial" charset="0"/>
            </a:endParaRPr>
          </a:p>
        </p:txBody>
      </p:sp>
      <p:sp>
        <p:nvSpPr>
          <p:cNvPr id="3077" name="Rectangle 10"/>
          <p:cNvSpPr>
            <a:spLocks noChangeArrowheads="1"/>
          </p:cNvSpPr>
          <p:nvPr/>
        </p:nvSpPr>
        <p:spPr bwMode="auto">
          <a:xfrm>
            <a:off x="2124075" y="6118225"/>
            <a:ext cx="3484563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solidFill>
                  <a:srgbClr val="000066"/>
                </a:solidFill>
                <a:latin typeface="Tahoma" pitchFamily="34" charset="0"/>
              </a:rPr>
              <a:t>Рисунки В.Панова</a:t>
            </a:r>
          </a:p>
        </p:txBody>
      </p:sp>
      <p:sp>
        <p:nvSpPr>
          <p:cNvPr id="3078" name="Rectangle 12"/>
          <p:cNvSpPr>
            <a:spLocks noGrp="1" noChangeArrowheads="1"/>
          </p:cNvSpPr>
          <p:nvPr>
            <p:ph sz="half" idx="1"/>
          </p:nvPr>
        </p:nvSpPr>
        <p:spPr>
          <a:xfrm>
            <a:off x="914400" y="1587500"/>
            <a:ext cx="3810000" cy="4495800"/>
          </a:xfrm>
        </p:spPr>
        <p:txBody>
          <a:bodyPr/>
          <a:lstStyle/>
          <a:p>
            <a:pPr eaLnBrk="1" hangingPunct="1"/>
            <a:endParaRPr lang="ru-RU" sz="2400" smtClean="0"/>
          </a:p>
        </p:txBody>
      </p:sp>
      <p:pic>
        <p:nvPicPr>
          <p:cNvPr id="3079" name="Picture 14" descr="i?id=13454416&amp;tov=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258888"/>
            <a:ext cx="3695700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716463" y="381000"/>
            <a:ext cx="4427537" cy="6477000"/>
          </a:xfrm>
        </p:spPr>
        <p:txBody>
          <a:bodyPr/>
          <a:lstStyle/>
          <a:p>
            <a:pPr eaLnBrk="1" hangingPunct="1"/>
            <a:r>
              <a:rPr lang="ru-RU" sz="2500" b="1" i="1" smtClean="0"/>
              <a:t>«Сестре Соне было четыре года. Я любил её страстно, и она платила мне такою же любовью; но установившийся взгляд на меня, как на отпетого маленького разбойника, воздвиг и между нами высокую стену</a:t>
            </a:r>
            <a:r>
              <a:rPr lang="ru-RU" sz="2500" smtClean="0"/>
              <a:t>».</a:t>
            </a:r>
          </a:p>
        </p:txBody>
      </p:sp>
      <p:pic>
        <p:nvPicPr>
          <p:cNvPr id="12291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908050"/>
            <a:ext cx="4124325" cy="5410200"/>
          </a:xfrm>
          <a:noFill/>
        </p:spPr>
      </p:pic>
      <p:graphicFrame>
        <p:nvGraphicFramePr>
          <p:cNvPr id="54294" name="Group 22"/>
          <p:cNvGraphicFramePr>
            <a:graphicFrameLocks noGrp="1"/>
          </p:cNvGraphicFramePr>
          <p:nvPr/>
        </p:nvGraphicFramePr>
        <p:xfrm>
          <a:off x="827088" y="6308725"/>
          <a:ext cx="4537075" cy="365125"/>
        </p:xfrm>
        <a:graphic>
          <a:graphicData uri="http://schemas.openxmlformats.org/drawingml/2006/table">
            <a:tbl>
              <a:tblPr/>
              <a:tblGrid>
                <a:gridCol w="4537075"/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.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Глуздов. Вася и Соня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641" marB="45641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294" name="Rectangle 15"/>
          <p:cNvSpPr>
            <a:spLocks noChangeArrowheads="1"/>
          </p:cNvSpPr>
          <p:nvPr/>
        </p:nvSpPr>
        <p:spPr bwMode="auto">
          <a:xfrm>
            <a:off x="-4543425" y="3259138"/>
            <a:ext cx="373062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88913"/>
            <a:r>
              <a:rPr lang="ru-RU" sz="1100">
                <a:latin typeface="Tahoma" pitchFamily="34" charset="0"/>
              </a:rPr>
              <a:t/>
            </a:r>
            <a:br>
              <a:rPr lang="ru-RU" sz="1100">
                <a:latin typeface="Tahoma" pitchFamily="34" charset="0"/>
              </a:rPr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560387"/>
          </a:xfrm>
        </p:spPr>
        <p:txBody>
          <a:bodyPr/>
          <a:lstStyle/>
          <a:p>
            <a:pPr eaLnBrk="1" hangingPunct="1"/>
            <a:r>
              <a:rPr lang="ru-RU" sz="2900" b="1" i="1" smtClean="0"/>
              <a:t>СРЕДИ   «СЕРЫХ   КАМНЕЙ»</a:t>
            </a:r>
            <a:endParaRPr lang="ru-RU" smtClean="0"/>
          </a:p>
        </p:txBody>
      </p:sp>
      <p:pic>
        <p:nvPicPr>
          <p:cNvPr id="13315" name="Picture 6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125538"/>
            <a:ext cx="7481887" cy="54276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916113"/>
            <a:ext cx="3021013" cy="4114800"/>
          </a:xfrm>
          <a:noFill/>
        </p:spPr>
      </p:pic>
      <p:graphicFrame>
        <p:nvGraphicFramePr>
          <p:cNvPr id="55337" name="Group 41"/>
          <p:cNvGraphicFramePr>
            <a:graphicFrameLocks noGrp="1"/>
          </p:cNvGraphicFramePr>
          <p:nvPr/>
        </p:nvGraphicFramePr>
        <p:xfrm>
          <a:off x="395288" y="6308725"/>
          <a:ext cx="3671887" cy="365125"/>
        </p:xfrm>
        <a:graphic>
          <a:graphicData uri="http://schemas.openxmlformats.org/drawingml/2006/table">
            <a:tbl>
              <a:tblPr/>
              <a:tblGrid>
                <a:gridCol w="3671887"/>
              </a:tblGrid>
              <a:tr h="365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.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Глуздов. Валек и Маруся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641" marB="45641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42" name="Rectangle 15"/>
          <p:cNvSpPr>
            <a:spLocks noChangeArrowheads="1"/>
          </p:cNvSpPr>
          <p:nvPr/>
        </p:nvSpPr>
        <p:spPr bwMode="auto">
          <a:xfrm>
            <a:off x="3944938" y="326072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>
                <a:latin typeface="Tahoma" pitchFamily="34" charset="0"/>
              </a:rPr>
              <a:t/>
            </a:r>
            <a:br>
              <a:rPr lang="ru-RU" sz="1100">
                <a:latin typeface="Tahoma" pitchFamily="34" charset="0"/>
              </a:rPr>
            </a:br>
            <a:endParaRPr lang="ru-RU"/>
          </a:p>
        </p:txBody>
      </p:sp>
      <p:pic>
        <p:nvPicPr>
          <p:cNvPr id="14343" name="Picture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260350"/>
            <a:ext cx="432435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5336" name="Group 40"/>
          <p:cNvGraphicFramePr>
            <a:graphicFrameLocks noGrp="1"/>
          </p:cNvGraphicFramePr>
          <p:nvPr/>
        </p:nvGraphicFramePr>
        <p:xfrm>
          <a:off x="5148263" y="6381750"/>
          <a:ext cx="3744912" cy="476250"/>
        </p:xfrm>
        <a:graphic>
          <a:graphicData uri="http://schemas.openxmlformats.org/drawingml/2006/table">
            <a:tbl>
              <a:tblPr/>
              <a:tblGrid>
                <a:gridCol w="3744912"/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Г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.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Фитингоф. Валек и Маруся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46" name="Rectangle 37"/>
          <p:cNvSpPr>
            <a:spLocks noChangeArrowheads="1"/>
          </p:cNvSpPr>
          <p:nvPr/>
        </p:nvSpPr>
        <p:spPr bwMode="auto">
          <a:xfrm>
            <a:off x="3897313" y="326072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>
                <a:latin typeface="Tahoma" pitchFamily="34" charset="0"/>
              </a:rPr>
              <a:t/>
            </a:r>
            <a:br>
              <a:rPr lang="ru-RU" sz="1100">
                <a:latin typeface="Tahoma" pitchFamily="34" charset="0"/>
              </a:rPr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43438" y="381000"/>
            <a:ext cx="4043362" cy="5568950"/>
          </a:xfrm>
        </p:spPr>
        <p:txBody>
          <a:bodyPr/>
          <a:lstStyle/>
          <a:p>
            <a:pPr eaLnBrk="1" hangingPunct="1"/>
            <a:r>
              <a:rPr lang="ru-RU" sz="2500" b="1" i="1" smtClean="0"/>
              <a:t>«Я бегом отправлялся через болото на гору, к часовне, предварительно наполнив карманы яблоками, которые я мог рвать в саду без запрета, и лакомствами, которые я сберегал всегда для своих новых друзей».</a:t>
            </a:r>
            <a:endParaRPr lang="ru-RU" sz="2500" smtClean="0"/>
          </a:p>
        </p:txBody>
      </p:sp>
      <p:pic>
        <p:nvPicPr>
          <p:cNvPr id="15363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836613"/>
            <a:ext cx="3921125" cy="5121275"/>
          </a:xfrm>
          <a:noFill/>
        </p:spPr>
      </p:pic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250825" y="6040438"/>
            <a:ext cx="5834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000066"/>
                </a:solidFill>
                <a:latin typeface="Tahoma" pitchFamily="34" charset="0"/>
              </a:rPr>
              <a:t>В.Глуздов. Вася с Валеком и Марусей</a:t>
            </a:r>
            <a:r>
              <a:rPr lang="ru-RU" b="1">
                <a:solidFill>
                  <a:srgbClr val="000066"/>
                </a:solidFill>
                <a:latin typeface="Tahom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72400" cy="533400"/>
          </a:xfrm>
        </p:spPr>
        <p:txBody>
          <a:bodyPr/>
          <a:lstStyle/>
          <a:p>
            <a:pPr eaLnBrk="1" hangingPunct="1"/>
            <a:r>
              <a:rPr lang="ru-RU" sz="3800" b="1" smtClean="0"/>
              <a:t>   </a:t>
            </a:r>
            <a:r>
              <a:rPr lang="ru-RU" sz="2100" b="1" i="1" smtClean="0"/>
              <a:t>НА  СЦЕНУ ЯВЛЯЕТСЯ   ПАН  ТЫБУРЦ</a:t>
            </a:r>
            <a:r>
              <a:rPr lang="ru-RU" sz="2900" b="1" i="1" smtClean="0"/>
              <a:t>ий</a:t>
            </a:r>
            <a:endParaRPr lang="ru-RU" sz="2900" smtClean="0"/>
          </a:p>
        </p:txBody>
      </p:sp>
      <p:pic>
        <p:nvPicPr>
          <p:cNvPr id="16387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196975"/>
            <a:ext cx="7158038" cy="54038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560387"/>
          </a:xfrm>
        </p:spPr>
        <p:txBody>
          <a:bodyPr/>
          <a:lstStyle/>
          <a:p>
            <a:pPr eaLnBrk="1" hangingPunct="1"/>
            <a:r>
              <a:rPr lang="ru-RU" sz="3800" b="1" i="1" smtClean="0"/>
              <a:t>  </a:t>
            </a:r>
            <a:r>
              <a:rPr lang="ru-RU" sz="2500" b="1" i="1" smtClean="0"/>
              <a:t>ОСЕНЬЮ</a:t>
            </a:r>
            <a:r>
              <a:rPr lang="ru-RU" sz="3800" smtClean="0"/>
              <a:t> </a:t>
            </a:r>
          </a:p>
        </p:txBody>
      </p:sp>
      <p:pic>
        <p:nvPicPr>
          <p:cNvPr id="17411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268413"/>
            <a:ext cx="6927850" cy="5410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560387"/>
          </a:xfrm>
        </p:spPr>
        <p:txBody>
          <a:bodyPr/>
          <a:lstStyle/>
          <a:p>
            <a:pPr eaLnBrk="1" hangingPunct="1"/>
            <a:r>
              <a:rPr lang="ru-RU" sz="2100" b="1" i="1" smtClean="0"/>
              <a:t>«Мы каждый день выносили Марусю наверх, и здесь она как будто оживала</a:t>
            </a:r>
            <a:r>
              <a:rPr lang="ru-RU" sz="2100" i="1" smtClean="0"/>
              <a:t>...</a:t>
            </a:r>
            <a:r>
              <a:rPr lang="ru-RU" sz="2100" smtClean="0"/>
              <a:t>»</a:t>
            </a:r>
          </a:p>
        </p:txBody>
      </p:sp>
      <p:pic>
        <p:nvPicPr>
          <p:cNvPr id="18435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39975" y="1196975"/>
            <a:ext cx="4379913" cy="5410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5" descr="Рис. Г.Фитингофа к повести В.Короленко «Дети подземелья»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07950"/>
            <a:ext cx="7848600" cy="656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619125"/>
          </a:xfrm>
        </p:spPr>
        <p:txBody>
          <a:bodyPr/>
          <a:lstStyle/>
          <a:p>
            <a:pPr eaLnBrk="1" hangingPunct="1"/>
            <a:r>
              <a:rPr lang="ru-RU" sz="3800" b="1" smtClean="0"/>
              <a:t> </a:t>
            </a:r>
            <a:r>
              <a:rPr lang="ru-RU" sz="2500" b="1" i="1" smtClean="0"/>
              <a:t>КУКЛА</a:t>
            </a:r>
          </a:p>
        </p:txBody>
      </p:sp>
      <p:pic>
        <p:nvPicPr>
          <p:cNvPr id="20483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196975"/>
            <a:ext cx="7637462" cy="53959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297613" y="417513"/>
            <a:ext cx="2389187" cy="360362"/>
          </a:xfrm>
        </p:spPr>
        <p:txBody>
          <a:bodyPr/>
          <a:lstStyle/>
          <a:p>
            <a:pPr eaLnBrk="1" hangingPunct="1"/>
            <a:r>
              <a:rPr lang="ru-RU" sz="2100" b="1" i="1" smtClean="0"/>
              <a:t/>
            </a:r>
            <a:br>
              <a:rPr lang="ru-RU" sz="2100" b="1" i="1" smtClean="0"/>
            </a:br>
            <a:r>
              <a:rPr lang="ru-RU" sz="2100" b="1" i="1" smtClean="0"/>
              <a:t/>
            </a:r>
            <a:br>
              <a:rPr lang="ru-RU" sz="2100" b="1" i="1" smtClean="0"/>
            </a:br>
            <a:r>
              <a:rPr lang="ru-RU" sz="2100" b="1" i="1" smtClean="0"/>
              <a:t/>
            </a:r>
            <a:br>
              <a:rPr lang="ru-RU" sz="2100" b="1" i="1" smtClean="0"/>
            </a:br>
            <a:r>
              <a:rPr lang="ru-RU" sz="2100" b="1" i="1" smtClean="0"/>
              <a:t/>
            </a:r>
            <a:br>
              <a:rPr lang="ru-RU" sz="2100" b="1" i="1" smtClean="0"/>
            </a:br>
            <a:r>
              <a:rPr lang="ru-RU" sz="2100" b="1" i="1" smtClean="0"/>
              <a:t/>
            </a:r>
            <a:br>
              <a:rPr lang="ru-RU" sz="2100" b="1" i="1" smtClean="0"/>
            </a:br>
            <a:r>
              <a:rPr lang="ru-RU" sz="2100" b="1" i="1" smtClean="0"/>
              <a:t/>
            </a:r>
            <a:br>
              <a:rPr lang="ru-RU" sz="2100" b="1" i="1" smtClean="0"/>
            </a:br>
            <a:r>
              <a:rPr lang="ru-RU" sz="2100" b="1" i="1" smtClean="0"/>
              <a:t/>
            </a:r>
            <a:br>
              <a:rPr lang="ru-RU" sz="2100" b="1" i="1" smtClean="0"/>
            </a:br>
            <a:r>
              <a:rPr lang="ru-RU" sz="2100" b="1" i="1" smtClean="0"/>
              <a:t/>
            </a:r>
            <a:br>
              <a:rPr lang="ru-RU" sz="2100" b="1" i="1" smtClean="0"/>
            </a:br>
            <a:r>
              <a:rPr lang="ru-RU" sz="2100" b="1" i="1" smtClean="0"/>
              <a:t/>
            </a:r>
            <a:br>
              <a:rPr lang="ru-RU" sz="2100" b="1" i="1" smtClean="0"/>
            </a:br>
            <a:r>
              <a:rPr lang="ru-RU" sz="2100" b="1" i="1" smtClean="0"/>
              <a:t/>
            </a:r>
            <a:br>
              <a:rPr lang="ru-RU" sz="2100" b="1" i="1" smtClean="0"/>
            </a:br>
            <a:r>
              <a:rPr lang="ru-RU" sz="2100" b="1" i="1" smtClean="0"/>
              <a:t/>
            </a:r>
            <a:br>
              <a:rPr lang="ru-RU" sz="2100" b="1" i="1" smtClean="0"/>
            </a:br>
            <a:r>
              <a:rPr lang="ru-RU" sz="2100" b="1" i="1" smtClean="0"/>
              <a:t/>
            </a:r>
            <a:br>
              <a:rPr lang="ru-RU" sz="2100" b="1" i="1" smtClean="0"/>
            </a:br>
            <a:r>
              <a:rPr lang="ru-RU" sz="2100" b="1" i="1" smtClean="0"/>
              <a:t/>
            </a:r>
            <a:br>
              <a:rPr lang="ru-RU" sz="2100" b="1" i="1" smtClean="0"/>
            </a:br>
            <a:r>
              <a:rPr lang="ru-RU" sz="2100" b="1" i="1" smtClean="0"/>
              <a:t/>
            </a:r>
            <a:br>
              <a:rPr lang="ru-RU" sz="2100" b="1" i="1" smtClean="0"/>
            </a:br>
            <a:r>
              <a:rPr lang="ru-RU" sz="2100" b="1" i="1" smtClean="0"/>
              <a:t/>
            </a:r>
            <a:br>
              <a:rPr lang="ru-RU" sz="2100" b="1" i="1" smtClean="0"/>
            </a:br>
            <a:r>
              <a:rPr lang="ru-RU" sz="2100" b="1" i="1" smtClean="0"/>
              <a:t/>
            </a:r>
            <a:br>
              <a:rPr lang="ru-RU" sz="2100" b="1" i="1" smtClean="0"/>
            </a:br>
            <a:r>
              <a:rPr lang="ru-RU" sz="2100" b="1" i="1" smtClean="0"/>
              <a:t>«</a:t>
            </a:r>
            <a:r>
              <a:rPr lang="ru-RU" sz="2500" b="1" i="1" smtClean="0"/>
              <a:t>Рядом с Марусей лежала злополучная кукла с розовыми щеками и глупыми блестящими глазами.»</a:t>
            </a:r>
            <a:br>
              <a:rPr lang="ru-RU" sz="2500" b="1" i="1" smtClean="0"/>
            </a:br>
            <a:endParaRPr lang="ru-RU" sz="2500" b="1" i="1" smtClean="0"/>
          </a:p>
        </p:txBody>
      </p:sp>
      <p:pic>
        <p:nvPicPr>
          <p:cNvPr id="21507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836613"/>
            <a:ext cx="3976687" cy="54086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7813"/>
            <a:ext cx="882015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Короленко </a:t>
            </a:r>
            <a:br>
              <a:rPr lang="ru-RU" sz="36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Владимир Галактионович   </a:t>
            </a:r>
            <a:r>
              <a:rPr lang="ru-RU" sz="2000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(1853 </a:t>
            </a:r>
            <a:r>
              <a:rPr lang="ru-RU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ru-RU" sz="2000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1921)</a:t>
            </a:r>
            <a:r>
              <a:rPr lang="ru-RU" smtClean="0"/>
              <a:t> </a:t>
            </a:r>
          </a:p>
        </p:txBody>
      </p:sp>
      <p:sp>
        <p:nvSpPr>
          <p:cNvPr id="409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400" smtClean="0"/>
          </a:p>
        </p:txBody>
      </p:sp>
      <p:sp>
        <p:nvSpPr>
          <p:cNvPr id="4100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1600200"/>
            <a:ext cx="4211637" cy="4530725"/>
          </a:xfrm>
        </p:spPr>
        <p:txBody>
          <a:bodyPr/>
          <a:lstStyle/>
          <a:p>
            <a:pPr eaLnBrk="1" hangingPunct="1"/>
            <a:endParaRPr lang="ru-RU" sz="2400" smtClean="0"/>
          </a:p>
          <a:p>
            <a:pPr eaLnBrk="1" hangingPunct="1"/>
            <a:r>
              <a:rPr lang="ru-RU" sz="2400" smtClean="0"/>
              <a:t>Писатель, общественный деятель. Сын уездного судьи. </a:t>
            </a:r>
          </a:p>
          <a:p>
            <a:pPr eaLnBrk="1" hangingPunct="1"/>
            <a:r>
              <a:rPr lang="ru-RU" sz="2400" smtClean="0"/>
              <a:t>Учась в гимназии, увлекся русской  классической литературой, мечтал стать адвокатом, чтобы защищать обездоленных. </a:t>
            </a:r>
          </a:p>
        </p:txBody>
      </p:sp>
      <p:pic>
        <p:nvPicPr>
          <p:cNvPr id="4101" name="Picture 5" descr="31-0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989138"/>
            <a:ext cx="3890962" cy="433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Rectangle 6"/>
          <p:cNvSpPr>
            <a:spLocks noChangeArrowheads="1"/>
          </p:cNvSpPr>
          <p:nvPr/>
        </p:nvSpPr>
        <p:spPr bwMode="auto">
          <a:xfrm flipV="1">
            <a:off x="827088" y="1620838"/>
            <a:ext cx="3959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>
              <a:defRPr/>
            </a:pPr>
            <a:endParaRPr lang="ru-RU" sz="2400" b="1" i="1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Rectangle 35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3814763" cy="4530725"/>
          </a:xfrm>
        </p:spPr>
        <p:txBody>
          <a:bodyPr/>
          <a:lstStyle/>
          <a:p>
            <a:pPr eaLnBrk="1" hangingPunct="1"/>
            <a:endParaRPr lang="ru-RU" sz="2400" smtClean="0"/>
          </a:p>
        </p:txBody>
      </p:sp>
      <p:sp>
        <p:nvSpPr>
          <p:cNvPr id="22532" name="Rectangle 36"/>
          <p:cNvSpPr>
            <a:spLocks noGrp="1" noChangeArrowheads="1"/>
          </p:cNvSpPr>
          <p:nvPr>
            <p:ph type="body" sz="half" idx="2"/>
          </p:nvPr>
        </p:nvSpPr>
        <p:spPr>
          <a:xfrm>
            <a:off x="5076825" y="1341438"/>
            <a:ext cx="3609975" cy="4754562"/>
          </a:xfrm>
        </p:spPr>
        <p:txBody>
          <a:bodyPr/>
          <a:lstStyle/>
          <a:p>
            <a:pPr eaLnBrk="1" hangingPunct="1"/>
            <a:r>
              <a:rPr lang="ru-RU" sz="2400" b="1" i="1" smtClean="0"/>
              <a:t>«Наконец меня позвали к отцу, в его кабинет.  Я вошёл и робко остановился у притолоки. Я слышал тревожный стук собственного сердца».</a:t>
            </a:r>
          </a:p>
        </p:txBody>
      </p:sp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0" y="260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04813"/>
            <a:ext cx="4324350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2240" name="Group 16"/>
          <p:cNvGraphicFramePr>
            <a:graphicFrameLocks noGrp="1"/>
          </p:cNvGraphicFramePr>
          <p:nvPr/>
        </p:nvGraphicFramePr>
        <p:xfrm>
          <a:off x="0" y="260350"/>
          <a:ext cx="207963" cy="5803900"/>
        </p:xfrm>
        <a:graphic>
          <a:graphicData uri="http://schemas.openxmlformats.org/drawingml/2006/table">
            <a:tbl>
              <a:tblPr/>
              <a:tblGrid>
                <a:gridCol w="208002"/>
              </a:tblGrid>
              <a:tr h="580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301" marR="91301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37" name="Rectangle 17"/>
          <p:cNvSpPr>
            <a:spLocks noChangeArrowheads="1"/>
          </p:cNvSpPr>
          <p:nvPr/>
        </p:nvSpPr>
        <p:spPr bwMode="auto">
          <a:xfrm>
            <a:off x="0" y="6064250"/>
            <a:ext cx="3048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r>
              <a:rPr lang="ru-RU" sz="9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В</a:t>
            </a:r>
            <a:r>
              <a:rPr lang="ru-RU" sz="1100">
                <a:latin typeface="Tahoma" pitchFamily="34" charset="0"/>
              </a:rPr>
              <a:t> </a:t>
            </a:r>
            <a:endParaRPr lang="ru-RU"/>
          </a:p>
        </p:txBody>
      </p:sp>
      <p:sp>
        <p:nvSpPr>
          <p:cNvPr id="22538" name="Rectangle 19"/>
          <p:cNvSpPr>
            <a:spLocks noChangeArrowheads="1"/>
          </p:cNvSpPr>
          <p:nvPr/>
        </p:nvSpPr>
        <p:spPr bwMode="auto">
          <a:xfrm>
            <a:off x="0" y="260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52253" name="Group 29"/>
          <p:cNvGraphicFramePr>
            <a:graphicFrameLocks noGrp="1"/>
          </p:cNvGraphicFramePr>
          <p:nvPr/>
        </p:nvGraphicFramePr>
        <p:xfrm>
          <a:off x="0" y="260350"/>
          <a:ext cx="207963" cy="5803900"/>
        </p:xfrm>
        <a:graphic>
          <a:graphicData uri="http://schemas.openxmlformats.org/drawingml/2006/table">
            <a:tbl>
              <a:tblPr/>
              <a:tblGrid>
                <a:gridCol w="208002"/>
              </a:tblGrid>
              <a:tr h="580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301" marR="91301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41" name="Rectangle 30"/>
          <p:cNvSpPr>
            <a:spLocks noChangeArrowheads="1"/>
          </p:cNvSpPr>
          <p:nvPr/>
        </p:nvSpPr>
        <p:spPr bwMode="auto">
          <a:xfrm>
            <a:off x="0" y="6064250"/>
            <a:ext cx="3048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r>
              <a:rPr lang="ru-RU" sz="9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В</a:t>
            </a:r>
            <a:r>
              <a:rPr lang="ru-RU" sz="1100">
                <a:latin typeface="Tahoma" pitchFamily="34" charset="0"/>
              </a:rPr>
              <a:t> </a:t>
            </a:r>
            <a:endParaRPr lang="ru-RU"/>
          </a:p>
        </p:txBody>
      </p:sp>
      <p:sp>
        <p:nvSpPr>
          <p:cNvPr id="22542" name="Rectangle 37"/>
          <p:cNvSpPr>
            <a:spLocks noChangeArrowheads="1"/>
          </p:cNvSpPr>
          <p:nvPr/>
        </p:nvSpPr>
        <p:spPr bwMode="auto">
          <a:xfrm>
            <a:off x="1763713" y="5824538"/>
            <a:ext cx="4298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000066"/>
                </a:solidFill>
                <a:latin typeface="Tahoma" pitchFamily="34" charset="0"/>
              </a:rPr>
              <a:t>Г.Фитингоф. Бася и отец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100" i="1" smtClean="0"/>
              <a:t>.</a:t>
            </a:r>
            <a:r>
              <a:rPr lang="ru-RU" sz="3800" i="1" smtClean="0"/>
              <a:t/>
            </a:r>
            <a:br>
              <a:rPr lang="ru-RU" sz="3800" i="1" smtClean="0"/>
            </a:br>
            <a:r>
              <a:rPr lang="ru-RU" sz="3800" i="1" smtClean="0"/>
              <a:t/>
            </a:r>
            <a:br>
              <a:rPr lang="ru-RU" sz="3800" i="1" smtClean="0"/>
            </a:br>
            <a:endParaRPr lang="ru-RU" sz="3800" i="1" smtClean="0"/>
          </a:p>
        </p:txBody>
      </p:sp>
      <p:pic>
        <p:nvPicPr>
          <p:cNvPr id="23555" name="Picture 6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125538"/>
            <a:ext cx="3598862" cy="5405437"/>
          </a:xfrm>
          <a:noFill/>
        </p:spPr>
      </p:pic>
      <p:sp>
        <p:nvSpPr>
          <p:cNvPr id="23556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872038" y="3116263"/>
            <a:ext cx="3814762" cy="30146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b="1" i="1" smtClean="0"/>
              <a:t>«Отец тяжело перевёл дух. Я съёжился ещё более, горькие слёзы   жгли   мой   щёки.   Я   ждал.»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title"/>
          </p:nvPr>
        </p:nvSpPr>
        <p:spPr>
          <a:xfrm flipV="1">
            <a:off x="468313" y="0"/>
            <a:ext cx="4032250" cy="88900"/>
          </a:xfrm>
        </p:spPr>
        <p:txBody>
          <a:bodyPr/>
          <a:lstStyle/>
          <a:p>
            <a:pPr eaLnBrk="1" hangingPunct="1"/>
            <a:endParaRPr lang="ru-RU" sz="3800" smtClean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400" smtClean="0"/>
          </a:p>
        </p:txBody>
      </p:sp>
      <p:sp>
        <p:nvSpPr>
          <p:cNvPr id="24580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88913"/>
            <a:ext cx="4500562" cy="5942012"/>
          </a:xfrm>
        </p:spPr>
        <p:txBody>
          <a:bodyPr/>
          <a:lstStyle/>
          <a:p>
            <a:pPr eaLnBrk="1" hangingPunct="1"/>
            <a:r>
              <a:rPr lang="ru-RU" smtClean="0"/>
              <a:t>-Приходи   к   нам, — сказал   он, — отец   тебя   отпустит попрощаться с моей девочкой. Она... она умерла.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Я вопросительно поднял глаза на отца. Теперь передо мной стоял другой человек, но в этом именно человеке я нашёл что-то родное, чего тщетно искал в нём прежде. </a:t>
            </a:r>
          </a:p>
          <a:p>
            <a:pPr eaLnBrk="1" hangingPunct="1"/>
            <a:endParaRPr lang="ru-RU" smtClean="0"/>
          </a:p>
        </p:txBody>
      </p:sp>
      <p:pic>
        <p:nvPicPr>
          <p:cNvPr id="24581" name="Picture 5" descr="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438" y="1052513"/>
            <a:ext cx="4143375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3" name="Picture 4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450975"/>
            <a:ext cx="5992813" cy="5407025"/>
          </a:xfrm>
          <a:noFill/>
        </p:spPr>
      </p:pic>
      <p:sp>
        <p:nvSpPr>
          <p:cNvPr id="2560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72038" y="1846263"/>
            <a:ext cx="3814762" cy="42846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solidFill>
                  <a:srgbClr val="000066"/>
                </a:solidFill>
              </a:rPr>
              <a:t>«Когда же пришло время и нам оставить тихий родной город, здесь же, в последний день, мы оба, полные жизни и надежды, произносили над маленькой могилкой свои обеты.»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330825"/>
          </a:xfrm>
        </p:spPr>
        <p:txBody>
          <a:bodyPr/>
          <a:lstStyle/>
          <a:p>
            <a:pPr marL="609600" indent="-609600" algn="ctr" eaLnBrk="1" hangingPunct="1">
              <a:buFont typeface="Wingdings" pitchFamily="2" charset="2"/>
              <a:buNone/>
            </a:pPr>
            <a:endParaRPr lang="ru-RU" smtClean="0">
              <a:solidFill>
                <a:schemeClr val="bg2"/>
              </a:solidFill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endParaRPr lang="ru-RU" smtClean="0">
              <a:solidFill>
                <a:schemeClr val="bg2"/>
              </a:solidFill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ru-RU" sz="3200" smtClean="0">
                <a:solidFill>
                  <a:schemeClr val="bg2"/>
                </a:solidFill>
              </a:rPr>
              <a:t>Д/з: 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3200" smtClean="0">
                <a:solidFill>
                  <a:schemeClr val="bg2"/>
                </a:solidFill>
              </a:rPr>
              <a:t>пересказать любой эпизод из повести;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3200" smtClean="0">
                <a:solidFill>
                  <a:schemeClr val="bg2"/>
                </a:solidFill>
              </a:rPr>
              <a:t>прочитать любой рассказ В.Г.Короленко (по желанию).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/>
              <a:t>Что можно прочитать</a:t>
            </a:r>
            <a:r>
              <a:rPr lang="ru-RU" smtClean="0"/>
              <a:t>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i="1" smtClean="0"/>
              <a:t>В.Г.Короленко «Слепой музыкант»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i="1" smtClean="0"/>
              <a:t>В.Г.Короленко «Лес шумит»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i="1" smtClean="0"/>
              <a:t>В.Г.Короленко «Чудная»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i="1" smtClean="0"/>
              <a:t>В.Г.Короленко «Парадокс»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i="1" smtClean="0"/>
              <a:t>В.Г.Короленко «Огоньки» и другие рассказы.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800" b="1" i="1" smtClean="0">
                <a:solidFill>
                  <a:schemeClr val="bg2"/>
                </a:solidFill>
              </a:rPr>
              <a:t>Спасибо за работу!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800" b="1" i="1" smtClean="0">
                <a:solidFill>
                  <a:schemeClr val="bg2"/>
                </a:solidFill>
              </a:rPr>
              <a:t>Всего хорошего!!!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560387"/>
          </a:xfrm>
        </p:spPr>
        <p:txBody>
          <a:bodyPr/>
          <a:lstStyle/>
          <a:p>
            <a:pPr eaLnBrk="1" hangingPunct="1"/>
            <a:r>
              <a:rPr lang="ru-RU" sz="3400" b="1" i="1" smtClean="0"/>
              <a:t>Развалины</a:t>
            </a:r>
            <a:r>
              <a:rPr lang="ru-RU" sz="3400" smtClean="0"/>
              <a:t> 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268413"/>
            <a:ext cx="7308850" cy="54054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0" y="381000"/>
            <a:ext cx="4114800" cy="5495925"/>
          </a:xfrm>
        </p:spPr>
        <p:txBody>
          <a:bodyPr/>
          <a:lstStyle/>
          <a:p>
            <a:pPr eaLnBrk="1" hangingPunct="1"/>
            <a:r>
              <a:rPr lang="ru-RU" sz="2500" b="1" i="1" smtClean="0"/>
              <a:t>«Старый замок…. нередко наводил на нас припадки панического ужаса, так страшно глядели черные впадины давно выбитых окон»</a:t>
            </a:r>
            <a:r>
              <a:rPr lang="ru-RU" sz="1900" smtClean="0"/>
              <a:t> 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196975"/>
            <a:ext cx="4084638" cy="5443538"/>
          </a:xfrm>
          <a:noFill/>
        </p:spPr>
      </p:pic>
      <p:graphicFrame>
        <p:nvGraphicFramePr>
          <p:cNvPr id="39958" name="Group 22"/>
          <p:cNvGraphicFramePr>
            <a:graphicFrameLocks noGrp="1"/>
          </p:cNvGraphicFramePr>
          <p:nvPr/>
        </p:nvGraphicFramePr>
        <p:xfrm>
          <a:off x="2484438" y="5229225"/>
          <a:ext cx="3887787" cy="411163"/>
        </p:xfrm>
        <a:graphic>
          <a:graphicData uri="http://schemas.openxmlformats.org/drawingml/2006/table">
            <a:tbl>
              <a:tblPr/>
              <a:tblGrid>
                <a:gridCol w="3887787"/>
              </a:tblGrid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.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Глуздов. Старый замок. 1</a:t>
                      </a: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977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50" name="Rectangle 15"/>
          <p:cNvSpPr>
            <a:spLocks noChangeArrowheads="1"/>
          </p:cNvSpPr>
          <p:nvPr/>
        </p:nvSpPr>
        <p:spPr bwMode="auto">
          <a:xfrm>
            <a:off x="3860800" y="326072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>
                <a:latin typeface="Tahoma" pitchFamily="34" charset="0"/>
              </a:rPr>
              <a:t/>
            </a:r>
            <a:br>
              <a:rPr lang="ru-RU" sz="1100">
                <a:latin typeface="Tahoma" pitchFamily="34" charset="0"/>
              </a:rPr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8604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1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268413"/>
            <a:ext cx="7899400" cy="5422900"/>
          </a:xfrm>
          <a:noFill/>
        </p:spPr>
      </p:pic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755650" y="6126163"/>
            <a:ext cx="6940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000066"/>
                </a:solidFill>
                <a:latin typeface="Tahoma" pitchFamily="34" charset="0"/>
              </a:rPr>
              <a:t>В.Костицын. «...Величавое дряхлое здание». 1984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7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560387"/>
          </a:xfrm>
        </p:spPr>
        <p:txBody>
          <a:bodyPr/>
          <a:lstStyle/>
          <a:p>
            <a:pPr eaLnBrk="1" hangingPunct="1"/>
            <a:endParaRPr lang="ru-RU" sz="3800" smtClean="0"/>
          </a:p>
        </p:txBody>
      </p:sp>
      <p:pic>
        <p:nvPicPr>
          <p:cNvPr id="8195" name="Picture 4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908050"/>
            <a:ext cx="4210050" cy="5399088"/>
          </a:xfrm>
          <a:noFill/>
        </p:spPr>
      </p:pic>
      <p:graphicFrame>
        <p:nvGraphicFramePr>
          <p:cNvPr id="42012" name="Group 28"/>
          <p:cNvGraphicFramePr>
            <a:graphicFrameLocks noGrp="1"/>
          </p:cNvGraphicFramePr>
          <p:nvPr>
            <p:ph type="clipArt" sz="half" idx="4294967295"/>
          </p:nvPr>
        </p:nvGraphicFramePr>
        <p:xfrm>
          <a:off x="1547813" y="6165850"/>
          <a:ext cx="4248150" cy="503238"/>
        </p:xfrm>
        <a:graphic>
          <a:graphicData uri="http://schemas.openxmlformats.org/drawingml/2006/table">
            <a:tbl>
              <a:tblPr/>
              <a:tblGrid>
                <a:gridCol w="4248150"/>
              </a:tblGrid>
              <a:tr h="5032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.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Глуздов. Тыбурций с детьми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198" name="Rectangle 29"/>
          <p:cNvSpPr>
            <a:spLocks noChangeArrowheads="1"/>
          </p:cNvSpPr>
          <p:nvPr/>
        </p:nvSpPr>
        <p:spPr bwMode="auto">
          <a:xfrm>
            <a:off x="4572000" y="928688"/>
            <a:ext cx="45720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i="1">
                <a:latin typeface="Tahoma" pitchFamily="34" charset="0"/>
              </a:rPr>
              <a:t>«Никто не знал также, откуда у пана Тыбурция явились  дети,   а  между тем  факт стоял  налицо,  даже два факта: мальчик лет семи,  но рослый и развитой не по летам, и  маленькая   трёхлетняя   девочка».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148263" y="1557338"/>
            <a:ext cx="3995737" cy="3959225"/>
          </a:xfrm>
        </p:spPr>
        <p:txBody>
          <a:bodyPr/>
          <a:lstStyle/>
          <a:p>
            <a:pPr eaLnBrk="1" hangingPunct="1"/>
            <a:r>
              <a:rPr lang="ru-RU" sz="2900" b="1" i="1" smtClean="0"/>
              <a:t>«Город знал, </a:t>
            </a:r>
            <a:br>
              <a:rPr lang="ru-RU" sz="2900" b="1" i="1" smtClean="0"/>
            </a:br>
            <a:r>
              <a:rPr lang="ru-RU" sz="2900" b="1" i="1" smtClean="0"/>
              <a:t>что по его улицам в ненастной тьме дождливой ночи</a:t>
            </a:r>
            <a:br>
              <a:rPr lang="ru-RU" sz="2900" b="1" i="1" smtClean="0"/>
            </a:br>
            <a:r>
              <a:rPr lang="ru-RU" sz="2900" b="1" i="1" smtClean="0"/>
              <a:t>бродят    люди...»</a:t>
            </a:r>
            <a:r>
              <a:rPr lang="ru-RU" sz="2900" b="1" smtClean="0"/>
              <a:t/>
            </a:r>
            <a:br>
              <a:rPr lang="ru-RU" sz="2900" b="1" smtClean="0"/>
            </a:br>
            <a:r>
              <a:rPr lang="ru-RU" sz="2900" smtClean="0"/>
              <a:t/>
            </a:r>
            <a:br>
              <a:rPr lang="ru-RU" sz="2900" smtClean="0"/>
            </a:br>
            <a:endParaRPr lang="ru-RU" sz="2900" smtClean="0"/>
          </a:p>
        </p:txBody>
      </p:sp>
      <p:pic>
        <p:nvPicPr>
          <p:cNvPr id="9219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692150"/>
            <a:ext cx="4052888" cy="55213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300" b="1" i="1" smtClean="0"/>
              <a:t>Я и мой отец</a:t>
            </a:r>
          </a:p>
        </p:txBody>
      </p:sp>
      <p:pic>
        <p:nvPicPr>
          <p:cNvPr id="10243" name="Picture 7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268413"/>
            <a:ext cx="2562225" cy="5402262"/>
          </a:xfrm>
          <a:noFill/>
        </p:spPr>
      </p:pic>
      <p:sp>
        <p:nvSpPr>
          <p:cNvPr id="10244" name="Rectangle 8"/>
          <p:cNvSpPr>
            <a:spLocks noChangeArrowheads="1"/>
          </p:cNvSpPr>
          <p:nvPr/>
        </p:nvSpPr>
        <p:spPr bwMode="auto">
          <a:xfrm>
            <a:off x="684213" y="6176963"/>
            <a:ext cx="424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000066"/>
                </a:solidFill>
                <a:latin typeface="Tahoma" pitchFamily="34" charset="0"/>
              </a:rPr>
              <a:t>В.Глуздов. Васин отец</a:t>
            </a:r>
          </a:p>
        </p:txBody>
      </p:sp>
      <p:pic>
        <p:nvPicPr>
          <p:cNvPr id="10245" name="Picture 9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56325" y="1196975"/>
            <a:ext cx="2757488" cy="5411788"/>
          </a:xfrm>
          <a:noFill/>
        </p:spPr>
      </p:pic>
      <p:graphicFrame>
        <p:nvGraphicFramePr>
          <p:cNvPr id="49188" name="Group 36"/>
          <p:cNvGraphicFramePr>
            <a:graphicFrameLocks noGrp="1"/>
          </p:cNvGraphicFramePr>
          <p:nvPr/>
        </p:nvGraphicFramePr>
        <p:xfrm>
          <a:off x="-1371600" y="2781300"/>
          <a:ext cx="814387" cy="182563"/>
        </p:xfrm>
        <a:graphic>
          <a:graphicData uri="http://schemas.openxmlformats.org/drawingml/2006/table">
            <a:tbl>
              <a:tblPr/>
              <a:tblGrid>
                <a:gridCol w="814387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1212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</a:t>
                      </a: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1212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.</a:t>
                      </a: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1212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Глуздов. 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1212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Бася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641" marB="45641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48" name="Rectangle 20"/>
          <p:cNvSpPr>
            <a:spLocks noChangeArrowheads="1"/>
          </p:cNvSpPr>
          <p:nvPr/>
        </p:nvSpPr>
        <p:spPr bwMode="auto">
          <a:xfrm>
            <a:off x="-1371600" y="2978150"/>
            <a:ext cx="15589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85738"/>
            <a:r>
              <a:rPr lang="ru-RU" sz="1100">
                <a:latin typeface="Tahoma" pitchFamily="34" charset="0"/>
              </a:rPr>
              <a:t/>
            </a:r>
            <a:br>
              <a:rPr lang="ru-RU" sz="1100">
                <a:latin typeface="Tahoma" pitchFamily="34" charset="0"/>
              </a:rPr>
            </a:br>
            <a:endParaRPr lang="ru-RU"/>
          </a:p>
          <a:p>
            <a:pPr indent="185738" eaLnBrk="0" hangingPunct="0"/>
            <a:r>
              <a:rPr lang="ru-RU" sz="900" i="1">
                <a:solidFill>
                  <a:srgbClr val="000000"/>
                </a:solidFill>
                <a:cs typeface="Times New Roman" pitchFamily="18" charset="0"/>
              </a:rPr>
              <a:t>Рассмотрите</a:t>
            </a:r>
            <a:r>
              <a:rPr lang="ru-RU" sz="900" i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ru-RU" sz="900" i="1">
                <a:solidFill>
                  <a:srgbClr val="000000"/>
                </a:solidFill>
                <a:cs typeface="Times New Roman" pitchFamily="18" charset="0"/>
              </a:rPr>
              <a:t>его лица?</a:t>
            </a:r>
            <a:endParaRPr lang="ru-RU" sz="1100">
              <a:latin typeface="Tahoma" pitchFamily="34" charset="0"/>
            </a:endParaRPr>
          </a:p>
          <a:p>
            <a:pPr indent="185738" eaLnBrk="0" hangingPunct="0"/>
            <a:r>
              <a:rPr lang="ru-RU" sz="1000" b="1">
                <a:cs typeface="Times New Roman" pitchFamily="18" charset="0"/>
              </a:rPr>
              <a:t/>
            </a:r>
            <a:br>
              <a:rPr lang="ru-RU" sz="1000" b="1">
                <a:cs typeface="Times New Roman" pitchFamily="18" charset="0"/>
              </a:rPr>
            </a:br>
            <a:endParaRPr lang="ru-RU"/>
          </a:p>
        </p:txBody>
      </p:sp>
      <p:graphicFrame>
        <p:nvGraphicFramePr>
          <p:cNvPr id="49187" name="Group 35"/>
          <p:cNvGraphicFramePr>
            <a:graphicFrameLocks noGrp="1"/>
          </p:cNvGraphicFramePr>
          <p:nvPr/>
        </p:nvGraphicFramePr>
        <p:xfrm>
          <a:off x="5651500" y="6381750"/>
          <a:ext cx="3313113" cy="476250"/>
        </p:xfrm>
        <a:graphic>
          <a:graphicData uri="http://schemas.openxmlformats.org/drawingml/2006/table">
            <a:tbl>
              <a:tblPr/>
              <a:tblGrid>
                <a:gridCol w="3313113"/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.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Глуздов. Вася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1" name="Rectangle 31"/>
          <p:cNvSpPr>
            <a:spLocks noChangeArrowheads="1"/>
          </p:cNvSpPr>
          <p:nvPr/>
        </p:nvSpPr>
        <p:spPr bwMode="auto">
          <a:xfrm>
            <a:off x="4165600" y="326072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>
                <a:latin typeface="Tahoma" pitchFamily="34" charset="0"/>
              </a:rPr>
              <a:t/>
            </a:r>
            <a:br>
              <a:rPr lang="ru-RU" sz="1100">
                <a:latin typeface="Tahoma" pitchFamily="34" charset="0"/>
              </a:rPr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7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908050"/>
            <a:ext cx="5678488" cy="5407025"/>
          </a:xfrm>
          <a:noFill/>
        </p:spPr>
      </p:pic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1476375" y="6286500"/>
            <a:ext cx="4579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000066"/>
                </a:solidFill>
                <a:latin typeface="Tahoma" pitchFamily="34" charset="0"/>
              </a:rPr>
              <a:t>В.Костицын. Вася и отец</a:t>
            </a:r>
          </a:p>
        </p:txBody>
      </p:sp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6011863" y="685800"/>
            <a:ext cx="3132137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latin typeface="Tahoma" pitchFamily="34" charset="0"/>
              </a:rPr>
              <a:t>«Порой, спрятавшись в кустах, я наблюдал за ним; я видел, как он шагал по аллеям, всё ускоряя походку, и глухо стонал от нестерпимой душевной муки. Тогда моё сердце загоралось жалостью и сочувствием».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294</TotalTime>
  <Words>522</Words>
  <Application>Microsoft Office PowerPoint</Application>
  <PresentationFormat>On-screen Show (4:3)</PresentationFormat>
  <Paragraphs>77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Times New Roman</vt:lpstr>
      <vt:lpstr>Wingdings</vt:lpstr>
      <vt:lpstr>Calibri</vt:lpstr>
      <vt:lpstr>Tahoma</vt:lpstr>
      <vt:lpstr>Слои</vt:lpstr>
      <vt:lpstr>В.К.Короленко </vt:lpstr>
      <vt:lpstr>Короленко  Владимир Галактионович   (1853 - 1921) </vt:lpstr>
      <vt:lpstr>Развалины </vt:lpstr>
      <vt:lpstr>«Старый замок…. нередко наводил на нас припадки панического ужаса, так страшно глядели черные впадины давно выбитых окон» </vt:lpstr>
      <vt:lpstr>Slide 5</vt:lpstr>
      <vt:lpstr>Slide 6</vt:lpstr>
      <vt:lpstr>«Город знал,  что по его улицам в ненастной тьме дождливой ночи бродят    люди...»  </vt:lpstr>
      <vt:lpstr>Я и мой отец</vt:lpstr>
      <vt:lpstr>Slide 9</vt:lpstr>
      <vt:lpstr>«Сестре Соне было четыре года. Я любил её страстно, и она платила мне такою же любовью; но установившийся взгляд на меня, как на отпетого маленького разбойника, воздвиг и между нами высокую стену».</vt:lpstr>
      <vt:lpstr>СРЕДИ   «СЕРЫХ   КАМНЕЙ»</vt:lpstr>
      <vt:lpstr>Slide 12</vt:lpstr>
      <vt:lpstr>«Я бегом отправлялся через болото на гору, к часовне, предварительно наполнив карманы яблоками, которые я мог рвать в саду без запрета, и лакомствами, которые я сберегал всегда для своих новых друзей».</vt:lpstr>
      <vt:lpstr>   НА  СЦЕНУ ЯВЛЯЕТСЯ   ПАН  ТЫБУРЦий</vt:lpstr>
      <vt:lpstr>  ОСЕНЬЮ </vt:lpstr>
      <vt:lpstr>«Мы каждый день выносили Марусю наверх, и здесь она как будто оживала...»</vt:lpstr>
      <vt:lpstr>Slide 17</vt:lpstr>
      <vt:lpstr> КУКЛА</vt:lpstr>
      <vt:lpstr>                «Рядом с Марусей лежала злополучная кукла с розовыми щеками и глупыми блестящими глазами.» </vt:lpstr>
      <vt:lpstr>Slide 20</vt:lpstr>
      <vt:lpstr>.  </vt:lpstr>
      <vt:lpstr>Slide 22</vt:lpstr>
      <vt:lpstr>Slide 23</vt:lpstr>
      <vt:lpstr>Slide 24</vt:lpstr>
      <vt:lpstr>Что можно прочитать: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В.К.Короленко</dc:title>
  <dc:creator>uzeer</dc:creator>
  <cp:lastModifiedBy>Windows User</cp:lastModifiedBy>
  <cp:revision>12</cp:revision>
  <dcterms:created xsi:type="dcterms:W3CDTF">2008-03-05T16:44:41Z</dcterms:created>
  <dcterms:modified xsi:type="dcterms:W3CDTF">2016-09-29T19:13:08Z</dcterms:modified>
</cp:coreProperties>
</file>