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99" r:id="rId2"/>
    <p:sldId id="263" r:id="rId3"/>
    <p:sldId id="383" r:id="rId4"/>
    <p:sldId id="384" r:id="rId5"/>
    <p:sldId id="302" r:id="rId6"/>
    <p:sldId id="385" r:id="rId7"/>
    <p:sldId id="370" r:id="rId8"/>
    <p:sldId id="346" r:id="rId9"/>
    <p:sldId id="364" r:id="rId10"/>
    <p:sldId id="313" r:id="rId11"/>
    <p:sldId id="365" r:id="rId12"/>
    <p:sldId id="314" r:id="rId13"/>
    <p:sldId id="366" r:id="rId14"/>
    <p:sldId id="367" r:id="rId15"/>
    <p:sldId id="369" r:id="rId16"/>
    <p:sldId id="368" r:id="rId17"/>
    <p:sldId id="386" r:id="rId18"/>
    <p:sldId id="387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Андрей Тушов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9900"/>
    <a:srgbClr val="FCD268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385" autoAdjust="0"/>
    <p:restoredTop sz="94585" autoAdjust="0"/>
  </p:normalViewPr>
  <p:slideViewPr>
    <p:cSldViewPr>
      <p:cViewPr>
        <p:scale>
          <a:sx n="69" d="100"/>
          <a:sy n="69" d="100"/>
        </p:scale>
        <p:origin x="-142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7799F0F-C1A3-4514-BEEF-9A5968F1FE4B}" type="datetimeFigureOut">
              <a:rPr lang="ru-RU"/>
              <a:pPr>
                <a:defRPr/>
              </a:pPr>
              <a:t>06.08.2018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B7CD14A1-1D73-4D47-8BFD-01877C7BD7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84D7AAE-7EBC-4C49-BB72-883C8108CE5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481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7EE381E-CC90-4E5D-ABF1-19667B7B4C96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686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7C6B09E-E98F-4E79-9669-1AF95A2FC57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891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6E24747-C52C-4206-8575-AE19A83FF3D7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09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9390B67-40D5-4F28-A6FE-86CBF3636843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301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EDA534B-AEE3-4156-B1B7-DC9FED70E1B7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505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44EA9F0-60A9-44C8-BEA1-AFB290167C13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710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2DA616B-FDC1-481D-A9C9-9DF72A066E5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915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7C5A87E-11B4-43E2-B2B6-8AA9DFFA0DE9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843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1F397F1-CB61-4C41-B1C6-6C7E533B2B87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048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201B8F0-E043-4BD8-A07B-BABF9F7FAFEE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253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377B8CA-7823-416B-AA69-BEDC171AFFCC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457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BE09BB8-3922-4C08-9FD2-5FDA32B2681E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662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A53D8C3-92BB-416A-A1F0-581BC79B99B9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867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91CF5D8-1C72-467B-BDC2-98BECFEA71C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072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5A1EC55-2858-404E-BCF9-0E03715A8038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277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7F32336-CEF5-447F-962F-5343569C1219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ACA292-7CD5-4E08-B001-5F054CAD8277}" type="datetime1">
              <a:rPr lang="ru-RU"/>
              <a:pPr>
                <a:defRPr/>
              </a:pPr>
              <a:t>06.08.2018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072802-9A54-4FDC-A766-DC0F7986DA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51EF4E-78ED-46AD-947C-D65EBEC2B539}" type="datetime1">
              <a:rPr lang="ru-RU"/>
              <a:pPr>
                <a:defRPr/>
              </a:pPr>
              <a:t>06.08.2018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31ACE6-F0B8-472E-9E39-5A15264030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424B9B-74DB-482C-8283-F0B96CEA0222}" type="datetime1">
              <a:rPr lang="ru-RU"/>
              <a:pPr>
                <a:defRPr/>
              </a:pPr>
              <a:t>06.08.2018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6E41DF-5B0C-4F95-9491-03FE9E59FB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A9974E-8799-4C62-B248-58B2BFFBD5F0}" type="datetime1">
              <a:rPr lang="ru-RU"/>
              <a:pPr>
                <a:defRPr/>
              </a:pPr>
              <a:t>06.08.2018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745424-FD8E-49E2-BDFF-7044A5BE3C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B77D3C-DCCD-4C94-9B8B-5244DACCE8D1}" type="datetime1">
              <a:rPr lang="ru-RU"/>
              <a:pPr>
                <a:defRPr/>
              </a:pPr>
              <a:t>06.08.2018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124291-1447-43FD-8DFC-676CACB7FA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D507EE-26B3-411C-AF97-66C6C975E194}" type="datetime1">
              <a:rPr lang="ru-RU"/>
              <a:pPr>
                <a:defRPr/>
              </a:pPr>
              <a:t>06.08.2018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6820E-763A-4EC1-9AE0-564F9CA417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B73F61-B39B-42FF-AAD0-88B9E5B66FD2}" type="datetime1">
              <a:rPr lang="ru-RU"/>
              <a:pPr>
                <a:defRPr/>
              </a:pPr>
              <a:t>06.08.2018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A55816-AF17-4ADD-8075-D6AAE910A2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5F974E-1C2A-4A01-B364-B0415914B1B6}" type="datetime1">
              <a:rPr lang="ru-RU"/>
              <a:pPr>
                <a:defRPr/>
              </a:pPr>
              <a:t>06.08.2018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777B57-93F1-461C-9065-181D872421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DD431E-6436-461D-A27D-EAAF4D301168}" type="datetime1">
              <a:rPr lang="ru-RU"/>
              <a:pPr>
                <a:defRPr/>
              </a:pPr>
              <a:t>06.08.2018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E9F6FE-8F4D-4A57-A5F3-3568A1FDF3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396EB6-92B3-4C18-8530-56D99CE8F3BB}" type="datetime1">
              <a:rPr lang="ru-RU"/>
              <a:pPr>
                <a:defRPr/>
              </a:pPr>
              <a:t>06.08.2018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FBD62-409C-4DA7-BA48-992372AA38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98C37D-7D2D-4094-9A10-7154DBD52713}" type="datetime1">
              <a:rPr lang="ru-RU"/>
              <a:pPr>
                <a:defRPr/>
              </a:pPr>
              <a:t>06.08.2018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22D0F4-BFA4-4F8B-A49B-7445BBE6A8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1AABD53-6A60-4FE4-9E7E-5C750DFB4163}" type="datetime1">
              <a:rPr lang="ru-RU"/>
              <a:pPr>
                <a:defRPr/>
              </a:pPr>
              <a:t>06.08.2018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13959B8-457E-4704-A822-B8D1004F4E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.png"/><Relationship Id="rId7" Type="http://schemas.openxmlformats.org/officeDocument/2006/relationships/image" Target="../media/image3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11.jpeg"/><Relationship Id="rId4" Type="http://schemas.openxmlformats.org/officeDocument/2006/relationships/image" Target="../media/image3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6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C:\Users\Оксана\Documents\вектор\разное для презентации\statiy95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750" y="901700"/>
            <a:ext cx="5033963" cy="334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621907" y="1881341"/>
            <a:ext cx="4248472" cy="923330"/>
          </a:xfrm>
          <a:prstGeom prst="rect">
            <a:avLst/>
          </a:prstGeom>
          <a:ln>
            <a:noFill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ДОГОВОРЫ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858412" y="2429529"/>
            <a:ext cx="3039615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КУПЛИ-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784398" y="3143006"/>
            <a:ext cx="4094262" cy="1107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ПРОДАЖИ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31750" y="901700"/>
            <a:ext cx="9077325" cy="0"/>
          </a:xfrm>
          <a:prstGeom prst="line">
            <a:avLst/>
          </a:prstGeom>
          <a:ln/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31750" y="4241800"/>
            <a:ext cx="9077325" cy="0"/>
          </a:xfrm>
          <a:prstGeom prst="line">
            <a:avLst/>
          </a:prstGeom>
          <a:ln/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Прямая соединительная линия 8"/>
          <p:cNvCxnSpPr/>
          <p:nvPr/>
        </p:nvCxnSpPr>
        <p:spPr>
          <a:xfrm>
            <a:off x="468313" y="6308725"/>
            <a:ext cx="8207375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8313" y="404813"/>
            <a:ext cx="8229600" cy="8636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Договор энергоснабжения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174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75513" y="115888"/>
            <a:ext cx="1760537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Picture 3" descr="C:\Users\Оксана\Desktop\Новая папка\59297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43213" y="1196975"/>
            <a:ext cx="3810000" cy="507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Прямая соединительная линия 8"/>
          <p:cNvCxnSpPr/>
          <p:nvPr/>
        </p:nvCxnSpPr>
        <p:spPr>
          <a:xfrm>
            <a:off x="468313" y="6308725"/>
            <a:ext cx="8207375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8313" y="404813"/>
            <a:ext cx="8229600" cy="8636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Договор контрактации</a:t>
            </a:r>
            <a:endParaRPr lang="ru-RU" sz="4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379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75513" y="115888"/>
            <a:ext cx="1760537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6" name="Picture 3" descr="C:\Users\Оксана\Desktop\Новая папка\9add53707868520badc34c5f8cf405a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4213" y="1484313"/>
            <a:ext cx="3175000" cy="468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Picture 4" descr="C:\Users\Оксана\Desktop\Новая папка\0_5af63_464ec6a1_XL.jpeg"/>
          <p:cNvPicPr>
            <a:picLocks noChangeAspect="1" noChangeArrowheads="1"/>
          </p:cNvPicPr>
          <p:nvPr/>
        </p:nvPicPr>
        <p:blipFill>
          <a:blip r:embed="rId5"/>
          <a:srcRect l="35139" r="7037"/>
          <a:stretch>
            <a:fillRect/>
          </a:stretch>
        </p:blipFill>
        <p:spPr bwMode="auto">
          <a:xfrm>
            <a:off x="4572000" y="1484313"/>
            <a:ext cx="4062413" cy="468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Прямая соединительная линия 8"/>
          <p:cNvCxnSpPr/>
          <p:nvPr/>
        </p:nvCxnSpPr>
        <p:spPr>
          <a:xfrm>
            <a:off x="468313" y="6308725"/>
            <a:ext cx="8207375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8313" y="393700"/>
            <a:ext cx="8229600" cy="116363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3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Договор купли-продажи недвижимости</a:t>
            </a:r>
            <a:endParaRPr lang="ru-RU" sz="43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584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75513" y="115888"/>
            <a:ext cx="1760537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4" name="Picture 2" descr="C:\Users\Оксана\Desktop\Новая папка\derevjannye_doma01_(1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9750" y="1995488"/>
            <a:ext cx="5314950" cy="398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5" name="Picture 3" descr="C:\Users\Оксана\Desktop\Новая папка\registracija-nedvizhimosti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588602">
            <a:off x="5524500" y="1547813"/>
            <a:ext cx="3151188" cy="451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750" y="1268413"/>
            <a:ext cx="8064500" cy="482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</a:rPr>
              <a:t>В приложении к договору обязательно должны присутствовать: 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</a:rPr>
              <a:t>акт инвентаризации,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</a:rPr>
              <a:t>бухгалтерский баланс,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</a:rPr>
              <a:t>заключение независимого 			       аудитора о составе и 				    стоимости предприятия, 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</a:rPr>
              <a:t>перечень всех долгов, 			              включаемых в состав 			              предприятия, с указанием 			 кредиторов, характера, 				      размера и сроков.</a:t>
            </a: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468313" y="6308725"/>
            <a:ext cx="8207375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20663" y="374650"/>
            <a:ext cx="8697912" cy="84296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Договор продажи предприятия</a:t>
            </a:r>
            <a:endParaRPr lang="ru-RU" sz="36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789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75513" y="115888"/>
            <a:ext cx="1760537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3" name="Picture 3" descr="C:\Users\Оксана\Desktop\Новая папка\tovar-979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6463" y="3213100"/>
            <a:ext cx="4067175" cy="305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4" name="Picture 3" descr="C:\Users\Оксана\Desktop\Новая папка\registracija-nedvizhimosti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33938" y="1995488"/>
            <a:ext cx="1701800" cy="243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Объект 2"/>
          <p:cNvSpPr>
            <a:spLocks/>
          </p:cNvSpPr>
          <p:nvPr/>
        </p:nvSpPr>
        <p:spPr bwMode="auto">
          <a:xfrm>
            <a:off x="2967038" y="1203325"/>
            <a:ext cx="5926137" cy="173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</a:rPr>
              <a:t>консенсуальные </a:t>
            </a:r>
            <a:br>
              <a:rPr lang="ru-RU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</a:rPr>
            </a:br>
            <a:r>
              <a:rPr lang="ru-RU" sz="24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</a:rPr>
              <a:t>(признаются заключенным с момента подписания сторонами)</a:t>
            </a: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468313" y="6308725"/>
            <a:ext cx="8207375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20663" y="209550"/>
            <a:ext cx="8697912" cy="84296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Договоры купли-продажи</a:t>
            </a:r>
            <a:endParaRPr lang="ru-RU" sz="36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994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75513" y="115888"/>
            <a:ext cx="1760537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1" name="Picture 3" descr="C:\Users\Оксана\Desktop\Новая папка\izgotovlenie_gofrotary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3" y="3228975"/>
            <a:ext cx="2252662" cy="229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2" name="Picture 2" descr="C:\Users\Оксана\Desktop\Новая папка\stacks-of-money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67038" y="3790950"/>
            <a:ext cx="1716087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3" name="Picture 4" descr="C:\Users\Оксана\Documents\вектор\разное для презентации\bigstock_Signature_4772063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54000" y="1225550"/>
            <a:ext cx="2613025" cy="174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Объект 2"/>
          <p:cNvSpPr>
            <a:spLocks/>
          </p:cNvSpPr>
          <p:nvPr/>
        </p:nvSpPr>
        <p:spPr bwMode="auto">
          <a:xfrm>
            <a:off x="5216525" y="5527675"/>
            <a:ext cx="3027363" cy="66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</a:rPr>
              <a:t>двусторонние</a:t>
            </a:r>
          </a:p>
        </p:txBody>
      </p:sp>
      <p:sp>
        <p:nvSpPr>
          <p:cNvPr id="11" name="Объект 2"/>
          <p:cNvSpPr>
            <a:spLocks/>
          </p:cNvSpPr>
          <p:nvPr/>
        </p:nvSpPr>
        <p:spPr bwMode="auto">
          <a:xfrm>
            <a:off x="355600" y="5514975"/>
            <a:ext cx="4071938" cy="108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</a:rPr>
              <a:t>возмездные (</a:t>
            </a:r>
            <a:r>
              <a:rPr lang="ru-RU" sz="24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</a:rPr>
              <a:t>товар обменивается на деньги)</a:t>
            </a:r>
          </a:p>
        </p:txBody>
      </p:sp>
      <p:pic>
        <p:nvPicPr>
          <p:cNvPr id="39946" name="Picture 5" descr="C:\Users\Оксана\Desktop\handshake (1).jpg"/>
          <p:cNvPicPr>
            <a:picLocks noChangeAspect="1" noChangeArrowheads="1"/>
          </p:cNvPicPr>
          <p:nvPr/>
        </p:nvPicPr>
        <p:blipFill>
          <a:blip r:embed="rId7"/>
          <a:srcRect b="35487"/>
          <a:stretch>
            <a:fillRect/>
          </a:stretch>
        </p:blipFill>
        <p:spPr bwMode="auto">
          <a:xfrm>
            <a:off x="5103813" y="3228975"/>
            <a:ext cx="3560762" cy="172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Прямая соединительная линия 8"/>
          <p:cNvCxnSpPr/>
          <p:nvPr/>
        </p:nvCxnSpPr>
        <p:spPr>
          <a:xfrm>
            <a:off x="468313" y="6308725"/>
            <a:ext cx="8207375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20663" y="374650"/>
            <a:ext cx="8697912" cy="110966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Требования к продавцу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198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75513" y="115888"/>
            <a:ext cx="1760537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Объект 2"/>
          <p:cNvSpPr>
            <a:spLocks/>
          </p:cNvSpPr>
          <p:nvPr/>
        </p:nvSpPr>
        <p:spPr bwMode="auto">
          <a:xfrm>
            <a:off x="5211763" y="5140325"/>
            <a:ext cx="2779712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</a:rPr>
              <a:t>дееспособен</a:t>
            </a:r>
          </a:p>
        </p:txBody>
      </p:sp>
      <p:sp>
        <p:nvSpPr>
          <p:cNvPr id="6" name="Объект 2"/>
          <p:cNvSpPr>
            <a:spLocks/>
          </p:cNvSpPr>
          <p:nvPr/>
        </p:nvSpPr>
        <p:spPr bwMode="auto">
          <a:xfrm>
            <a:off x="706438" y="5157788"/>
            <a:ext cx="3887787" cy="61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</a:rPr>
              <a:t>собственник товара</a:t>
            </a:r>
          </a:p>
        </p:txBody>
      </p:sp>
      <p:pic>
        <p:nvPicPr>
          <p:cNvPr id="41990" name="Picture 2" descr="C:\Users\Оксана\Desktop\Новая папка\cfc627cf-4c6d-47b4-9afc-2831a7c20016-w500-h50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00113" y="2133600"/>
            <a:ext cx="2808287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1" name="Picture 3" descr="C:\Users\Оксана\Desktop\Новая папка\t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32363" y="2284413"/>
            <a:ext cx="3338512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Прямая соединительная линия 8"/>
          <p:cNvCxnSpPr/>
          <p:nvPr/>
        </p:nvCxnSpPr>
        <p:spPr>
          <a:xfrm>
            <a:off x="468313" y="6308725"/>
            <a:ext cx="8207375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20663" y="374650"/>
            <a:ext cx="8697912" cy="84296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Запрещенные к продаже товары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403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75513" y="115888"/>
            <a:ext cx="1760537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6" name="Picture 2" descr="C:\Users\Оксана\Desktop\Новая папка\russkaya-30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26275" y="1371600"/>
            <a:ext cx="1311275" cy="347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7" name="Picture 3" descr="C:\Users\Оксана\Desktop\Новая папка\165434707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10375" y="4845050"/>
            <a:ext cx="1798638" cy="1350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8" name="Picture 4" descr="C:\Users\Оксана\Desktop\Новая папка\8861008941612032.jpg"/>
          <p:cNvPicPr>
            <a:picLocks noChangeAspect="1" noChangeArrowheads="1"/>
          </p:cNvPicPr>
          <p:nvPr/>
        </p:nvPicPr>
        <p:blipFill>
          <a:blip r:embed="rId6"/>
          <a:srcRect l="37131" t="11882" r="9839" b="10339"/>
          <a:stretch>
            <a:fillRect/>
          </a:stretch>
        </p:blipFill>
        <p:spPr bwMode="auto">
          <a:xfrm>
            <a:off x="3576638" y="1585913"/>
            <a:ext cx="2336800" cy="257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9" name="Picture 5" descr="C:\Users\Оксана\Desktop\Новая папка\1188584600_oruzhee_14.jpg"/>
          <p:cNvPicPr>
            <a:picLocks noChangeAspect="1" noChangeArrowheads="1"/>
          </p:cNvPicPr>
          <p:nvPr/>
        </p:nvPicPr>
        <p:blipFill>
          <a:blip r:embed="rId7"/>
          <a:srcRect t="9657" b="13902"/>
          <a:stretch>
            <a:fillRect/>
          </a:stretch>
        </p:blipFill>
        <p:spPr bwMode="auto">
          <a:xfrm>
            <a:off x="3051175" y="4156075"/>
            <a:ext cx="3387725" cy="193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40" name="Picture 6" descr="C:\Users\Оксана\Desktop\Новая папка\kinopoisk.ru-Amistad-1506420.jpg"/>
          <p:cNvPicPr>
            <a:picLocks noChangeAspect="1" noChangeArrowheads="1"/>
          </p:cNvPicPr>
          <p:nvPr/>
        </p:nvPicPr>
        <p:blipFill>
          <a:blip r:embed="rId8"/>
          <a:srcRect l="32977" r="24004"/>
          <a:stretch>
            <a:fillRect/>
          </a:stretch>
        </p:blipFill>
        <p:spPr bwMode="auto">
          <a:xfrm>
            <a:off x="468313" y="1585913"/>
            <a:ext cx="2706687" cy="422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Прямая соединительная линия 8"/>
          <p:cNvCxnSpPr/>
          <p:nvPr/>
        </p:nvCxnSpPr>
        <p:spPr>
          <a:xfrm>
            <a:off x="468313" y="6308725"/>
            <a:ext cx="8207375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20663" y="374650"/>
            <a:ext cx="8697912" cy="84296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Обязательные условия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608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75513" y="115888"/>
            <a:ext cx="1760537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Объект 2"/>
          <p:cNvSpPr>
            <a:spLocks noGrp="1"/>
          </p:cNvSpPr>
          <p:nvPr>
            <p:ph idx="1"/>
          </p:nvPr>
        </p:nvSpPr>
        <p:spPr>
          <a:xfrm>
            <a:off x="3563938" y="1844675"/>
            <a:ext cx="4824412" cy="3313113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Что продаем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Количество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Цена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Условия </a:t>
            </a:r>
            <a:r>
              <a:rPr 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поставки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Оплаты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Г</a:t>
            </a:r>
            <a:r>
              <a:rPr 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арантийные обязательства</a:t>
            </a:r>
          </a:p>
        </p:txBody>
      </p:sp>
      <p:pic>
        <p:nvPicPr>
          <p:cNvPr id="46085" name="Picture 2" descr="C:\Users\Оксана\Desktop\Новая папка\89041040_4783955_x_2cf1474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8313" y="1341438"/>
            <a:ext cx="2811462" cy="476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Прямая соединительная линия 8"/>
          <p:cNvCxnSpPr/>
          <p:nvPr/>
        </p:nvCxnSpPr>
        <p:spPr>
          <a:xfrm>
            <a:off x="468313" y="6308725"/>
            <a:ext cx="8207375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20663" y="374650"/>
            <a:ext cx="8697912" cy="84296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Типовые ошибки</a:t>
            </a:r>
            <a:endParaRPr lang="ru-RU" b="1" dirty="0"/>
          </a:p>
        </p:txBody>
      </p:sp>
      <p:sp>
        <p:nvSpPr>
          <p:cNvPr id="10" name="Объект 2"/>
          <p:cNvSpPr>
            <a:spLocks noGrp="1"/>
          </p:cNvSpPr>
          <p:nvPr>
            <p:ph idx="1"/>
          </p:nvPr>
        </p:nvSpPr>
        <p:spPr>
          <a:xfrm>
            <a:off x="3995738" y="1700213"/>
            <a:ext cx="4679950" cy="2808287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Невозможность доказательства исполнения обязательства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Отсутствие </a:t>
            </a:r>
            <a:r>
              <a:rPr lang="ru-RU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в товарной накладной ссылки на </a:t>
            </a: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заключенный договор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Отсутствие полномочий у лица на совершение </a:t>
            </a: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сделки</a:t>
            </a:r>
            <a:endParaRPr lang="ru-RU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46088" y="4813300"/>
            <a:ext cx="8208962" cy="1425575"/>
          </a:xfrm>
          <a:prstGeom prst="rect">
            <a:avLst/>
          </a:prstGeom>
        </p:spPr>
        <p:txBody>
          <a:bodyPr/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</a:rPr>
              <a:t>Отсутствие полномочий у лица на получение товара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</a:rPr>
              <a:t>Заключение договора без указания на конкретный предмет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Прямая соединительная линия 8"/>
          <p:cNvCxnSpPr/>
          <p:nvPr/>
        </p:nvCxnSpPr>
        <p:spPr>
          <a:xfrm>
            <a:off x="468313" y="6308725"/>
            <a:ext cx="8207375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5" name="Объект 2"/>
          <p:cNvSpPr>
            <a:spLocks/>
          </p:cNvSpPr>
          <p:nvPr/>
        </p:nvSpPr>
        <p:spPr bwMode="auto">
          <a:xfrm>
            <a:off x="3492500" y="1700213"/>
            <a:ext cx="5400675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85750" indent="-285750">
              <a:buFont typeface="Arial" charset="0"/>
              <a:buChar char="•"/>
            </a:pPr>
            <a:r>
              <a:rPr lang="ru-RU" sz="2800">
                <a:latin typeface="Calibri" pitchFamily="34" charset="0"/>
              </a:rPr>
              <a:t>Виды договоров купли-продажи</a:t>
            </a:r>
          </a:p>
          <a:p>
            <a:pPr marL="285750" indent="-285750">
              <a:buFont typeface="Arial" charset="0"/>
              <a:buChar char="•"/>
            </a:pPr>
            <a:r>
              <a:rPr lang="ru-RU" sz="2800">
                <a:latin typeface="Calibri" pitchFamily="34" charset="0"/>
              </a:rPr>
              <a:t>Подробно об особенностях составления: договор купли-продажи и поставки</a:t>
            </a:r>
          </a:p>
          <a:p>
            <a:pPr marL="285750" indent="-285750">
              <a:buFont typeface="Arial" charset="0"/>
              <a:buChar char="•"/>
            </a:pPr>
            <a:r>
              <a:rPr lang="ru-RU" sz="2800">
                <a:latin typeface="Calibri" pitchFamily="34" charset="0"/>
              </a:rPr>
              <a:t>Типовые ошибки договора купли-продажи и примеры из судебной практики</a:t>
            </a:r>
          </a:p>
          <a:p>
            <a:pPr marL="285750" indent="-285750">
              <a:buFont typeface="Arial" charset="0"/>
              <a:buChar char="•"/>
            </a:pPr>
            <a:r>
              <a:rPr lang="ru-RU" sz="2800">
                <a:latin typeface="Calibri" pitchFamily="34" charset="0"/>
              </a:rPr>
              <a:t>Как составлять договоры непрофессионалам: полезные советы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22350" y="404813"/>
            <a:ext cx="7870825" cy="792162"/>
          </a:xfrm>
        </p:spPr>
        <p:txBody>
          <a:bodyPr>
            <a:noAutofit/>
          </a:bodyPr>
          <a:lstStyle/>
          <a:p>
            <a:r>
              <a:rPr lang="ru-RU" smtClean="0">
                <a:solidFill>
                  <a:srgbClr val="558ED5"/>
                </a:solidFill>
                <a:latin typeface="Arial" charset="0"/>
              </a:rPr>
              <a:t>ПЛАН: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Прямая соединительная линия 8"/>
          <p:cNvCxnSpPr/>
          <p:nvPr/>
        </p:nvCxnSpPr>
        <p:spPr>
          <a:xfrm>
            <a:off x="468313" y="6308725"/>
            <a:ext cx="8207375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5" name="Объект 2"/>
          <p:cNvSpPr>
            <a:spLocks/>
          </p:cNvSpPr>
          <p:nvPr/>
        </p:nvSpPr>
        <p:spPr bwMode="auto">
          <a:xfrm>
            <a:off x="3995738" y="1700213"/>
            <a:ext cx="5040312" cy="288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</a:rPr>
              <a:t>Основные правила, регулирующие условия договора купли-продажи, содержатся в статье 30 ГК РФ.    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19113" y="404813"/>
            <a:ext cx="8229600" cy="792162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Согласно буквы </a:t>
            </a: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Закона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75513" y="115888"/>
            <a:ext cx="1760537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2" descr="C:\Users\Оксана\Desktop\Новая папка\gk43860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5463" y="1700213"/>
            <a:ext cx="3365500" cy="269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68313" y="5168900"/>
            <a:ext cx="8064500" cy="92392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</a:rPr>
              <a:t>Здесь расписаны все важные моменты договора купли-продажи начиная от «Условий о товаре» заканчивая «Последствиями неисполнения обязательств по договору».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C:\Users\Оксана\Documents\вектор\разное для презентации\1313436213_content-525.12924810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6700" y="2847975"/>
            <a:ext cx="3027363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468313" y="6308725"/>
            <a:ext cx="8207375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5" name="Объект 2"/>
          <p:cNvSpPr>
            <a:spLocks/>
          </p:cNvSpPr>
          <p:nvPr/>
        </p:nvSpPr>
        <p:spPr bwMode="auto">
          <a:xfrm>
            <a:off x="287338" y="1268413"/>
            <a:ext cx="8640762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</a:rPr>
              <a:t>При составлении особенно обратите внимание на следующие пункты: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19113" y="404813"/>
            <a:ext cx="8229600" cy="792162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Обратите внимание!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9461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75513" y="115888"/>
            <a:ext cx="1760537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563938" y="2298700"/>
            <a:ext cx="5291137" cy="3970338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</a:rPr>
              <a:t>предмет договора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</a:rPr>
              <a:t>обязанности продавца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</a:rPr>
              <a:t>ассортимент, качество, комплектность, тара и упаковка, цена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</a:rPr>
              <a:t>срок исполнения договора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</a:rPr>
              <a:t>условия приемки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</a:rPr>
              <a:t>условия оплаты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</a:rPr>
              <a:t>страхование товаров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Прямая соединительная линия 8"/>
          <p:cNvCxnSpPr/>
          <p:nvPr/>
        </p:nvCxnSpPr>
        <p:spPr>
          <a:xfrm>
            <a:off x="468313" y="6308725"/>
            <a:ext cx="8207375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74650"/>
            <a:ext cx="8229600" cy="79692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Виды договоров </a:t>
            </a: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купли-продажи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150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75513" y="115888"/>
            <a:ext cx="1760537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95288" y="1643063"/>
            <a:ext cx="8318500" cy="1570037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246063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</a:rPr>
              <a:t>договор розничной купли-продажи</a:t>
            </a:r>
          </a:p>
          <a:p>
            <a:pPr marL="342900" indent="-246063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</a:rPr>
              <a:t>договору поставки</a:t>
            </a:r>
          </a:p>
          <a:p>
            <a:pPr marL="342900" indent="-246063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</a:rPr>
              <a:t>договор поставки товаров для государственных или муниципальных нужд</a:t>
            </a:r>
          </a:p>
        </p:txBody>
      </p:sp>
      <p:pic>
        <p:nvPicPr>
          <p:cNvPr id="21509" name="Picture 5" descr="C:\Users\Оксана\Desktop\Новая папка\76029286_large_5287e7016fc4_1024x768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6250" y="3362325"/>
            <a:ext cx="4316413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5003800" y="3789363"/>
            <a:ext cx="3792538" cy="1938337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246063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</a:rPr>
              <a:t>договор контрактации</a:t>
            </a:r>
          </a:p>
          <a:p>
            <a:pPr marL="342900" indent="-246063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</a:rPr>
              <a:t>договор купли-продажи недвижимости</a:t>
            </a:r>
          </a:p>
          <a:p>
            <a:pPr marL="342900" indent="-246063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</a:rPr>
              <a:t>договор продажи предприятия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3" descr="C:\Users\Оксана\Desktop\Новая папка\1318961134_shopping_cart_03.jpg"/>
          <p:cNvPicPr>
            <a:picLocks noChangeAspect="1" noChangeArrowheads="1"/>
          </p:cNvPicPr>
          <p:nvPr/>
        </p:nvPicPr>
        <p:blipFill>
          <a:blip r:embed="rId3"/>
          <a:srcRect l="9332" t="5316" r="10832" b="4298"/>
          <a:stretch>
            <a:fillRect/>
          </a:stretch>
        </p:blipFill>
        <p:spPr bwMode="auto">
          <a:xfrm>
            <a:off x="7097713" y="3968750"/>
            <a:ext cx="1684337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468313" y="6308725"/>
            <a:ext cx="8207375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14338" y="125413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Договор розничной купли-продажи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355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75513" y="115888"/>
            <a:ext cx="1760537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8" descr="C:\Users\Оксана\Documents\вектор\разное для презентации\ноут 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08400" y="2292350"/>
            <a:ext cx="226695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7" descr="C:\Users\Оксана\Desktop\Новая папка\342.jpg"/>
          <p:cNvPicPr>
            <a:picLocks noChangeAspect="1" noChangeArrowheads="1"/>
          </p:cNvPicPr>
          <p:nvPr/>
        </p:nvPicPr>
        <p:blipFill>
          <a:blip r:embed="rId6"/>
          <a:srcRect l="3346" t="23602" r="5261" b="18501"/>
          <a:stretch>
            <a:fillRect/>
          </a:stretch>
        </p:blipFill>
        <p:spPr bwMode="auto">
          <a:xfrm>
            <a:off x="2260600" y="4241800"/>
            <a:ext cx="4297363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Picture 4" descr="C:\Users\Оксана\Desktop\Новая папка\25916.jpg"/>
          <p:cNvPicPr>
            <a:picLocks noChangeAspect="1" noChangeArrowheads="1"/>
          </p:cNvPicPr>
          <p:nvPr/>
        </p:nvPicPr>
        <p:blipFill>
          <a:blip r:embed="rId7"/>
          <a:srcRect l="5727" t="3500" r="45274" b="6526"/>
          <a:stretch>
            <a:fillRect/>
          </a:stretch>
        </p:blipFill>
        <p:spPr bwMode="auto">
          <a:xfrm>
            <a:off x="323850" y="1773238"/>
            <a:ext cx="2406650" cy="2957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Объект 2"/>
          <p:cNvSpPr>
            <a:spLocks/>
          </p:cNvSpPr>
          <p:nvPr/>
        </p:nvSpPr>
        <p:spPr bwMode="auto">
          <a:xfrm>
            <a:off x="2366963" y="1125538"/>
            <a:ext cx="544036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</a:rPr>
              <a:t>Товары для личного пользования</a:t>
            </a:r>
          </a:p>
        </p:txBody>
      </p:sp>
      <p:pic>
        <p:nvPicPr>
          <p:cNvPr id="23561" name="Picture 10" descr="C:\Users\Оксана\Desktop\Новая папка\kluchi.jpg"/>
          <p:cNvPicPr>
            <a:picLocks noChangeAspect="1" noChangeArrowheads="1"/>
          </p:cNvPicPr>
          <p:nvPr/>
        </p:nvPicPr>
        <p:blipFill>
          <a:blip r:embed="rId8" cstate="print"/>
          <a:srcRect l="16399" t="4776" r="7121" b="3490"/>
          <a:stretch>
            <a:fillRect/>
          </a:stretch>
        </p:blipFill>
        <p:spPr bwMode="auto">
          <a:xfrm>
            <a:off x="6557963" y="2125663"/>
            <a:ext cx="1689100" cy="151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Прямая соединительная линия 8"/>
          <p:cNvCxnSpPr/>
          <p:nvPr/>
        </p:nvCxnSpPr>
        <p:spPr>
          <a:xfrm>
            <a:off x="468313" y="6308725"/>
            <a:ext cx="8207375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Виды договоров</a:t>
            </a:r>
            <a:b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розничной </a:t>
            </a:r>
            <a:r>
              <a:rPr lang="ru-RU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купли-продажи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560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75513" y="115888"/>
            <a:ext cx="1760537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Объект 2"/>
          <p:cNvSpPr>
            <a:spLocks noGrp="1"/>
          </p:cNvSpPr>
          <p:nvPr>
            <p:ph idx="1"/>
          </p:nvPr>
        </p:nvSpPr>
        <p:spPr>
          <a:xfrm>
            <a:off x="457200" y="1700213"/>
            <a:ext cx="7931150" cy="430212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розничная продажа товара по </a:t>
            </a:r>
            <a:r>
              <a:rPr 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образцам</a:t>
            </a:r>
            <a:endParaRPr lang="ru-RU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5605" name="Picture 2" descr="C:\Users\Оксана\Desktop\Новая папка\165434707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89188" y="2446338"/>
            <a:ext cx="2239962" cy="167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3" descr="C:\Users\Оксана\Desktop\Новая папка\307_novosti_stroitelnoy_otrasli_moskvybesprotsentn.jpg"/>
          <p:cNvPicPr>
            <a:picLocks noChangeAspect="1" noChangeArrowheads="1"/>
          </p:cNvPicPr>
          <p:nvPr/>
        </p:nvPicPr>
        <p:blipFill>
          <a:blip r:embed="rId5"/>
          <a:srcRect l="12553" t="16714" r="8246" b="14594"/>
          <a:stretch>
            <a:fillRect/>
          </a:stretch>
        </p:blipFill>
        <p:spPr bwMode="auto">
          <a:xfrm>
            <a:off x="4284663" y="4757738"/>
            <a:ext cx="1816100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468313" y="3413125"/>
            <a:ext cx="1957387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</a:rPr>
              <a:t>интернет-магазин</a:t>
            </a:r>
            <a:endParaRPr lang="ru-RU" dirty="0">
              <a:latin typeface="+mn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686550" y="4981575"/>
            <a:ext cx="1177925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</a:rPr>
              <a:t>рассрочка</a:t>
            </a:r>
            <a:endParaRPr lang="ru-RU" dirty="0">
              <a:latin typeface="+mn-lt"/>
            </a:endParaRPr>
          </a:p>
        </p:txBody>
      </p:sp>
      <p:sp>
        <p:nvSpPr>
          <p:cNvPr id="12" name="Объект 2"/>
          <p:cNvSpPr txBox="1">
            <a:spLocks/>
          </p:cNvSpPr>
          <p:nvPr/>
        </p:nvSpPr>
        <p:spPr>
          <a:xfrm>
            <a:off x="539750" y="4841875"/>
            <a:ext cx="3911600" cy="101123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договор найма-продажи</a:t>
            </a:r>
            <a:endParaRPr lang="ru-RU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Объект 2"/>
          <p:cNvSpPr txBox="1">
            <a:spLocks/>
          </p:cNvSpPr>
          <p:nvPr/>
        </p:nvSpPr>
        <p:spPr>
          <a:xfrm>
            <a:off x="4629150" y="2805113"/>
            <a:ext cx="4114800" cy="100965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дистанционный способ продажи товара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Прямая соединительная линия 8"/>
          <p:cNvCxnSpPr/>
          <p:nvPr/>
        </p:nvCxnSpPr>
        <p:spPr>
          <a:xfrm>
            <a:off x="468313" y="6308725"/>
            <a:ext cx="8207375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14338" y="125413"/>
            <a:ext cx="8229600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Договор поставки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765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75513" y="115888"/>
            <a:ext cx="1760537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11" descr="C:\Users\Оксана\Desktop\Новая папка\fcb02c27799cc09b3dd3008f76c649d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9338" y="3273425"/>
            <a:ext cx="3841750" cy="288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Picture 15" descr="C:\Users\Оксана\Desktop\Новая папка\x_34b3822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8275" y="1835150"/>
            <a:ext cx="2544763" cy="190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Picture 12" descr="C:\Users\Оксана\Desktop\Новая папка\504003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806575" y="3743325"/>
            <a:ext cx="2633663" cy="256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Объект 2"/>
          <p:cNvSpPr>
            <a:spLocks/>
          </p:cNvSpPr>
          <p:nvPr/>
        </p:nvSpPr>
        <p:spPr bwMode="auto">
          <a:xfrm>
            <a:off x="1803400" y="1125538"/>
            <a:ext cx="5440363" cy="136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</a:rPr>
              <a:t>Товары для использования в предпринимательской деятельности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Прямая соединительная линия 8"/>
          <p:cNvCxnSpPr/>
          <p:nvPr/>
        </p:nvCxnSpPr>
        <p:spPr>
          <a:xfrm>
            <a:off x="468313" y="6308725"/>
            <a:ext cx="8207375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46075"/>
            <a:ext cx="8229600" cy="17145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Договор поставки товаров</a:t>
            </a:r>
            <a:b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для </a:t>
            </a:r>
            <a:r>
              <a:rPr lang="ru-RU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государственных или муниципальных нужд</a:t>
            </a:r>
          </a:p>
        </p:txBody>
      </p:sp>
      <p:pic>
        <p:nvPicPr>
          <p:cNvPr id="2969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75513" y="115888"/>
            <a:ext cx="1760537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2" descr="C:\Users\Оксана\Desktop\Новая папка\post-231-116238817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35375" y="3357563"/>
            <a:ext cx="2235200" cy="271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3" descr="C:\Users\Оксана\Desktop\Новая папка\repphoto_1596_938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8313" y="2387600"/>
            <a:ext cx="2573337" cy="3859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2" name="Picture 4" descr="C:\Users\Оксана\Desktop\Новая папка\celab05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48388" y="3351213"/>
            <a:ext cx="2527300" cy="274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QD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QD</Template>
  <TotalTime>4625</TotalTime>
  <Words>276</Words>
  <Application>Microsoft Office PowerPoint</Application>
  <PresentationFormat>Экран (4:3)</PresentationFormat>
  <Paragraphs>85</Paragraphs>
  <Slides>18</Slides>
  <Notes>17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QD</vt:lpstr>
      <vt:lpstr>Слайд 1</vt:lpstr>
      <vt:lpstr>ПЛАН: </vt:lpstr>
      <vt:lpstr>Согласно буквы Закона</vt:lpstr>
      <vt:lpstr>Обратите внимание!</vt:lpstr>
      <vt:lpstr>Виды договоров купли-продажи</vt:lpstr>
      <vt:lpstr>Договор розничной купли-продажи</vt:lpstr>
      <vt:lpstr>Виды договоров розничной купли-продажи</vt:lpstr>
      <vt:lpstr>Договор поставки</vt:lpstr>
      <vt:lpstr>Договор поставки товаров для государственных или муниципальных нужд</vt:lpstr>
      <vt:lpstr>Договор энергоснабжения</vt:lpstr>
      <vt:lpstr>Договор контрактации</vt:lpstr>
      <vt:lpstr>Договор купли-продажи недвижимости</vt:lpstr>
      <vt:lpstr>Договор продажи предприятия</vt:lpstr>
      <vt:lpstr>Договоры купли-продажи</vt:lpstr>
      <vt:lpstr>Требования к продавцу</vt:lpstr>
      <vt:lpstr>Запрещенные к продаже товары</vt:lpstr>
      <vt:lpstr>Обязательные условия</vt:lpstr>
      <vt:lpstr>Типовые ошибки</vt:lpstr>
    </vt:vector>
  </TitlesOfParts>
  <Company>QuickDoc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Оксана Воецкая</dc:creator>
  <cp:lastModifiedBy>user</cp:lastModifiedBy>
  <cp:revision>375</cp:revision>
  <dcterms:created xsi:type="dcterms:W3CDTF">2012-03-02T06:30:59Z</dcterms:created>
  <dcterms:modified xsi:type="dcterms:W3CDTF">2018-08-06T11:54:48Z</dcterms:modified>
</cp:coreProperties>
</file>