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313" r:id="rId3"/>
    <p:sldId id="366" r:id="rId4"/>
    <p:sldId id="326" r:id="rId5"/>
    <p:sldId id="316" r:id="rId6"/>
    <p:sldId id="367" r:id="rId7"/>
    <p:sldId id="362" r:id="rId8"/>
    <p:sldId id="364" r:id="rId9"/>
    <p:sldId id="353" r:id="rId10"/>
    <p:sldId id="363" r:id="rId11"/>
    <p:sldId id="354" r:id="rId12"/>
    <p:sldId id="355" r:id="rId13"/>
    <p:sldId id="361" r:id="rId14"/>
    <p:sldId id="356" r:id="rId15"/>
    <p:sldId id="372" r:id="rId16"/>
    <p:sldId id="371" r:id="rId17"/>
    <p:sldId id="370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61" autoAdjust="0"/>
    <p:restoredTop sz="94585" autoAdjust="0"/>
  </p:normalViewPr>
  <p:slideViewPr>
    <p:cSldViewPr>
      <p:cViewPr>
        <p:scale>
          <a:sx n="70" d="100"/>
          <a:sy n="70" d="100"/>
        </p:scale>
        <p:origin x="-398" y="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7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363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359A4C-B865-42FF-B434-DFFA364B70B6}" type="datetimeFigureOut">
              <a:rPr lang="ru-RU" smtClean="0"/>
              <a:pPr/>
              <a:t>25.06.2018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D532CA-1D03-4918-9855-E4FB898626E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32627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D532CA-1D03-4918-9855-E4FB898626ED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post-279854-1298288370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00938" y="-428625"/>
            <a:ext cx="1643062" cy="164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7" descr="post-279854-1298288370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14313"/>
            <a:ext cx="2357438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8" descr="97e6b01896c7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340000">
            <a:off x="-628650" y="-349250"/>
            <a:ext cx="3330575" cy="268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966A9-5AB2-40CA-98F8-E7EA43D14B9C}" type="datetimeFigureOut">
              <a:rPr lang="ru-RU"/>
              <a:pPr>
                <a:defRPr/>
              </a:pPr>
              <a:t>25.06.2018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9F622-8B25-4360-890B-DF9DFC53C77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568321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F8475-CA72-4975-A81E-D092DC8B5106}" type="datetimeFigureOut">
              <a:rPr lang="ru-RU"/>
              <a:pPr>
                <a:defRPr/>
              </a:pPr>
              <a:t>25.06.2018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C2F23-9812-45B0-836C-A76D36BAB29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561173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57365-2EFC-4E1D-80D8-4FC92F7FCDBA}" type="datetimeFigureOut">
              <a:rPr lang="ru-RU"/>
              <a:pPr>
                <a:defRPr/>
              </a:pPr>
              <a:t>25.06.2018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56F16-C9A2-4988-AE09-5B0B0B00B39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989231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6CBE5-C424-4FA4-B0AB-B2E5184DE077}" type="datetimeFigureOut">
              <a:rPr lang="ru-RU"/>
              <a:pPr>
                <a:defRPr/>
              </a:pPr>
              <a:t>25.06.2018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847C7-1B7A-4FEB-AAF1-173B3C0C954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018116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ED8E0-AAAF-4334-A314-33C8E73BA7BC}" type="datetimeFigureOut">
              <a:rPr lang="ru-RU"/>
              <a:pPr>
                <a:defRPr/>
              </a:pPr>
              <a:t>25.06.2018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A5403-9ED9-4699-A8C9-DBB5A7551B7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044088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823FD4-0115-4522-AAF2-DD5CFC4CAFE8}" type="datetimeFigureOut">
              <a:rPr lang="ru-RU"/>
              <a:pPr>
                <a:defRPr/>
              </a:pPr>
              <a:t>25.06.2018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635B5-676F-4030-889B-1AE1978FAD4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136134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660FEF-DB15-4141-BADA-533F949C7E62}" type="datetimeFigureOut">
              <a:rPr lang="ru-RU"/>
              <a:pPr>
                <a:defRPr/>
              </a:pPr>
              <a:t>25.06.2018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FEADE-DEC7-43E4-801F-84914225B47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61234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D56B0-DB69-4DD1-B42E-D3ACF0F94C76}" type="datetimeFigureOut">
              <a:rPr lang="ru-RU"/>
              <a:pPr>
                <a:defRPr/>
              </a:pPr>
              <a:t>25.06.2018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FE96BA-1DA7-46A5-B305-470F544A4A5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846858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41CE9-810B-4B8D-9A2D-DE6AAED762F9}" type="datetimeFigureOut">
              <a:rPr lang="ru-RU"/>
              <a:pPr>
                <a:defRPr/>
              </a:pPr>
              <a:t>25.06.2018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09EA8-7F54-4BC8-B366-50F2C0DB7F4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942736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D1AF3-AA58-4EE6-93C8-2FD47FDE3D5E}" type="datetimeFigureOut">
              <a:rPr lang="ru-RU"/>
              <a:pPr>
                <a:defRPr/>
              </a:pPr>
              <a:t>25.06.2018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F1835-6805-4806-B42F-14087AE8B28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022714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515CB-C020-4A1A-A4F1-8B4BAFEA6F67}" type="datetimeFigureOut">
              <a:rPr lang="ru-RU"/>
              <a:pPr>
                <a:defRPr/>
              </a:pPr>
              <a:t>25.06.2018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5A179-6C85-4159-9F75-1D8862243FA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293105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688C7C9-64A3-49AE-9F36-30757154F6B7}" type="datetimeFigureOut">
              <a:rPr lang="ru-RU"/>
              <a:pPr>
                <a:defRPr/>
              </a:pPr>
              <a:t>25.06.2018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06D364E-D491-47F3-B770-745BD0C5D4A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2339752" y="188640"/>
            <a:ext cx="5760640" cy="4877343"/>
          </a:xfrm>
        </p:spPr>
        <p:txBody>
          <a:bodyPr/>
          <a:lstStyle/>
          <a:p>
            <a:r>
              <a:rPr lang="ru-RU" sz="1400" b="1" i="1" dirty="0" smtClean="0"/>
              <a:t>Дошкольное образовательное учреждение Муниципальный детский сад №5 «Ивушка» г. Жирновска Волгоградской области</a:t>
            </a: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ЛЭПБУК </a:t>
            </a:r>
            <a:br>
              <a:rPr lang="ru-RU" sz="2800" b="1" dirty="0" smtClean="0"/>
            </a:br>
            <a:r>
              <a:rPr lang="ru-RU" sz="2800" b="1" dirty="0" smtClean="0"/>
              <a:t>как средство развития познавательных способностей детей младшего дошкольного возраста</a:t>
            </a:r>
            <a:br>
              <a:rPr lang="ru-RU" sz="2800" b="1" dirty="0" smtClean="0"/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i="1" dirty="0" smtClean="0">
              <a:solidFill>
                <a:srgbClr val="C00000"/>
              </a:solidFill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786578" y="5572140"/>
            <a:ext cx="739752" cy="1649419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sz="2400" dirty="0" smtClean="0"/>
              <a:t>                </a:t>
            </a:r>
            <a:endParaRPr lang="ru-RU" dirty="0"/>
          </a:p>
        </p:txBody>
      </p:sp>
      <p:sp>
        <p:nvSpPr>
          <p:cNvPr id="3075" name="TextBox 3"/>
          <p:cNvSpPr txBox="1">
            <a:spLocks noChangeArrowheads="1"/>
          </p:cNvSpPr>
          <p:nvPr/>
        </p:nvSpPr>
        <p:spPr bwMode="auto">
          <a:xfrm flipV="1">
            <a:off x="7858148" y="97134"/>
            <a:ext cx="7143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1200" dirty="0">
              <a:solidFill>
                <a:schemeClr val="accent2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31840" y="5072074"/>
            <a:ext cx="44158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i="1" dirty="0" smtClean="0"/>
          </a:p>
          <a:p>
            <a:pPr algn="ctr"/>
            <a:r>
              <a:rPr lang="ru-RU" b="1" i="1" dirty="0" smtClean="0"/>
              <a:t>Мария Михайловна Шведова</a:t>
            </a:r>
          </a:p>
          <a:p>
            <a:pPr algn="ctr"/>
            <a:r>
              <a:rPr lang="ru-RU" b="1" i="1" dirty="0" smtClean="0"/>
              <a:t>2016</a:t>
            </a:r>
          </a:p>
          <a:p>
            <a:pPr algn="ctr"/>
            <a:endParaRPr lang="ru-RU" b="1" i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071570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Д/И «Собери картинку»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Содержимое 6" descr="SAM_2918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 rot="4992867">
            <a:off x="457200" y="2348706"/>
            <a:ext cx="4038600" cy="3028950"/>
          </a:xfrm>
        </p:spPr>
      </p:pic>
      <p:pic>
        <p:nvPicPr>
          <p:cNvPr id="5" name="Содержимое 4" descr="SAM_2945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429124" y="1500174"/>
            <a:ext cx="4038600" cy="4429156"/>
          </a:xfrm>
        </p:spPr>
      </p:pic>
    </p:spTree>
    <p:extLst>
      <p:ext uri="{BB962C8B-B14F-4D97-AF65-F5344CB8AC3E}">
        <p14:creationId xmlns:p14="http://schemas.microsoft.com/office/powerpoint/2010/main" xmlns="" val="32392283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«Что растет на дереве?»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SAM_291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428992" y="1285860"/>
            <a:ext cx="2571768" cy="2857520"/>
          </a:xfrm>
          <a:prstGeom prst="rect">
            <a:avLst/>
          </a:prstGeom>
        </p:spPr>
      </p:pic>
      <p:pic>
        <p:nvPicPr>
          <p:cNvPr id="5" name="Рисунок 4" descr="SAM_292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6000760" y="1628523"/>
            <a:ext cx="2857520" cy="2143140"/>
          </a:xfrm>
          <a:prstGeom prst="rect">
            <a:avLst/>
          </a:prstGeom>
        </p:spPr>
      </p:pic>
      <p:pic>
        <p:nvPicPr>
          <p:cNvPr id="6" name="Рисунок 5" descr="SAM_292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5400000">
            <a:off x="571470" y="1643050"/>
            <a:ext cx="2857521" cy="2143141"/>
          </a:xfrm>
          <a:prstGeom prst="rect">
            <a:avLst/>
          </a:prstGeom>
        </p:spPr>
      </p:pic>
      <p:pic>
        <p:nvPicPr>
          <p:cNvPr id="7" name="Рисунок 6" descr="фото0965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285984" y="4214818"/>
            <a:ext cx="4876800" cy="215740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274638"/>
            <a:ext cx="8643998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«Посадили огород – посмотрите, что растет!»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SAM_292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57224" y="1428736"/>
            <a:ext cx="4071965" cy="4286280"/>
          </a:xfrm>
          <a:prstGeom prst="rect">
            <a:avLst/>
          </a:prstGeom>
        </p:spPr>
      </p:pic>
      <p:pic>
        <p:nvPicPr>
          <p:cNvPr id="5" name="Рисунок 4" descr="SAM_292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14942" y="1428736"/>
            <a:ext cx="3250424" cy="2786058"/>
          </a:xfrm>
          <a:prstGeom prst="rect">
            <a:avLst/>
          </a:prstGeom>
        </p:spPr>
      </p:pic>
      <p:pic>
        <p:nvPicPr>
          <p:cNvPr id="6" name="Рисунок 5" descr="SAM_2918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rot="5400000">
            <a:off x="6036477" y="3893349"/>
            <a:ext cx="1714514" cy="29289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Дидактический материал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SAM_2917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5400000">
            <a:off x="440502" y="1916896"/>
            <a:ext cx="4762534" cy="3643338"/>
          </a:xfrm>
          <a:prstGeom prst="rect">
            <a:avLst/>
          </a:prstGeom>
        </p:spPr>
      </p:pic>
      <p:pic>
        <p:nvPicPr>
          <p:cNvPr id="5" name="Рисунок 4" descr="SAM_2928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786314" y="1357298"/>
            <a:ext cx="3643306" cy="4786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54847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274638"/>
            <a:ext cx="8929718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Четыре времени года на огороде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SAM_294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00100" y="1357298"/>
            <a:ext cx="7572428" cy="507209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err="1" smtClean="0">
                <a:solidFill>
                  <a:srgbClr val="FF0000"/>
                </a:solidFill>
              </a:rPr>
              <a:t>Лэпбук</a:t>
            </a:r>
            <a:r>
              <a:rPr lang="ru-RU" b="1" i="1" dirty="0" smtClean="0">
                <a:solidFill>
                  <a:srgbClr val="FF0000"/>
                </a:solidFill>
              </a:rPr>
              <a:t> «Сад – огород»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SAM_292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357290" y="1785926"/>
            <a:ext cx="6762797" cy="421484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4330" y="2132856"/>
            <a:ext cx="604691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i="1" dirty="0" smtClean="0">
                <a:solidFill>
                  <a:schemeClr val="tx2"/>
                </a:solidFill>
              </a:rPr>
              <a:t>Спасибо за внимание!</a:t>
            </a:r>
            <a:endParaRPr lang="ru-RU" sz="4400" i="1" dirty="0">
              <a:solidFill>
                <a:schemeClr val="tx2"/>
              </a:solidFill>
            </a:endParaRPr>
          </a:p>
        </p:txBody>
      </p:sp>
      <p:pic>
        <p:nvPicPr>
          <p:cNvPr id="3" name="Рисунок 2" descr="SAM_294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20912474">
            <a:off x="1142976" y="3214686"/>
            <a:ext cx="3714744" cy="2786058"/>
          </a:xfrm>
          <a:prstGeom prst="rect">
            <a:avLst/>
          </a:prstGeom>
        </p:spPr>
      </p:pic>
      <p:pic>
        <p:nvPicPr>
          <p:cNvPr id="4" name="Рисунок 3" descr="SAM_292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143504" y="3429000"/>
            <a:ext cx="3643306" cy="2732480"/>
          </a:xfrm>
          <a:prstGeom prst="rect">
            <a:avLst/>
          </a:prstGeom>
        </p:spPr>
      </p:pic>
      <p:pic>
        <p:nvPicPr>
          <p:cNvPr id="5" name="Рисунок 4" descr="SAM_294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000728" y="357166"/>
            <a:ext cx="2571768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SAM_2937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000100" y="357166"/>
            <a:ext cx="2500330" cy="18752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SAM_2939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714744" y="500042"/>
            <a:ext cx="2190734" cy="1643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404665"/>
            <a:ext cx="77768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/>
          </a:p>
          <a:p>
            <a:pPr algn="ctr"/>
            <a:endParaRPr lang="ru-RU" sz="2400" b="1" i="1" dirty="0" smtClean="0"/>
          </a:p>
          <a:p>
            <a:pPr algn="just"/>
            <a:endParaRPr lang="ru-RU" sz="2400" b="1" i="1" dirty="0"/>
          </a:p>
          <a:p>
            <a:pPr algn="just"/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928802"/>
            <a:ext cx="8229600" cy="2643206"/>
          </a:xfrm>
        </p:spPr>
        <p:txBody>
          <a:bodyPr/>
          <a:lstStyle/>
          <a:p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Всем творческих успехов!</a:t>
            </a:r>
            <a:endParaRPr lang="ru-RU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 descr="фото096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28662" y="428604"/>
            <a:ext cx="3486157" cy="26146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фото096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833940" y="428604"/>
            <a:ext cx="3486158" cy="26146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фото096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071538" y="3714752"/>
            <a:ext cx="3390907" cy="25431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фото0968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929190" y="3579007"/>
            <a:ext cx="3429024" cy="25717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9214489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276872"/>
            <a:ext cx="7772400" cy="3888432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ru-RU" sz="2000" cap="none" dirty="0" smtClean="0">
                <a:solidFill>
                  <a:srgbClr val="0070C0"/>
                </a:solidFill>
              </a:rPr>
              <a:t>- ВКЛЮЧЕННОСТЬ ВОСПИТАТЕЛЯ В ДЕЯТЕЛЬНОСТЬ НАРАВНЕ С ДЕТЬМИ</a:t>
            </a:r>
            <a:br>
              <a:rPr lang="ru-RU" sz="2000" cap="none" dirty="0" smtClean="0">
                <a:solidFill>
                  <a:srgbClr val="0070C0"/>
                </a:solidFill>
              </a:rPr>
            </a:br>
            <a:r>
              <a:rPr lang="ru-RU" sz="2000" cap="none" dirty="0" smtClean="0">
                <a:solidFill>
                  <a:srgbClr val="0070C0"/>
                </a:solidFill>
              </a:rPr>
              <a:t>- ДОБРОВОЛЬНОЕ  ПРИСОЕДИНЕНИЕ ДОШКОЛЬНИКОВ К ДЕЯТЕЛЬНОСТИ;</a:t>
            </a:r>
            <a:br>
              <a:rPr lang="ru-RU" sz="2000" cap="none" dirty="0" smtClean="0">
                <a:solidFill>
                  <a:srgbClr val="0070C0"/>
                </a:solidFill>
              </a:rPr>
            </a:br>
            <a:r>
              <a:rPr lang="ru-RU" sz="2000" cap="none" dirty="0" smtClean="0">
                <a:solidFill>
                  <a:srgbClr val="0070C0"/>
                </a:solidFill>
              </a:rPr>
              <a:t> - СВОБОДНОЕ ОБЩЕНИЕ И ПЕРЕМЕЩЕНИЕ ДЕТЕЙ ВО ВРЕМЯ ДЕЯТЕЛЬНОСТИ;</a:t>
            </a:r>
            <a:br>
              <a:rPr lang="ru-RU" sz="2000" cap="none" dirty="0" smtClean="0">
                <a:solidFill>
                  <a:srgbClr val="0070C0"/>
                </a:solidFill>
              </a:rPr>
            </a:br>
            <a:r>
              <a:rPr lang="ru-RU" sz="2000" cap="none" dirty="0" smtClean="0">
                <a:solidFill>
                  <a:srgbClr val="0070C0"/>
                </a:solidFill>
              </a:rPr>
              <a:t>- ОТКРЫТЫЙ ВРЕМЕННОЙ КОНЕЦ ДЕЯТЕЛЬНОСТИ (КАЖДЫЙ РАБОТАЕТ В СВОЕМ ТЕМПЕ)</a:t>
            </a:r>
            <a:r>
              <a:rPr lang="ru-RU" sz="2000" cap="none" dirty="0" smtClean="0">
                <a:solidFill>
                  <a:srgbClr val="002060"/>
                </a:solidFill>
              </a:rPr>
              <a:t/>
            </a:r>
            <a:br>
              <a:rPr lang="ru-RU" sz="2000" cap="none" dirty="0" smtClean="0">
                <a:solidFill>
                  <a:srgbClr val="002060"/>
                </a:solidFill>
              </a:rPr>
            </a:br>
            <a:endParaRPr lang="ru-RU" sz="2000" cap="none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500042"/>
            <a:ext cx="7772400" cy="1571636"/>
          </a:xfrm>
        </p:spPr>
        <p:txBody>
          <a:bodyPr/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+mj-lt"/>
              </a:rPr>
              <a:t>ЛЭПБУК СООТВЕТСТВУЕТ ОСНОВНЫМ ХАРАКТЕРИСТИКАМ ПАРТНЕРСКОЙ ДЕЯТЕЛЬНОСТИ ВЗРОСЛОГО С ДЕТЬМИ</a:t>
            </a:r>
            <a:endParaRPr lang="ru-RU" sz="2400" i="1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764704"/>
            <a:ext cx="784887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8" algn="ctr"/>
            <a:r>
              <a:rPr lang="ru-RU" sz="2400" b="1" i="1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  <a:latin typeface="+mj-lt"/>
              </a:rPr>
              <a:t>ЭСТЕТИЧНОСТЬ</a:t>
            </a:r>
            <a:r>
              <a:rPr lang="ru-RU" sz="2400" b="1" i="1" dirty="0" smtClean="0">
                <a:solidFill>
                  <a:srgbClr val="002060"/>
                </a:solidFill>
                <a:latin typeface="+mj-lt"/>
              </a:rPr>
              <a:t> </a:t>
            </a:r>
          </a:p>
          <a:p>
            <a:pPr marL="0" lvl="8" algn="ctr"/>
            <a:r>
              <a:rPr lang="ru-RU" sz="2000" dirty="0" smtClean="0">
                <a:solidFill>
                  <a:srgbClr val="0070C0"/>
                </a:solidFill>
                <a:latin typeface="+mj-lt"/>
              </a:rPr>
              <a:t>ДОЛЖНО  ПОЯВИТЬСЯ ЖЕЛАНИЕ ВЗЯТЬ ЛЭПБУК В РУКИ</a:t>
            </a:r>
          </a:p>
          <a:p>
            <a:pPr marL="0" lvl="8" algn="ctr"/>
            <a:r>
              <a:rPr lang="ru-RU" sz="2800" b="1" i="1" dirty="0" smtClean="0">
                <a:solidFill>
                  <a:srgbClr val="FF0000"/>
                </a:solidFill>
                <a:latin typeface="+mj-lt"/>
              </a:rPr>
              <a:t>ДОЛГОВЕЧНОСТЬ</a:t>
            </a:r>
            <a:r>
              <a:rPr lang="ru-RU" sz="2400" b="1" i="1" dirty="0" smtClean="0">
                <a:solidFill>
                  <a:srgbClr val="002060"/>
                </a:solidFill>
                <a:latin typeface="+mj-lt"/>
              </a:rPr>
              <a:t> </a:t>
            </a:r>
          </a:p>
          <a:p>
            <a:pPr marL="0" lvl="8" algn="ctr"/>
            <a:r>
              <a:rPr lang="ru-RU" sz="2000" dirty="0" smtClean="0">
                <a:solidFill>
                  <a:srgbClr val="0070C0"/>
                </a:solidFill>
                <a:latin typeface="+mj-lt"/>
              </a:rPr>
              <a:t>ИЗГОТАВЛИВАЯ  ЛЭПБУК, СТОИТ УЧЕСТЬ, ЧТО С НИМ БУДУТ ЗАНИМАТЬСЯ ДЕТИ. ОН ДОЛЖЕН БЫТЬ ДОСТАТОЧНО КРЕПКИМ</a:t>
            </a:r>
          </a:p>
          <a:p>
            <a:pPr marL="0" lvl="8" algn="ctr"/>
            <a:r>
              <a:rPr lang="ru-RU" sz="2800" b="1" i="1" dirty="0" smtClean="0">
                <a:solidFill>
                  <a:srgbClr val="FF0000"/>
                </a:solidFill>
                <a:latin typeface="+mj-lt"/>
              </a:rPr>
              <a:t>МИНИМУМ ПОДПИСЕЙ </a:t>
            </a:r>
          </a:p>
          <a:p>
            <a:pPr marL="0" lvl="8" algn="ctr"/>
            <a:r>
              <a:rPr lang="ru-RU" sz="2000" dirty="0" smtClean="0">
                <a:solidFill>
                  <a:srgbClr val="0070C0"/>
                </a:solidFill>
                <a:latin typeface="+mj-lt"/>
              </a:rPr>
              <a:t>НИКАКИХ МЕТОДИЧЕСКИХ РЕКОМЕНДАЦИЙ, БОЛЬШИХ ТЕКСТОВ С ОПИСАНИЯМИ, ЛИШНЕЙ ИНФОРМАЦИИ</a:t>
            </a:r>
          </a:p>
          <a:p>
            <a:pPr marL="0" lvl="8" algn="ctr"/>
            <a:r>
              <a:rPr lang="ru-RU" sz="2400" b="1" i="1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  <a:latin typeface="+mj-lt"/>
              </a:rPr>
              <a:t>ДОСТУПНОСТЬ</a:t>
            </a:r>
            <a:r>
              <a:rPr lang="ru-RU" sz="2400" b="1" dirty="0" smtClean="0">
                <a:latin typeface="+mj-lt"/>
              </a:rPr>
              <a:t> </a:t>
            </a:r>
          </a:p>
          <a:p>
            <a:pPr marL="0" lvl="8" algn="ctr"/>
            <a:r>
              <a:rPr lang="ru-RU" sz="2000" dirty="0" smtClean="0">
                <a:solidFill>
                  <a:srgbClr val="0070C0"/>
                </a:solidFill>
                <a:latin typeface="+mj-lt"/>
              </a:rPr>
              <a:t>ВЗЯВ ЛЭПБУК, РЕБЕНОК ДОЛЖЕН САМОСТОЯТЕЛЬНО ВЫБРАТЬ, ЧТО ЕМУ ИНТЕРЕСНО, КАК С ЭТИМ ОБРАЩАТЬСЯ</a:t>
            </a:r>
            <a:endParaRPr lang="ru-RU" sz="2000" i="1" dirty="0" smtClean="0">
              <a:solidFill>
                <a:srgbClr val="0070C0"/>
              </a:solidFill>
              <a:latin typeface="+mj-lt"/>
            </a:endParaRPr>
          </a:p>
          <a:p>
            <a:pPr marL="0" lvl="8" algn="ctr"/>
            <a:r>
              <a:rPr lang="ru-RU" sz="2400" b="1" i="1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  <a:latin typeface="+mj-lt"/>
              </a:rPr>
              <a:t>В ЛЭПБУКЕ ПРИВЕТСТВУЕТСЯ БОЛЬШОЕ КОЛИЧЕСТВО УДОБНО ОТКРЫВАЕМЫХ КАРМАШКОВ С РАЗНЫМИ «СЮРПРИЗАМИ»</a:t>
            </a:r>
            <a:endParaRPr lang="ru-RU" sz="2800" b="1" i="1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9614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5" b="18"/>
          <a:stretch>
            <a:fillRect/>
          </a:stretch>
        </p:blipFill>
        <p:spPr>
          <a:xfrm>
            <a:off x="2071670" y="357166"/>
            <a:ext cx="6572296" cy="592935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85786" y="428604"/>
            <a:ext cx="7858180" cy="615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endParaRPr lang="ru-RU" sz="2400" b="1" dirty="0" smtClean="0">
              <a:solidFill>
                <a:srgbClr val="7030A0"/>
              </a:solidFill>
              <a:latin typeface="Georgia" panose="02040502050405020303" pitchFamily="18" charset="0"/>
            </a:endParaRPr>
          </a:p>
          <a:p>
            <a:pPr algn="ctr" fontAlgn="base"/>
            <a:r>
              <a:rPr lang="ru-RU" sz="2400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ЧТО ТАКОЕ  </a:t>
            </a:r>
            <a:r>
              <a:rPr lang="ru-RU" sz="2400" b="1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ЛЭПБУК ?</a:t>
            </a:r>
            <a:endParaRPr lang="ru-RU" sz="2400" b="1" i="1" dirty="0" smtClean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algn="ctr" fontAlgn="base"/>
            <a:endParaRPr lang="ru-RU" b="1" i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algn="ctr" fontAlgn="base"/>
            <a:endParaRPr lang="ru-RU" b="1" i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                 </a:t>
            </a:r>
            <a:r>
              <a:rPr lang="ru-RU" b="1" i="1" dirty="0">
                <a:solidFill>
                  <a:srgbClr val="002060"/>
                </a:solidFill>
                <a:latin typeface="Georgia" panose="02040502050405020303" pitchFamily="18" charset="0"/>
              </a:rPr>
              <a:t>ИНТЕРАКТИВНАЯ  ТЕМАТИЧЕСКАЯ ПАПКА</a:t>
            </a:r>
          </a:p>
          <a:p>
            <a:pPr algn="ctr" fontAlgn="base"/>
            <a:r>
              <a:rPr lang="ru-RU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                      </a:t>
            </a:r>
            <a:endParaRPr lang="ru-RU" sz="2400" b="1" i="1" dirty="0" smtClean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algn="ctr" fontAlgn="base"/>
            <a:endParaRPr lang="ru-RU" sz="2400" b="1" i="1" dirty="0" smtClean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algn="ctr" fontAlgn="base"/>
            <a:endParaRPr lang="ru-RU" sz="2400" b="1" i="1" dirty="0" smtClean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algn="ctr" fontAlgn="base"/>
            <a:endParaRPr lang="ru-RU" sz="2400" b="1" i="1" dirty="0" smtClean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algn="ctr" fontAlgn="base"/>
            <a:endParaRPr lang="ru-RU" b="1" i="1" dirty="0" smtClean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algn="ctr" fontAlgn="base"/>
            <a:endParaRPr lang="ru-RU" b="1" i="1" dirty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algn="ctr" fontAlgn="base"/>
            <a:endParaRPr lang="ru-RU" b="1" i="1" dirty="0" smtClean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algn="ctr" fontAlgn="base"/>
            <a:endParaRPr lang="ru-RU" b="1" i="1" dirty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algn="ctr" fontAlgn="base"/>
            <a:endParaRPr lang="ru-RU" sz="1600" b="1" i="1" dirty="0" smtClean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 </a:t>
            </a:r>
          </a:p>
          <a:p>
            <a:pPr algn="ctr"/>
            <a:endParaRPr lang="ru-RU" dirty="0" smtClean="0">
              <a:solidFill>
                <a:schemeClr val="accent1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pPr algn="ctr"/>
            <a:endParaRPr lang="ru-RU" dirty="0" smtClean="0">
              <a:solidFill>
                <a:schemeClr val="accent1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pPr algn="ctr" fontAlgn="base"/>
            <a:endParaRPr lang="ru-RU" dirty="0" smtClean="0">
              <a:solidFill>
                <a:schemeClr val="accent1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pPr algn="ctr" fontAlgn="base"/>
            <a:endParaRPr lang="ru-RU" dirty="0" smtClean="0">
              <a:solidFill>
                <a:schemeClr val="accent1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pPr algn="ctr" fontAlgn="base"/>
            <a:endParaRPr lang="ru-RU" dirty="0">
              <a:solidFill>
                <a:schemeClr val="accent1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63"/>
          <a:stretch/>
        </p:blipFill>
        <p:spPr>
          <a:xfrm>
            <a:off x="7187336" y="5531513"/>
            <a:ext cx="1524000" cy="1058440"/>
          </a:xfrm>
          <a:prstGeom prst="rect">
            <a:avLst/>
          </a:prstGeom>
          <a:ln w="88900" cap="sq" cmpd="thickThin">
            <a:noFill/>
            <a:prstDash val="solid"/>
            <a:miter lim="800000"/>
          </a:ln>
          <a:effectLst>
            <a:innerShdw blurRad="76200">
              <a:srgbClr val="000000"/>
            </a:innerShdw>
            <a:softEdge rad="63500"/>
          </a:effectLst>
        </p:spPr>
      </p:pic>
      <p:pic>
        <p:nvPicPr>
          <p:cNvPr id="9" name="Рисунок 8" descr="H:\DCIM\135___02\IMG_180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700785">
            <a:off x="1005321" y="2556017"/>
            <a:ext cx="3550824" cy="2717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:\DCIM\135___02\IMG_1820.JPG"/>
          <p:cNvPicPr/>
          <p:nvPr/>
        </p:nvPicPr>
        <p:blipFill>
          <a:blip r:embed="rId5" cstate="print"/>
          <a:stretch>
            <a:fillRect/>
          </a:stretch>
        </p:blipFill>
        <p:spPr bwMode="auto">
          <a:xfrm rot="460379">
            <a:off x="5004049" y="2609819"/>
            <a:ext cx="3491264" cy="2651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068729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200" spd="slow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412776"/>
            <a:ext cx="8280920" cy="4054487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ru-RU" sz="2000" cap="none" dirty="0" smtClean="0"/>
              <a:t> </a:t>
            </a:r>
            <a:r>
              <a:rPr lang="ru-RU" sz="2000" cap="none" dirty="0"/>
              <a:t/>
            </a:r>
            <a:br>
              <a:rPr lang="ru-RU" sz="2000" cap="none" dirty="0"/>
            </a:br>
            <a:r>
              <a:rPr lang="ru-RU" sz="2000" cap="none" dirty="0" smtClean="0"/>
              <a:t/>
            </a:r>
            <a:br>
              <a:rPr lang="ru-RU" sz="2000" cap="none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442941"/>
            <a:ext cx="7772400" cy="897828"/>
          </a:xfrm>
        </p:spPr>
        <p:txBody>
          <a:bodyPr/>
          <a:lstStyle/>
          <a:p>
            <a:pPr lvl="0" algn="ctr"/>
            <a:r>
              <a:rPr lang="ru-RU" sz="2800" b="1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ЗАЧЕМ НУЖЕН ЛЭПБУК И В ЧЕМ ЕГО ПРЕИМУЩЕСТВА?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1500230" y="7857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1556792"/>
            <a:ext cx="8136904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rgbClr val="0070C0"/>
                </a:solidFill>
                <a:latin typeface="+mj-lt"/>
              </a:rPr>
              <a:t>АКТИВИЗИРУЕТ </a:t>
            </a:r>
            <a:r>
              <a:rPr lang="ru-RU" sz="2000" b="1" dirty="0">
                <a:solidFill>
                  <a:srgbClr val="0070C0"/>
                </a:solidFill>
                <a:latin typeface="+mj-lt"/>
              </a:rPr>
              <a:t>У ДЕТЕЙ ИНТЕРЕС К ПОЗНАВАТЕЛЬНОЙ </a:t>
            </a:r>
            <a:r>
              <a:rPr lang="ru-RU" sz="2000" b="1" dirty="0" smtClean="0">
                <a:solidFill>
                  <a:srgbClr val="0070C0"/>
                </a:solidFill>
                <a:latin typeface="+mj-lt"/>
              </a:rPr>
              <a:t>ДЕЯТЕЛЬНОСТИ; 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rgbClr val="0070C0"/>
                </a:solidFill>
                <a:latin typeface="+mj-lt"/>
              </a:rPr>
              <a:t>ПОЗВОЛЯЕТ САМОСТОЯТЕЛЬНО </a:t>
            </a:r>
            <a:r>
              <a:rPr lang="ru-RU" sz="2000" b="1" dirty="0">
                <a:solidFill>
                  <a:srgbClr val="0070C0"/>
                </a:solidFill>
                <a:latin typeface="+mj-lt"/>
              </a:rPr>
              <a:t>СОБИРАТЬ  НУЖНУЮ </a:t>
            </a:r>
            <a:r>
              <a:rPr lang="ru-RU" sz="2000" b="1" dirty="0" smtClean="0">
                <a:solidFill>
                  <a:srgbClr val="0070C0"/>
                </a:solidFill>
                <a:latin typeface="+mj-lt"/>
              </a:rPr>
              <a:t>ИНФОРМАЦИЮ, РАЗВИВАЕТ КРЕАТИВНОСТЬ, </a:t>
            </a:r>
            <a:r>
              <a:rPr lang="ru-RU" sz="2000" b="1" dirty="0">
                <a:solidFill>
                  <a:srgbClr val="0070C0"/>
                </a:solidFill>
                <a:latin typeface="+mj-lt"/>
              </a:rPr>
              <a:t>ТВОРЧЕСКОЕ МЫШЛЕНИЕ, </a:t>
            </a:r>
            <a:r>
              <a:rPr lang="ru-RU" sz="2000" b="1" dirty="0" smtClean="0">
                <a:solidFill>
                  <a:srgbClr val="0070C0"/>
                </a:solidFill>
                <a:latin typeface="+mj-lt"/>
              </a:rPr>
              <a:t>РЕЧЬ.</a:t>
            </a:r>
            <a:r>
              <a:rPr lang="ru-RU" sz="2000" b="1" dirty="0">
                <a:solidFill>
                  <a:srgbClr val="0070C0"/>
                </a:solidFill>
                <a:latin typeface="+mj-lt"/>
              </a:rPr>
              <a:t/>
            </a:r>
            <a:br>
              <a:rPr lang="ru-RU" sz="2000" b="1" dirty="0">
                <a:solidFill>
                  <a:srgbClr val="0070C0"/>
                </a:solidFill>
                <a:latin typeface="+mj-lt"/>
              </a:rPr>
            </a:br>
            <a:r>
              <a:rPr lang="ru-RU" sz="2000" b="1" dirty="0" smtClean="0">
                <a:solidFill>
                  <a:srgbClr val="0070C0"/>
                </a:solidFill>
                <a:latin typeface="+mj-lt"/>
              </a:rPr>
              <a:t/>
            </a:r>
            <a:br>
              <a:rPr lang="ru-RU" sz="2000" b="1" dirty="0" smtClean="0">
                <a:solidFill>
                  <a:srgbClr val="0070C0"/>
                </a:solidFill>
                <a:latin typeface="+mj-lt"/>
              </a:rPr>
            </a:br>
            <a:r>
              <a:rPr lang="ru-RU" sz="2000" b="1" dirty="0" smtClean="0">
                <a:solidFill>
                  <a:srgbClr val="0070C0"/>
                </a:solidFill>
                <a:latin typeface="+mj-lt"/>
              </a:rPr>
              <a:t>ПОМОГАЕТ РАЗНООБРАЗИТЬ ЗАНЯТИЯ, СОВМЕСТНУЮ ДЕЯТЕЛЬНОСТЬ СО ВЗРОСЛЫМ, ПОМОГАЕТ </a:t>
            </a:r>
            <a:r>
              <a:rPr lang="ru-RU" sz="2000" b="1" dirty="0">
                <a:solidFill>
                  <a:srgbClr val="0070C0"/>
                </a:solidFill>
                <a:latin typeface="+mj-lt"/>
              </a:rPr>
              <a:t>ДЕТЯМ ЛУЧШЕ ПОНЯТЬ И ЗАПОМНИТЬ ИНФОРМАЦИЮ (ОСОБЕННО, ЕСЛИ РЕБЁНОК ВИЗУАЛ</a:t>
            </a:r>
            <a:r>
              <a:rPr lang="ru-RU" sz="2000" b="1" dirty="0" smtClean="0">
                <a:solidFill>
                  <a:srgbClr val="0070C0"/>
                </a:solidFill>
                <a:latin typeface="+mj-lt"/>
              </a:rPr>
              <a:t>),</a:t>
            </a:r>
            <a:r>
              <a:rPr lang="ru-RU" sz="2000" b="1" dirty="0">
                <a:solidFill>
                  <a:srgbClr val="0070C0"/>
                </a:solidFill>
                <a:latin typeface="+mj-lt"/>
              </a:rPr>
              <a:t/>
            </a:r>
            <a:br>
              <a:rPr lang="ru-RU" sz="2000" b="1" dirty="0">
                <a:solidFill>
                  <a:srgbClr val="0070C0"/>
                </a:solidFill>
                <a:latin typeface="+mj-lt"/>
              </a:rPr>
            </a:br>
            <a:r>
              <a:rPr lang="ru-RU" sz="2000" b="1" dirty="0" smtClean="0">
                <a:solidFill>
                  <a:srgbClr val="0070C0"/>
                </a:solidFill>
                <a:latin typeface="+mj-lt"/>
              </a:rPr>
              <a:t>ПОЗВОЛЯЕТ </a:t>
            </a:r>
            <a:r>
              <a:rPr lang="ru-RU" sz="2000" b="1" dirty="0">
                <a:solidFill>
                  <a:srgbClr val="0070C0"/>
                </a:solidFill>
                <a:latin typeface="+mj-lt"/>
              </a:rPr>
              <a:t>СОХРАНИТЬ СОБРАННЫЙ </a:t>
            </a:r>
            <a:r>
              <a:rPr lang="ru-RU" sz="2000" b="1" dirty="0" smtClean="0">
                <a:solidFill>
                  <a:srgbClr val="0070C0"/>
                </a:solidFill>
                <a:latin typeface="+mj-lt"/>
              </a:rPr>
              <a:t>МАТЕРИАЛ.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rgbClr val="0070C0"/>
                </a:solidFill>
                <a:latin typeface="+mj-lt"/>
              </a:rPr>
              <a:t/>
            </a:r>
            <a:br>
              <a:rPr lang="ru-RU" sz="2000" b="1" dirty="0" smtClean="0">
                <a:solidFill>
                  <a:srgbClr val="0070C0"/>
                </a:solidFill>
                <a:latin typeface="+mj-lt"/>
              </a:rPr>
            </a:br>
            <a:r>
              <a:rPr lang="ru-RU" sz="2000" b="1" dirty="0" smtClean="0">
                <a:solidFill>
                  <a:srgbClr val="0070C0"/>
                </a:solidFill>
                <a:latin typeface="+mj-lt"/>
              </a:rPr>
              <a:t>ОБЪЕДИНЯЕТ ЛЮДЕЙ ДЛЯ УВЛЕКАТЕЛЬНОГО И ПОЛЕЗНОГО ЗАНЯТИЯ!</a:t>
            </a:r>
          </a:p>
          <a:p>
            <a:pPr>
              <a:lnSpc>
                <a:spcPct val="150000"/>
              </a:lnSpc>
            </a:pPr>
            <a:r>
              <a:rPr lang="ru-RU" b="1" dirty="0">
                <a:solidFill>
                  <a:srgbClr val="002060"/>
                </a:solidFill>
                <a:latin typeface="+mj-lt"/>
              </a:rPr>
              <a:t/>
            </a:r>
            <a:br>
              <a:rPr lang="ru-RU" b="1" dirty="0">
                <a:solidFill>
                  <a:srgbClr val="002060"/>
                </a:solidFill>
                <a:latin typeface="+mj-lt"/>
              </a:rPr>
            </a:br>
            <a:endParaRPr lang="ru-RU" b="1" dirty="0">
              <a:solidFill>
                <a:srgbClr val="002060"/>
              </a:solidFill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764704"/>
            <a:ext cx="8352928" cy="50331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 smtClean="0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С ЧЕГО НАЧАТЬ?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 smtClean="0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 ТЕМА </a:t>
            </a:r>
            <a:r>
              <a:rPr lang="ru-RU" sz="2800" b="1" i="1" dirty="0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-  ПЛАН -  МАКЕТ -  </a:t>
            </a:r>
            <a:r>
              <a:rPr lang="ru-RU" sz="2800" b="1" i="1" dirty="0" smtClean="0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ОФОРМЛЕНИЕ</a:t>
            </a:r>
            <a:endParaRPr lang="ru-RU" sz="2800" b="1" i="1" dirty="0">
              <a:solidFill>
                <a:srgbClr val="FF0000"/>
              </a:solidFill>
              <a:latin typeface="+mj-lt"/>
              <a:ea typeface="Calibri"/>
              <a:cs typeface="Times New Roman"/>
            </a:endParaRPr>
          </a:p>
          <a:p>
            <a:pPr algn="ctr">
              <a:lnSpc>
                <a:spcPct val="200000"/>
              </a:lnSpc>
            </a:pPr>
            <a:r>
              <a:rPr lang="ru-RU" sz="2400" b="1" i="1" dirty="0" smtClean="0">
                <a:solidFill>
                  <a:srgbClr val="0070C0"/>
                </a:solidFill>
                <a:latin typeface="+mn-lt"/>
              </a:rPr>
              <a:t>СОЗДАНИЕ ЛЭПБУКА СОДЕРЖИТ ВСЕ ЭТАПЫ ПРОЕКТА: </a:t>
            </a:r>
          </a:p>
          <a:p>
            <a:pPr algn="ctr">
              <a:lnSpc>
                <a:spcPct val="200000"/>
              </a:lnSpc>
            </a:pPr>
            <a:r>
              <a:rPr lang="ru-RU" sz="2400" b="1" i="1" dirty="0" smtClean="0">
                <a:solidFill>
                  <a:srgbClr val="0070C0"/>
                </a:solidFill>
                <a:latin typeface="+mn-lt"/>
              </a:rPr>
              <a:t> ЦЕЛЕПОЛАГАНИЕ (ВЫБОР ТЕМЫ) </a:t>
            </a:r>
          </a:p>
          <a:p>
            <a:pPr algn="ctr">
              <a:lnSpc>
                <a:spcPct val="200000"/>
              </a:lnSpc>
            </a:pPr>
            <a:r>
              <a:rPr lang="ru-RU" sz="2400" b="1" i="1" dirty="0" smtClean="0">
                <a:solidFill>
                  <a:srgbClr val="0070C0"/>
                </a:solidFill>
                <a:latin typeface="+mn-lt"/>
              </a:rPr>
              <a:t> РАЗРАБОТКА ЛЭПБУКА (СОСТАВЛЕНИЕ ПЛАНА) </a:t>
            </a:r>
          </a:p>
          <a:p>
            <a:pPr algn="ctr">
              <a:lnSpc>
                <a:spcPct val="200000"/>
              </a:lnSpc>
            </a:pPr>
            <a:r>
              <a:rPr lang="ru-RU" sz="2400" b="1" i="1" dirty="0" smtClean="0">
                <a:solidFill>
                  <a:srgbClr val="0070C0"/>
                </a:solidFill>
                <a:latin typeface="+mn-lt"/>
              </a:rPr>
              <a:t> ВЫПОЛНЕНИЕ (ПРАКТИЧЕСКАЯ ЧАСТЬ) </a:t>
            </a:r>
          </a:p>
          <a:p>
            <a:pPr algn="ctr">
              <a:lnSpc>
                <a:spcPct val="200000"/>
              </a:lnSpc>
            </a:pPr>
            <a:r>
              <a:rPr lang="ru-RU" sz="2400" b="1" i="1" dirty="0" smtClean="0">
                <a:solidFill>
                  <a:srgbClr val="0070C0"/>
                </a:solidFill>
                <a:latin typeface="+mn-lt"/>
              </a:rPr>
              <a:t> ПОДВЕДЕНИЕ ИТОГОВ (ПРЕЗЕНТАЦИЯ ПРОДУКТА ПРОЕКТА)</a:t>
            </a:r>
            <a:endParaRPr lang="ru-RU" sz="2400" b="1" i="1" dirty="0">
              <a:solidFill>
                <a:srgbClr val="0070C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80018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Этапы создания ЛЭПБУКА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4000" i="1" dirty="0" smtClean="0">
                <a:solidFill>
                  <a:srgbClr val="FF0000"/>
                </a:solidFill>
              </a:rPr>
              <a:t>ТЕМА</a:t>
            </a:r>
            <a:r>
              <a:rPr lang="ru-RU" sz="4000" dirty="0" smtClean="0">
                <a:solidFill>
                  <a:srgbClr val="FF0000"/>
                </a:solidFill>
              </a:rPr>
              <a:t>: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i="1" dirty="0" smtClean="0">
                <a:solidFill>
                  <a:srgbClr val="0070C0"/>
                </a:solidFill>
              </a:rPr>
              <a:t>«САД – ОГОРОД»</a:t>
            </a:r>
            <a:endParaRPr lang="ru-RU" i="1" dirty="0">
              <a:solidFill>
                <a:srgbClr val="0070C0"/>
              </a:solidFill>
            </a:endParaRPr>
          </a:p>
        </p:txBody>
      </p:sp>
      <p:pic>
        <p:nvPicPr>
          <p:cNvPr id="9" name="Содержимое 8" descr="SAM_2888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857224" y="2285992"/>
            <a:ext cx="3786214" cy="3929090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sz="4000" i="1" dirty="0" smtClean="0">
                <a:solidFill>
                  <a:srgbClr val="FF0000"/>
                </a:solidFill>
              </a:rPr>
              <a:t>ЦЕЛЬ</a:t>
            </a:r>
            <a:r>
              <a:rPr lang="ru-RU" sz="4000" dirty="0" smtClean="0">
                <a:solidFill>
                  <a:srgbClr val="FF0000"/>
                </a:solidFill>
              </a:rPr>
              <a:t> :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429125" y="2643183"/>
            <a:ext cx="4257676" cy="348298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i="1" dirty="0" smtClean="0">
                <a:solidFill>
                  <a:srgbClr val="0070C0"/>
                </a:solidFill>
                <a:latin typeface="Arial Black" pitchFamily="34" charset="0"/>
              </a:rPr>
              <a:t>формировать представления детей об овощах и фруктах, путем интеграции образовательных областей.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251090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Задачи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4740277"/>
          </a:xfrm>
        </p:spPr>
        <p:txBody>
          <a:bodyPr/>
          <a:lstStyle/>
          <a:p>
            <a:r>
              <a:rPr lang="ru-RU" sz="2400" b="1" u="sng" dirty="0" smtClean="0">
                <a:solidFill>
                  <a:srgbClr val="0070C0"/>
                </a:solidFill>
              </a:rPr>
              <a:t>Образовательные:</a:t>
            </a:r>
            <a:r>
              <a:rPr lang="ru-RU" sz="2400" b="1" dirty="0" smtClean="0">
                <a:solidFill>
                  <a:srgbClr val="0070C0"/>
                </a:solidFill>
              </a:rPr>
              <a:t> </a:t>
            </a:r>
          </a:p>
          <a:p>
            <a:pPr>
              <a:buNone/>
            </a:pP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ru-RU" sz="2400" dirty="0" smtClean="0"/>
              <a:t>познакомить детей с овощами и фруктами, о том какую пользу они приносят нашему здоровью,  пополнить словарь детей их  названиями, закреплять знания  основных цветов, формы и умения группировать предметы соответственно заданию воспитателя. </a:t>
            </a:r>
          </a:p>
          <a:p>
            <a:pPr>
              <a:buNone/>
            </a:pP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ru-RU" sz="2400" b="1" u="sng" dirty="0" smtClean="0">
                <a:solidFill>
                  <a:srgbClr val="0070C0"/>
                </a:solidFill>
              </a:rPr>
              <a:t>Развивающие:</a:t>
            </a:r>
          </a:p>
          <a:p>
            <a:pPr>
              <a:buNone/>
            </a:pPr>
            <a:r>
              <a:rPr lang="ru-RU" sz="2400" dirty="0" smtClean="0"/>
              <a:t>        развивать мелкую моторику, память, мышление, речь. </a:t>
            </a:r>
          </a:p>
          <a:p>
            <a:pPr>
              <a:buNone/>
            </a:pPr>
            <a:r>
              <a:rPr lang="ru-RU" sz="24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ru-RU" sz="2400" b="1" u="sng" dirty="0" smtClean="0">
                <a:solidFill>
                  <a:srgbClr val="0070C0"/>
                </a:solidFill>
              </a:rPr>
              <a:t>Воспитательные: </a:t>
            </a:r>
          </a:p>
          <a:p>
            <a:pPr>
              <a:buNone/>
            </a:pPr>
            <a:r>
              <a:rPr lang="ru-RU" sz="2400" dirty="0" smtClean="0"/>
              <a:t>         воспитывать  у детей  желание ухаживать за растениями, бережно к ним относиться, прилежно и аккуратно выполнять несложные поручения.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74987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фото095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714876" y="571480"/>
            <a:ext cx="4000528" cy="2800344"/>
          </a:xfrm>
          <a:prstGeom prst="rect">
            <a:avLst/>
          </a:prstGeom>
        </p:spPr>
      </p:pic>
      <p:pic>
        <p:nvPicPr>
          <p:cNvPr id="4" name="Рисунок 3" descr="фото095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14876" y="3429000"/>
            <a:ext cx="4000528" cy="3000396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85786" y="428604"/>
            <a:ext cx="3900486" cy="2725734"/>
          </a:xfrm>
        </p:spPr>
        <p:txBody>
          <a:bodyPr/>
          <a:lstStyle/>
          <a:p>
            <a:r>
              <a:rPr lang="ru-RU" sz="2400" dirty="0" smtClean="0"/>
              <a:t>Нам понадобился разный материал: картон, самоклеящаяся бумага, фетр, скотч, клей, ножницы, плоскостные овощи и фрукты,   и  много фантазии.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Рисунок 5" descr="фото096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071538" y="2571744"/>
            <a:ext cx="3357586" cy="38671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1951</TotalTime>
  <Words>332</Words>
  <Application>Microsoft Office PowerPoint</Application>
  <PresentationFormat>Экран (4:3)</PresentationFormat>
  <Paragraphs>70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Дошкольное образовательное учреждение Муниципальный детский сад №5 «Ивушка» г. Жирновска Волгоградской области    ЛЭПБУК  как средство развития познавательных способностей детей младшего дошкольного возраста   </vt:lpstr>
      <vt:lpstr>- ВКЛЮЧЕННОСТЬ ВОСПИТАТЕЛЯ В ДЕЯТЕЛЬНОСТЬ НАРАВНЕ С ДЕТЬМИ - ДОБРОВОЛЬНОЕ  ПРИСОЕДИНЕНИЕ ДОШКОЛЬНИКОВ К ДЕЯТЕЛЬНОСТИ;  - СВОБОДНОЕ ОБЩЕНИЕ И ПЕРЕМЕЩЕНИЕ ДЕТЕЙ ВО ВРЕМЯ ДЕЯТЕЛЬНОСТИ; - ОТКРЫТЫЙ ВРЕМЕННОЙ КОНЕЦ ДЕЯТЕЛЬНОСТИ (КАЖДЫЙ РАБОТАЕТ В СВОЕМ ТЕМПЕ) </vt:lpstr>
      <vt:lpstr>Слайд 3</vt:lpstr>
      <vt:lpstr>Слайд 4</vt:lpstr>
      <vt:lpstr>    </vt:lpstr>
      <vt:lpstr>Слайд 6</vt:lpstr>
      <vt:lpstr>Этапы создания ЛЭПБУКА</vt:lpstr>
      <vt:lpstr>Задачи</vt:lpstr>
      <vt:lpstr>Нам понадобился разный материал: картон, самоклеящаяся бумага, фетр, скотч, клей, ножницы, плоскостные овощи и фрукты,   и  много фантазии.   </vt:lpstr>
      <vt:lpstr>Д/И «Собери картинку» </vt:lpstr>
      <vt:lpstr>«Что растет на дереве?»</vt:lpstr>
      <vt:lpstr>«Посадили огород – посмотрите, что растет!»</vt:lpstr>
      <vt:lpstr>Дидактический материал</vt:lpstr>
      <vt:lpstr>Четыре времени года на огороде</vt:lpstr>
      <vt:lpstr>Лэпбук «Сад – огород»</vt:lpstr>
      <vt:lpstr>Слайд 16</vt:lpstr>
      <vt:lpstr>Всем творческих успехов!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natasha23</dc:creator>
  <cp:lastModifiedBy>Admin</cp:lastModifiedBy>
  <cp:revision>195</cp:revision>
  <dcterms:created xsi:type="dcterms:W3CDTF">2011-08-02T23:19:04Z</dcterms:created>
  <dcterms:modified xsi:type="dcterms:W3CDTF">2018-06-25T20:04:22Z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2045241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