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71" r:id="rId14"/>
    <p:sldId id="268"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BBF69F8-6DF2-4858-B125-7D4946424A1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BF69F8-6DF2-4858-B125-7D4946424A1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BF69F8-6DF2-4858-B125-7D4946424A1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773C315-39AC-4A52-A058-0196C8D85C3F}" type="datetimeFigureOut">
              <a:rPr lang="ru-RU" smtClean="0"/>
              <a:pPr/>
              <a:t>23.03.2016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BBF69F8-6DF2-4858-B125-7D4946424A15}"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773C315-39AC-4A52-A058-0196C8D85C3F}" type="datetimeFigureOut">
              <a:rPr lang="ru-RU" smtClean="0"/>
              <a:pPr/>
              <a:t>23.03.2016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BBF69F8-6DF2-4858-B125-7D4946424A15}"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928670"/>
            <a:ext cx="7824814" cy="1428760"/>
          </a:xfrm>
          <a:ln>
            <a:solidFill>
              <a:schemeClr val="bg2">
                <a:lumMod val="75000"/>
              </a:schemeClr>
            </a:solidFill>
          </a:ln>
        </p:spPr>
        <p:txBody>
          <a:bodyPr>
            <a:normAutofit/>
          </a:bodyPr>
          <a:lstStyle/>
          <a:p>
            <a:r>
              <a:rPr lang="ru-RU" sz="2800" dirty="0" smtClean="0">
                <a:solidFill>
                  <a:schemeClr val="tx1"/>
                </a:solidFill>
                <a:latin typeface="Times New Roman" pitchFamily="18" charset="0"/>
                <a:cs typeface="Times New Roman" pitchFamily="18" charset="0"/>
              </a:rPr>
              <a:t>МДОУ ДЕТСКИЙ САД КОМБИНИРОВАННОГО ВИДА № 3 «РАДУГА» </a:t>
            </a:r>
            <a:endParaRPr lang="ru-RU" sz="28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3228536"/>
            <a:ext cx="7854696" cy="3415174"/>
          </a:xfrm>
        </p:spPr>
        <p:txBody>
          <a:bodyPr>
            <a:normAutofit fontScale="92500"/>
          </a:bodyPr>
          <a:lstStyle/>
          <a:p>
            <a:pPr algn="ctr"/>
            <a:r>
              <a:rPr lang="ru-RU" dirty="0" smtClean="0"/>
              <a:t>ПРОЕКТ « МАМА ,ПАПА , Я –ЧИТАЮЩАЯ СЕМЬЯ»</a:t>
            </a:r>
          </a:p>
          <a:p>
            <a:pPr algn="ctr"/>
            <a:endParaRPr lang="ru-RU" dirty="0" smtClean="0"/>
          </a:p>
          <a:p>
            <a:pPr algn="ctr"/>
            <a:endParaRPr lang="ru-RU" dirty="0" smtClean="0"/>
          </a:p>
          <a:p>
            <a:pPr algn="ctr"/>
            <a:endParaRPr lang="ru-RU" dirty="0" smtClean="0"/>
          </a:p>
          <a:p>
            <a:r>
              <a:rPr lang="ru-RU" sz="2000" dirty="0" smtClean="0"/>
              <a:t>Разработали</a:t>
            </a:r>
          </a:p>
          <a:p>
            <a:r>
              <a:rPr lang="ru-RU" sz="2000" dirty="0" smtClean="0"/>
              <a:t> воспитатели </a:t>
            </a:r>
            <a:r>
              <a:rPr lang="ru-RU" sz="2000" dirty="0" smtClean="0"/>
              <a:t>1 младшей   </a:t>
            </a:r>
            <a:r>
              <a:rPr lang="ru-RU" sz="2000" dirty="0" smtClean="0"/>
              <a:t>группы  </a:t>
            </a:r>
            <a:r>
              <a:rPr lang="ru-RU" sz="2000" dirty="0" smtClean="0"/>
              <a:t>: </a:t>
            </a:r>
            <a:endParaRPr lang="ru-RU" sz="2000" dirty="0" smtClean="0"/>
          </a:p>
          <a:p>
            <a:r>
              <a:rPr lang="ru-RU" sz="2000" dirty="0" smtClean="0"/>
              <a:t>Макарова </a:t>
            </a:r>
            <a:r>
              <a:rPr lang="ru-RU" sz="2000" dirty="0" smtClean="0"/>
              <a:t>Анна Игоревна</a:t>
            </a:r>
          </a:p>
          <a:p>
            <a:r>
              <a:rPr lang="ru-RU" sz="2000" dirty="0" smtClean="0"/>
              <a:t>Королева Екатерина Ивановна</a:t>
            </a:r>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Любимые книжки читаем в детском саду</a:t>
            </a:r>
            <a:endParaRPr lang="ru-RU" dirty="0"/>
          </a:p>
        </p:txBody>
      </p:sp>
      <p:pic>
        <p:nvPicPr>
          <p:cNvPr id="4" name="Содержимое 3" descr="фото с фотоаппарата 240.jpg"/>
          <p:cNvPicPr>
            <a:picLocks noGrp="1" noChangeAspect="1"/>
          </p:cNvPicPr>
          <p:nvPr>
            <p:ph idx="1"/>
          </p:nvPr>
        </p:nvPicPr>
        <p:blipFill>
          <a:blip r:embed="rId2" cstate="print"/>
          <a:stretch>
            <a:fillRect/>
          </a:stretch>
        </p:blipFill>
        <p:spPr>
          <a:xfrm>
            <a:off x="142844" y="3643314"/>
            <a:ext cx="3783548" cy="2837661"/>
          </a:xfrm>
        </p:spPr>
      </p:pic>
      <p:pic>
        <p:nvPicPr>
          <p:cNvPr id="5" name="Рисунок 4" descr="фото с фотоаппарата 248.jpg"/>
          <p:cNvPicPr>
            <a:picLocks noChangeAspect="1"/>
          </p:cNvPicPr>
          <p:nvPr/>
        </p:nvPicPr>
        <p:blipFill>
          <a:blip r:embed="rId3" cstate="print"/>
          <a:stretch>
            <a:fillRect/>
          </a:stretch>
        </p:blipFill>
        <p:spPr>
          <a:xfrm>
            <a:off x="4286248" y="1571612"/>
            <a:ext cx="4071934" cy="305395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Играем в сказку: «Теремок», «Колобок», «</a:t>
            </a:r>
            <a:r>
              <a:rPr lang="ru-RU" dirty="0" err="1" smtClean="0"/>
              <a:t>Заюшкина</a:t>
            </a:r>
            <a:r>
              <a:rPr lang="ru-RU" dirty="0" smtClean="0"/>
              <a:t> избушка»</a:t>
            </a:r>
            <a:endParaRPr lang="ru-RU" dirty="0"/>
          </a:p>
        </p:txBody>
      </p:sp>
      <p:pic>
        <p:nvPicPr>
          <p:cNvPr id="6" name="Содержимое 5" descr="фото с фотоаппарата 255.jpg"/>
          <p:cNvPicPr>
            <a:picLocks noGrp="1" noChangeAspect="1"/>
          </p:cNvPicPr>
          <p:nvPr>
            <p:ph idx="1"/>
          </p:nvPr>
        </p:nvPicPr>
        <p:blipFill>
          <a:blip r:embed="rId2" cstate="print"/>
          <a:stretch>
            <a:fillRect/>
          </a:stretch>
        </p:blipFill>
        <p:spPr>
          <a:xfrm>
            <a:off x="0" y="3643314"/>
            <a:ext cx="4286248" cy="3214686"/>
          </a:xfrm>
        </p:spPr>
      </p:pic>
      <p:pic>
        <p:nvPicPr>
          <p:cNvPr id="7" name="Рисунок 6" descr="фото с фотоаппарата 250.jpg"/>
          <p:cNvPicPr>
            <a:picLocks noChangeAspect="1"/>
          </p:cNvPicPr>
          <p:nvPr/>
        </p:nvPicPr>
        <p:blipFill>
          <a:blip r:embed="rId3" cstate="print"/>
          <a:stretch>
            <a:fillRect/>
          </a:stretch>
        </p:blipFill>
        <p:spPr>
          <a:xfrm>
            <a:off x="4357686" y="2285992"/>
            <a:ext cx="4357718" cy="326828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IMG_9788.jpg"/>
          <p:cNvPicPr>
            <a:picLocks noGrp="1" noChangeAspect="1"/>
          </p:cNvPicPr>
          <p:nvPr>
            <p:ph idx="1"/>
          </p:nvPr>
        </p:nvPicPr>
        <p:blipFill>
          <a:blip r:embed="rId2" cstate="print"/>
          <a:stretch>
            <a:fillRect/>
          </a:stretch>
        </p:blipFill>
        <p:spPr>
          <a:xfrm>
            <a:off x="214282" y="2928934"/>
            <a:ext cx="4357718" cy="3268288"/>
          </a:xfrm>
        </p:spPr>
      </p:pic>
      <p:pic>
        <p:nvPicPr>
          <p:cNvPr id="8" name="Рисунок 7" descr="IMG_9792.jpg"/>
          <p:cNvPicPr>
            <a:picLocks noChangeAspect="1"/>
          </p:cNvPicPr>
          <p:nvPr/>
        </p:nvPicPr>
        <p:blipFill>
          <a:blip r:embed="rId3" cstate="print"/>
          <a:stretch>
            <a:fillRect/>
          </a:stretch>
        </p:blipFill>
        <p:spPr>
          <a:xfrm>
            <a:off x="4572000" y="857232"/>
            <a:ext cx="4095778" cy="307183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71570"/>
          </a:xfrm>
        </p:spPr>
        <p:txBody>
          <a:bodyPr/>
          <a:lstStyle/>
          <a:p>
            <a:pPr algn="ctr"/>
            <a:r>
              <a:rPr lang="ru-RU" dirty="0" smtClean="0"/>
              <a:t>Книжный уголок дома </a:t>
            </a:r>
            <a:endParaRPr lang="ru-RU" dirty="0"/>
          </a:p>
        </p:txBody>
      </p:sp>
      <p:pic>
        <p:nvPicPr>
          <p:cNvPr id="4" name="Содержимое 3" descr="F:\Проект.книги.jpg"/>
          <p:cNvPicPr>
            <a:picLocks noGrp="1"/>
          </p:cNvPicPr>
          <p:nvPr>
            <p:ph idx="1"/>
          </p:nvPr>
        </p:nvPicPr>
        <p:blipFill>
          <a:blip r:embed="rId2" cstate="print"/>
          <a:srcRect/>
          <a:stretch>
            <a:fillRect/>
          </a:stretch>
        </p:blipFill>
        <p:spPr bwMode="auto">
          <a:xfrm>
            <a:off x="2928926" y="1571612"/>
            <a:ext cx="3071834" cy="4714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Список литературы для чтения детям </a:t>
            </a:r>
            <a:endParaRPr lang="ru-RU" dirty="0"/>
          </a:p>
        </p:txBody>
      </p:sp>
      <p:sp>
        <p:nvSpPr>
          <p:cNvPr id="3" name="Содержимое 2"/>
          <p:cNvSpPr>
            <a:spLocks noGrp="1"/>
          </p:cNvSpPr>
          <p:nvPr>
            <p:ph idx="1"/>
          </p:nvPr>
        </p:nvSpPr>
        <p:spPr/>
        <p:txBody>
          <a:bodyPr>
            <a:normAutofit fontScale="47500" lnSpcReduction="20000"/>
          </a:bodyPr>
          <a:lstStyle/>
          <a:p>
            <a:r>
              <a:rPr lang="ru-RU" b="1" dirty="0" smtClean="0"/>
              <a:t>Русский фольклор Песенки, </a:t>
            </a:r>
            <a:r>
              <a:rPr lang="ru-RU" b="1" dirty="0" err="1" smtClean="0"/>
              <a:t>потешки</a:t>
            </a:r>
            <a:r>
              <a:rPr lang="ru-RU" b="1" dirty="0" smtClean="0"/>
              <a:t>, </a:t>
            </a:r>
            <a:r>
              <a:rPr lang="ru-RU" b="1" dirty="0" err="1" smtClean="0"/>
              <a:t>заклички</a:t>
            </a:r>
            <a:r>
              <a:rPr lang="ru-RU" b="1" dirty="0" smtClean="0"/>
              <a:t>:</a:t>
            </a:r>
            <a:endParaRPr lang="ru-RU" dirty="0" smtClean="0"/>
          </a:p>
          <a:p>
            <a:r>
              <a:rPr lang="ru-RU" dirty="0" smtClean="0"/>
              <a:t>«Наша Маша </a:t>
            </a:r>
            <a:r>
              <a:rPr lang="ru-RU" dirty="0" err="1" smtClean="0"/>
              <a:t>маленька</a:t>
            </a:r>
            <a:r>
              <a:rPr lang="ru-RU" dirty="0" smtClean="0"/>
              <a:t>...»; «Наши уточки с утра...»;</a:t>
            </a:r>
          </a:p>
          <a:p>
            <a:r>
              <a:rPr lang="ru-RU" dirty="0" smtClean="0"/>
              <a:t>«Пошел котик на Торжок...»; «</a:t>
            </a:r>
            <a:r>
              <a:rPr lang="ru-RU" dirty="0" err="1" smtClean="0"/>
              <a:t>Чики</a:t>
            </a:r>
            <a:r>
              <a:rPr lang="ru-RU" dirty="0" smtClean="0"/>
              <a:t>, </a:t>
            </a:r>
            <a:r>
              <a:rPr lang="ru-RU" dirty="0" err="1" smtClean="0"/>
              <a:t>чики</a:t>
            </a:r>
            <a:r>
              <a:rPr lang="ru-RU" dirty="0" smtClean="0"/>
              <a:t>, кички...»;</a:t>
            </a:r>
          </a:p>
          <a:p>
            <a:r>
              <a:rPr lang="ru-RU" dirty="0" smtClean="0"/>
              <a:t>«Солнышко, ведрышко...»; «Ой </a:t>
            </a:r>
            <a:r>
              <a:rPr lang="ru-RU" dirty="0" err="1" smtClean="0"/>
              <a:t>ду-ду</a:t>
            </a:r>
            <a:r>
              <a:rPr lang="ru-RU" dirty="0" smtClean="0"/>
              <a:t>, </a:t>
            </a:r>
            <a:r>
              <a:rPr lang="ru-RU" dirty="0" err="1" smtClean="0"/>
              <a:t>ду-ду</a:t>
            </a:r>
            <a:r>
              <a:rPr lang="ru-RU" dirty="0" smtClean="0"/>
              <a:t>, </a:t>
            </a:r>
            <a:r>
              <a:rPr lang="ru-RU" dirty="0" err="1" smtClean="0"/>
              <a:t>ду-ду</a:t>
            </a:r>
            <a:r>
              <a:rPr lang="ru-RU" dirty="0" smtClean="0"/>
              <a:t>!</a:t>
            </a:r>
          </a:p>
          <a:p>
            <a:r>
              <a:rPr lang="ru-RU" dirty="0" smtClean="0"/>
              <a:t>Сидит ворон на дубу»; «Из-за леса, из-за гор...»;</a:t>
            </a:r>
          </a:p>
          <a:p>
            <a:r>
              <a:rPr lang="ru-RU" dirty="0" smtClean="0"/>
              <a:t>«</a:t>
            </a:r>
            <a:r>
              <a:rPr lang="ru-RU" dirty="0" err="1" smtClean="0"/>
              <a:t>Огуречик</a:t>
            </a:r>
            <a:r>
              <a:rPr lang="ru-RU" dirty="0" smtClean="0"/>
              <a:t>, </a:t>
            </a:r>
            <a:r>
              <a:rPr lang="ru-RU" dirty="0" err="1" smtClean="0"/>
              <a:t>огуречик</a:t>
            </a:r>
            <a:r>
              <a:rPr lang="ru-RU" dirty="0" smtClean="0"/>
              <a:t>!..»; «Заяц Егорка...»;</a:t>
            </a:r>
          </a:p>
          <a:p>
            <a:r>
              <a:rPr lang="ru-RU" dirty="0" smtClean="0"/>
              <a:t>«Бежала лесочком лиса с </a:t>
            </a:r>
            <a:r>
              <a:rPr lang="ru-RU" dirty="0" err="1" smtClean="0"/>
              <a:t>кузовочком</a:t>
            </a:r>
            <a:r>
              <a:rPr lang="ru-RU" dirty="0" smtClean="0"/>
              <a:t>...».</a:t>
            </a:r>
          </a:p>
          <a:p>
            <a:r>
              <a:rPr lang="ru-RU" dirty="0" smtClean="0"/>
              <a:t> </a:t>
            </a:r>
          </a:p>
          <a:p>
            <a:r>
              <a:rPr lang="ru-RU" b="1" dirty="0" smtClean="0"/>
              <a:t>Русские народные сказки:</a:t>
            </a:r>
            <a:endParaRPr lang="ru-RU" dirty="0" smtClean="0"/>
          </a:p>
          <a:p>
            <a:r>
              <a:rPr lang="ru-RU" dirty="0" smtClean="0"/>
              <a:t>«Козлятки и волк», обр. К. Ушинского;</a:t>
            </a:r>
          </a:p>
          <a:p>
            <a:r>
              <a:rPr lang="ru-RU" dirty="0" smtClean="0"/>
              <a:t>«Теремок», «Маша и медведь», обр. М. Булатова.</a:t>
            </a:r>
          </a:p>
          <a:p>
            <a:r>
              <a:rPr lang="ru-RU" dirty="0" smtClean="0"/>
              <a:t>^ Фольклор народов мира</a:t>
            </a:r>
          </a:p>
          <a:p>
            <a:r>
              <a:rPr lang="ru-RU" dirty="0" smtClean="0"/>
              <a:t>«Три веселых братца», пер. с нем. Л. Яхнина;</a:t>
            </a:r>
          </a:p>
          <a:p>
            <a:r>
              <a:rPr lang="ru-RU" dirty="0" smtClean="0"/>
              <a:t>«</a:t>
            </a:r>
            <a:r>
              <a:rPr lang="ru-RU" dirty="0" err="1" smtClean="0"/>
              <a:t>Котауси</a:t>
            </a:r>
            <a:r>
              <a:rPr lang="ru-RU" dirty="0" smtClean="0"/>
              <a:t> и </a:t>
            </a:r>
            <a:r>
              <a:rPr lang="ru-RU" dirty="0" err="1" smtClean="0"/>
              <a:t>Мауси</a:t>
            </a:r>
            <a:r>
              <a:rPr lang="ru-RU" dirty="0" smtClean="0"/>
              <a:t>», англ., обр. К. Чуковского;</a:t>
            </a:r>
          </a:p>
          <a:p>
            <a:r>
              <a:rPr lang="ru-RU" dirty="0" smtClean="0"/>
              <a:t>«</a:t>
            </a:r>
            <a:r>
              <a:rPr lang="ru-RU" dirty="0" err="1" smtClean="0"/>
              <a:t>Бу-бу</a:t>
            </a:r>
            <a:r>
              <a:rPr lang="ru-RU" dirty="0" smtClean="0"/>
              <a:t>, я рогатый», лит. обр. Ю. Григорьева;</a:t>
            </a:r>
          </a:p>
          <a:p>
            <a:r>
              <a:rPr lang="ru-RU" dirty="0" smtClean="0"/>
              <a:t>«Горкой, горкой, горушкой», белорус, обр. Л. Елисеевой;</a:t>
            </a:r>
          </a:p>
          <a:p>
            <a:r>
              <a:rPr lang="ru-RU" dirty="0" smtClean="0"/>
              <a:t>«Ой ты, </a:t>
            </a:r>
            <a:r>
              <a:rPr lang="ru-RU" dirty="0" err="1" smtClean="0"/>
              <a:t>заюшка-пострел</a:t>
            </a:r>
            <a:r>
              <a:rPr lang="ru-RU" dirty="0" smtClean="0"/>
              <a:t>...», «Ты, собачка, не лай...», </a:t>
            </a:r>
            <a:r>
              <a:rPr lang="ru-RU" dirty="0" err="1" smtClean="0"/>
              <a:t>молд</a:t>
            </a:r>
            <a:r>
              <a:rPr lang="ru-RU" dirty="0" smtClean="0"/>
              <a:t>., пер. И. </a:t>
            </a:r>
            <a:r>
              <a:rPr lang="ru-RU" dirty="0" err="1" smtClean="0"/>
              <a:t>Токмаковой</a:t>
            </a:r>
            <a:r>
              <a:rPr lang="ru-RU" dirty="0" smtClean="0"/>
              <a:t>.</a:t>
            </a:r>
          </a:p>
          <a:p>
            <a:r>
              <a:rPr lang="ru-RU" dirty="0" smtClean="0"/>
              <a:t>^ Произведения поэтов и писателей разных стран.</a:t>
            </a:r>
          </a:p>
          <a:p>
            <a:r>
              <a:rPr lang="ru-RU" dirty="0" smtClean="0"/>
              <a:t>Д. </a:t>
            </a:r>
            <a:r>
              <a:rPr lang="ru-RU" dirty="0" err="1" smtClean="0"/>
              <a:t>Биссет</a:t>
            </a:r>
            <a:r>
              <a:rPr lang="ru-RU" dirty="0" smtClean="0"/>
              <a:t>. «Га-га-га!», пер. с англ. Н. Шерешевской;</a:t>
            </a:r>
          </a:p>
          <a:p>
            <a:r>
              <a:rPr lang="ru-RU" dirty="0" smtClean="0"/>
              <a:t>П. Воронько. «Обновки», пер. с </a:t>
            </a:r>
            <a:r>
              <a:rPr lang="ru-RU" dirty="0" err="1" smtClean="0"/>
              <a:t>укр</a:t>
            </a:r>
            <a:r>
              <a:rPr lang="ru-RU" dirty="0" smtClean="0"/>
              <a:t>. С. Маршака;</a:t>
            </a:r>
          </a:p>
          <a:p>
            <a:r>
              <a:rPr lang="ru-RU" dirty="0" smtClean="0"/>
              <a:t>С. </a:t>
            </a:r>
            <a:r>
              <a:rPr lang="ru-RU" dirty="0" err="1" smtClean="0"/>
              <a:t>Капутикян</a:t>
            </a:r>
            <a:r>
              <a:rPr lang="ru-RU" dirty="0" smtClean="0"/>
              <a:t>. «Маша обедает», «Все спят», пер. с </a:t>
            </a:r>
            <a:r>
              <a:rPr lang="ru-RU" dirty="0" err="1" smtClean="0"/>
              <a:t>арм</a:t>
            </a:r>
            <a:r>
              <a:rPr lang="ru-RU" dirty="0" smtClean="0"/>
              <a:t>. Т. </a:t>
            </a:r>
            <a:r>
              <a:rPr lang="ru-RU" dirty="0" err="1" smtClean="0"/>
              <a:t>Спендиаровой</a:t>
            </a:r>
            <a:r>
              <a:rPr lang="ru-RU" dirty="0" smtClean="0"/>
              <a:t>.</a:t>
            </a:r>
          </a:p>
          <a:p>
            <a:r>
              <a:rPr lang="ru-RU" dirty="0" smtClean="0"/>
              <a:t>^ Произведения поэтов и писателей России</a:t>
            </a:r>
          </a:p>
          <a:p>
            <a:r>
              <a:rPr lang="ru-RU" dirty="0" smtClean="0"/>
              <a:t> </a:t>
            </a:r>
          </a:p>
          <a:p>
            <a:endParaRPr lang="ru-RU" dirty="0"/>
          </a:p>
        </p:txBody>
      </p:sp>
      <p:pic>
        <p:nvPicPr>
          <p:cNvPr id="4" name="Рисунок 3" descr="F:\теремок1.jpg"/>
          <p:cNvPicPr/>
          <p:nvPr/>
        </p:nvPicPr>
        <p:blipFill>
          <a:blip r:embed="rId2" cstate="print"/>
          <a:srcRect/>
          <a:stretch>
            <a:fillRect/>
          </a:stretch>
        </p:blipFill>
        <p:spPr bwMode="auto">
          <a:xfrm>
            <a:off x="6929454" y="1214422"/>
            <a:ext cx="1733550" cy="2638425"/>
          </a:xfrm>
          <a:prstGeom prst="rect">
            <a:avLst/>
          </a:prstGeom>
          <a:noFill/>
          <a:ln w="9525">
            <a:noFill/>
            <a:miter lim="800000"/>
            <a:headEnd/>
            <a:tailEnd/>
          </a:ln>
        </p:spPr>
      </p:pic>
      <p:pic>
        <p:nvPicPr>
          <p:cNvPr id="5" name="Рисунок 4" descr="F:\репка.jpg"/>
          <p:cNvPicPr/>
          <p:nvPr/>
        </p:nvPicPr>
        <p:blipFill>
          <a:blip r:embed="rId3" cstate="print"/>
          <a:srcRect/>
          <a:stretch>
            <a:fillRect/>
          </a:stretch>
        </p:blipFill>
        <p:spPr bwMode="auto">
          <a:xfrm>
            <a:off x="6643702" y="4286256"/>
            <a:ext cx="214312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714356"/>
            <a:ext cx="8715404" cy="3600986"/>
          </a:xfrm>
          <a:prstGeom prst="rect">
            <a:avLst/>
          </a:prstGeom>
        </p:spPr>
        <p:txBody>
          <a:bodyPr wrap="square">
            <a:spAutoFit/>
          </a:bodyPr>
          <a:lstStyle/>
          <a:p>
            <a:r>
              <a:rPr lang="ru-RU" sz="1200" b="1" dirty="0" smtClean="0">
                <a:latin typeface="Times New Roman" pitchFamily="18" charset="0"/>
                <a:cs typeface="Times New Roman" pitchFamily="18" charset="0"/>
              </a:rPr>
              <a:t>Поэзия:</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    А. Пушкин. «Ветер по морю гуляет...» (из «Сказки о царе </a:t>
            </a:r>
            <a:r>
              <a:rPr lang="ru-RU" sz="1200" dirty="0" err="1" smtClean="0">
                <a:latin typeface="Times New Roman" pitchFamily="18" charset="0"/>
                <a:cs typeface="Times New Roman" pitchFamily="18" charset="0"/>
              </a:rPr>
              <a:t>Салтане</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  М. Лермонтов. «Спи, младенец...» (из стихотворения «Казачья колыбельная»);</a:t>
            </a:r>
          </a:p>
          <a:p>
            <a:r>
              <a:rPr lang="ru-RU" sz="1200" dirty="0" smtClean="0">
                <a:latin typeface="Times New Roman" pitchFamily="18" charset="0"/>
                <a:cs typeface="Times New Roman" pitchFamily="18" charset="0"/>
              </a:rPr>
              <a:t> Александрова. «Прятки»;</a:t>
            </a:r>
          </a:p>
          <a:p>
            <a:r>
              <a:rPr lang="ru-RU" sz="1200" dirty="0" smtClean="0">
                <a:latin typeface="Times New Roman" pitchFamily="18" charset="0"/>
                <a:cs typeface="Times New Roman" pitchFamily="18" charset="0"/>
              </a:rPr>
              <a:t>А. </a:t>
            </a:r>
            <a:r>
              <a:rPr lang="ru-RU" sz="1200" dirty="0" err="1" smtClean="0">
                <a:latin typeface="Times New Roman" pitchFamily="18" charset="0"/>
                <a:cs typeface="Times New Roman" pitchFamily="18" charset="0"/>
              </a:rPr>
              <a:t>Барто</a:t>
            </a:r>
            <a:r>
              <a:rPr lang="ru-RU" sz="1200" dirty="0" smtClean="0">
                <a:latin typeface="Times New Roman" pitchFamily="18" charset="0"/>
                <a:cs typeface="Times New Roman" pitchFamily="18" charset="0"/>
              </a:rPr>
              <a:t>. «Мишка», «Слон», «Лошадка», «Кораблик», «Грузовик» (из цикла «Игрушки»); «Кто как кричит»; А. </a:t>
            </a:r>
            <a:r>
              <a:rPr lang="ru-RU" sz="1200" dirty="0" err="1" smtClean="0">
                <a:latin typeface="Times New Roman" pitchFamily="18" charset="0"/>
                <a:cs typeface="Times New Roman" pitchFamily="18" charset="0"/>
              </a:rPr>
              <a:t>Барто</a:t>
            </a:r>
            <a:r>
              <a:rPr lang="ru-RU" sz="1200" dirty="0" smtClean="0">
                <a:latin typeface="Times New Roman" pitchFamily="18" charset="0"/>
                <a:cs typeface="Times New Roman" pitchFamily="18" charset="0"/>
              </a:rPr>
              <a:t>, П. </a:t>
            </a:r>
            <a:r>
              <a:rPr lang="ru-RU" sz="1200" dirty="0" err="1" smtClean="0">
                <a:latin typeface="Times New Roman" pitchFamily="18" charset="0"/>
                <a:cs typeface="Times New Roman" pitchFamily="18" charset="0"/>
              </a:rPr>
              <a:t>Барто</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Девочка-ревушка</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 Берестов. «Больная кукла», «Котенок»;</a:t>
            </a:r>
          </a:p>
          <a:p>
            <a:r>
              <a:rPr lang="ru-RU" sz="1200" dirty="0" smtClean="0">
                <a:latin typeface="Times New Roman" pitchFamily="18" charset="0"/>
                <a:cs typeface="Times New Roman" pitchFamily="18" charset="0"/>
              </a:rPr>
              <a:t>А. Введенский. «Мышка», «Песня машиниста»;</a:t>
            </a:r>
          </a:p>
          <a:p>
            <a:r>
              <a:rPr lang="ru-RU" sz="1200" dirty="0" smtClean="0">
                <a:latin typeface="Times New Roman" pitchFamily="18" charset="0"/>
                <a:cs typeface="Times New Roman" pitchFamily="18" charset="0"/>
              </a:rPr>
              <a:t>Б. </a:t>
            </a:r>
            <a:r>
              <a:rPr lang="ru-RU" sz="1200" dirty="0" err="1" smtClean="0">
                <a:latin typeface="Times New Roman" pitchFamily="18" charset="0"/>
                <a:cs typeface="Times New Roman" pitchFamily="18" charset="0"/>
              </a:rPr>
              <a:t>Заходер</a:t>
            </a:r>
            <a:r>
              <a:rPr lang="ru-RU" sz="1200" dirty="0" smtClean="0">
                <a:latin typeface="Times New Roman" pitchFamily="18" charset="0"/>
                <a:cs typeface="Times New Roman" pitchFamily="18" charset="0"/>
              </a:rPr>
              <a:t>. «Ежик»;</a:t>
            </a:r>
          </a:p>
          <a:p>
            <a:r>
              <a:rPr lang="ru-RU" sz="1200" dirty="0" smtClean="0">
                <a:latin typeface="Times New Roman" pitchFamily="18" charset="0"/>
                <a:cs typeface="Times New Roman" pitchFamily="18" charset="0"/>
              </a:rPr>
              <a:t>Г. </a:t>
            </a:r>
            <a:r>
              <a:rPr lang="ru-RU" sz="1200" dirty="0" err="1" smtClean="0">
                <a:latin typeface="Times New Roman" pitchFamily="18" charset="0"/>
                <a:cs typeface="Times New Roman" pitchFamily="18" charset="0"/>
              </a:rPr>
              <a:t>Лагздынь</a:t>
            </a:r>
            <a:r>
              <a:rPr lang="ru-RU" sz="1200" dirty="0" smtClean="0">
                <a:latin typeface="Times New Roman" pitchFamily="18" charset="0"/>
                <a:cs typeface="Times New Roman" pitchFamily="18" charset="0"/>
              </a:rPr>
              <a:t>. «Петушок», «Зайка, зайка, попляши!»;</a:t>
            </a:r>
          </a:p>
          <a:p>
            <a:r>
              <a:rPr lang="ru-RU" sz="1200" dirty="0" smtClean="0">
                <a:latin typeface="Times New Roman" pitchFamily="18" charset="0"/>
                <a:cs typeface="Times New Roman" pitchFamily="18" charset="0"/>
              </a:rPr>
              <a:t>С. Маршак. «Сказка о глупом мышонке»;</a:t>
            </a:r>
          </a:p>
          <a:p>
            <a:r>
              <a:rPr lang="ru-RU" sz="1200" dirty="0" smtClean="0">
                <a:latin typeface="Times New Roman" pitchFamily="18" charset="0"/>
                <a:cs typeface="Times New Roman" pitchFamily="18" charset="0"/>
              </a:rPr>
              <a:t>Э. </a:t>
            </a:r>
            <a:r>
              <a:rPr lang="ru-RU" sz="1200" dirty="0" err="1" smtClean="0">
                <a:latin typeface="Times New Roman" pitchFamily="18" charset="0"/>
                <a:cs typeface="Times New Roman" pitchFamily="18" charset="0"/>
              </a:rPr>
              <a:t>Мошковская</a:t>
            </a:r>
            <a:r>
              <a:rPr lang="ru-RU" sz="1200" dirty="0" smtClean="0">
                <a:latin typeface="Times New Roman" pitchFamily="18" charset="0"/>
                <a:cs typeface="Times New Roman" pitchFamily="18" charset="0"/>
              </a:rPr>
              <a:t>. «Приказ» (в сокр.); Н. </a:t>
            </a:r>
            <a:r>
              <a:rPr lang="ru-RU" sz="1200" dirty="0" err="1" smtClean="0">
                <a:latin typeface="Times New Roman" pitchFamily="18" charset="0"/>
                <a:cs typeface="Times New Roman" pitchFamily="18" charset="0"/>
              </a:rPr>
              <a:t>Шкулева</a:t>
            </a:r>
            <a:r>
              <a:rPr lang="ru-RU" sz="1200" dirty="0" smtClean="0">
                <a:latin typeface="Times New Roman" pitchFamily="18" charset="0"/>
                <a:cs typeface="Times New Roman" pitchFamily="18" charset="0"/>
              </a:rPr>
              <a:t>. «Лисий хвостик...», «Надувала кошка шар...»;</a:t>
            </a:r>
          </a:p>
          <a:p>
            <a:r>
              <a:rPr lang="ru-RU" sz="1200" dirty="0" smtClean="0">
                <a:latin typeface="Times New Roman" pitchFamily="18" charset="0"/>
                <a:cs typeface="Times New Roman" pitchFamily="18" charset="0"/>
              </a:rPr>
              <a:t>Н. </a:t>
            </a:r>
            <a:r>
              <a:rPr lang="ru-RU" sz="1200" dirty="0" err="1" smtClean="0">
                <a:latin typeface="Times New Roman" pitchFamily="18" charset="0"/>
                <a:cs typeface="Times New Roman" pitchFamily="18" charset="0"/>
              </a:rPr>
              <a:t>Саконская</a:t>
            </a:r>
            <a:r>
              <a:rPr lang="ru-RU" sz="1200" dirty="0" smtClean="0">
                <a:latin typeface="Times New Roman" pitchFamily="18" charset="0"/>
                <a:cs typeface="Times New Roman" pitchFamily="18" charset="0"/>
              </a:rPr>
              <a:t>. «Где мой пальчик?»;</a:t>
            </a:r>
          </a:p>
          <a:p>
            <a:r>
              <a:rPr lang="ru-RU" sz="1200" dirty="0" smtClean="0">
                <a:latin typeface="Times New Roman" pitchFamily="18" charset="0"/>
                <a:cs typeface="Times New Roman" pitchFamily="18" charset="0"/>
              </a:rPr>
              <a:t>Г. Сапгир. «Кошка»;</a:t>
            </a:r>
          </a:p>
          <a:p>
            <a:r>
              <a:rPr lang="ru-RU" sz="1200" dirty="0" smtClean="0">
                <a:latin typeface="Times New Roman" pitchFamily="18" charset="0"/>
                <a:cs typeface="Times New Roman" pitchFamily="18" charset="0"/>
              </a:rPr>
              <a:t>К. Чуковский. «Путаница», «</a:t>
            </a:r>
            <a:r>
              <a:rPr lang="ru-RU" sz="1200" dirty="0" err="1" smtClean="0">
                <a:latin typeface="Times New Roman" pitchFamily="18" charset="0"/>
                <a:cs typeface="Times New Roman" pitchFamily="18" charset="0"/>
              </a:rPr>
              <a:t>Федотка</a:t>
            </a:r>
            <a:r>
              <a:rPr lang="ru-RU"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 </a:t>
            </a:r>
          </a:p>
          <a:p>
            <a:r>
              <a:rPr lang="ru-RU" sz="1200" b="1" dirty="0" smtClean="0">
                <a:latin typeface="Times New Roman" pitchFamily="18" charset="0"/>
                <a:cs typeface="Times New Roman" pitchFamily="18" charset="0"/>
              </a:rPr>
              <a:t>Проза:</a:t>
            </a:r>
            <a:endParaRPr lang="ru-RU"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 Л. Толстой. «Три медведя», «Спала кошка на крыше...», «Был у Пети и Миши конь...»;</a:t>
            </a:r>
          </a:p>
          <a:p>
            <a:r>
              <a:rPr lang="ru-RU" sz="1200" dirty="0" smtClean="0">
                <a:latin typeface="Times New Roman" pitchFamily="18" charset="0"/>
                <a:cs typeface="Times New Roman" pitchFamily="18" charset="0"/>
              </a:rPr>
              <a:t>В. Бианки. «Лис и мышонок»;</a:t>
            </a:r>
            <a:endParaRPr lang="ru-RU" sz="1200" dirty="0" smtClean="0">
              <a:latin typeface="Times New Roman" pitchFamily="18" charset="0"/>
              <a:cs typeface="Times New Roman" pitchFamily="18" charset="0"/>
            </a:endParaRPr>
          </a:p>
        </p:txBody>
      </p:sp>
      <p:pic>
        <p:nvPicPr>
          <p:cNvPr id="6" name="Рисунок 5" descr="F:\сорока.jpg"/>
          <p:cNvPicPr/>
          <p:nvPr/>
        </p:nvPicPr>
        <p:blipFill>
          <a:blip r:embed="rId2" cstate="print"/>
          <a:srcRect/>
          <a:stretch>
            <a:fillRect/>
          </a:stretch>
        </p:blipFill>
        <p:spPr bwMode="auto">
          <a:xfrm>
            <a:off x="6286500" y="3786190"/>
            <a:ext cx="28575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Цель проекта:                                  </a:t>
            </a:r>
            <a:endParaRPr lang="ru-RU" dirty="0"/>
          </a:p>
        </p:txBody>
      </p:sp>
      <p:sp>
        <p:nvSpPr>
          <p:cNvPr id="17409" name="Rectangle 1"/>
          <p:cNvSpPr>
            <a:spLocks noChangeArrowheads="1"/>
          </p:cNvSpPr>
          <p:nvPr/>
        </p:nvSpPr>
        <p:spPr bwMode="auto">
          <a:xfrm>
            <a:off x="0" y="0"/>
            <a:ext cx="219932"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tabLst>
                <a:tab pos="457200" algn="l"/>
              </a:tabLst>
            </a:pP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17411" name="Rectangle 3"/>
          <p:cNvSpPr>
            <a:spLocks noChangeArrowheads="1"/>
          </p:cNvSpPr>
          <p:nvPr/>
        </p:nvSpPr>
        <p:spPr bwMode="auto">
          <a:xfrm>
            <a:off x="285720" y="1846659"/>
            <a:ext cx="800105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tab pos="457200" algn="l"/>
              </a:tabLst>
            </a:pPr>
            <a:r>
              <a:rPr kumimoji="0" lang="ru-RU" sz="3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Помочь родителям осознать ценность детского чтения как эффективного средства образования и воспитания дошкольников, интеллектуального ресурса их развития личности, как залог их жизненного успеха. </a:t>
            </a:r>
            <a:endParaRPr kumimoji="0" lang="ru-RU"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проекта:</a:t>
            </a:r>
            <a:endParaRPr lang="ru-RU" dirty="0"/>
          </a:p>
        </p:txBody>
      </p:sp>
      <p:sp>
        <p:nvSpPr>
          <p:cNvPr id="16385" name="Rectangle 1"/>
          <p:cNvSpPr>
            <a:spLocks noChangeArrowheads="1"/>
          </p:cNvSpPr>
          <p:nvPr/>
        </p:nvSpPr>
        <p:spPr bwMode="auto">
          <a:xfrm>
            <a:off x="0" y="2357430"/>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Способствовать у детей формированию интереса к книгам, произведениям художественной литературы.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Развивать элементы творчества, учить использовать прочитанное в других видах детской деятельности (игровой, продуктивной, общении с взрослыми)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Развивать связную речь ребёнка, его речевое творчество.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Воспитывать у детей и родителей любовь и бережное отношение к книгам.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Родителям глубже понять своего ребенка. </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Сплотить семью через чтение художественных произведений. </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Актуальность:</a:t>
            </a:r>
            <a:endParaRPr lang="ru-RU" dirty="0"/>
          </a:p>
        </p:txBody>
      </p:sp>
      <p:sp>
        <p:nvSpPr>
          <p:cNvPr id="4" name="TextBox 3"/>
          <p:cNvSpPr txBox="1"/>
          <p:nvPr/>
        </p:nvSpPr>
        <p:spPr>
          <a:xfrm>
            <a:off x="571472" y="2381714"/>
            <a:ext cx="7000924" cy="369332"/>
          </a:xfrm>
          <a:prstGeom prst="rect">
            <a:avLst/>
          </a:prstGeom>
          <a:noFill/>
        </p:spPr>
        <p:txBody>
          <a:bodyPr wrap="square" rtlCol="0">
            <a:spAutoFit/>
          </a:bodyPr>
          <a:lstStyle/>
          <a:p>
            <a:endParaRPr lang="ru-RU" dirty="0"/>
          </a:p>
        </p:txBody>
      </p:sp>
      <p:sp>
        <p:nvSpPr>
          <p:cNvPr id="13316" name="Rectangle 4"/>
          <p:cNvSpPr>
            <a:spLocks noChangeArrowheads="1"/>
          </p:cNvSpPr>
          <p:nvPr/>
        </p:nvSpPr>
        <p:spPr bwMode="auto">
          <a:xfrm>
            <a:off x="214282" y="1857364"/>
            <a:ext cx="8501122" cy="41972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Последние наблюдения за детьми показывают: дети все реже берут в руки книгу, предпочитая времени проведенном с книгой любые другие занятия, игры. Данный факт вызывает глубокую обеспокоенность, побуждает заново искать пути развития интереса к книге у детей, воспитания любви к книге, стремления к  общению с ней. Ведь чтение детям, умелое сочетание чтения с различными видами детской деятельности способствует постижению ребенком окружающего мира, учит понимать прекрасное, закладывает основы нравственности, развивает художественную культуру, воспитывает эстетическое восприятие. Все это является фундаментом для воспитания образованного человека, будущего талантливого читателя.</a:t>
            </a:r>
            <a:endParaRPr kumimoji="0" lang="ru-RU"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sz="5400" dirty="0" smtClean="0">
                <a:solidFill>
                  <a:schemeClr val="tx1"/>
                </a:solidFill>
                <a:latin typeface="Calibri" pitchFamily="34" charset="0"/>
                <a:ea typeface="Times New Roman" pitchFamily="18" charset="0"/>
                <a:cs typeface="Times New Roman" pitchFamily="18" charset="0"/>
              </a:rPr>
              <a:t>Ожидаемый результат: </a:t>
            </a:r>
            <a:r>
              <a:rPr lang="ru-RU" sz="3600" dirty="0" smtClean="0">
                <a:solidFill>
                  <a:schemeClr val="tx1"/>
                </a:solidFill>
                <a:latin typeface="Arial" pitchFamily="34" charset="0"/>
              </a:rPr>
              <a:t/>
            </a:r>
            <a:br>
              <a:rPr lang="ru-RU" sz="3600" dirty="0" smtClean="0">
                <a:solidFill>
                  <a:schemeClr val="tx1"/>
                </a:solidFill>
                <a:latin typeface="Arial" pitchFamily="34" charset="0"/>
              </a:rPr>
            </a:br>
            <a:endParaRPr lang="ru-RU" dirty="0"/>
          </a:p>
        </p:txBody>
      </p:sp>
      <p:sp>
        <p:nvSpPr>
          <p:cNvPr id="14337" name="Rectangle 1"/>
          <p:cNvSpPr>
            <a:spLocks noChangeArrowheads="1"/>
          </p:cNvSpPr>
          <p:nvPr/>
        </p:nvSpPr>
        <p:spPr bwMode="auto">
          <a:xfrm>
            <a:off x="0" y="1472862"/>
            <a:ext cx="9144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 Повышение интереса детей и родителей к художественной литературе. </a:t>
            </a:r>
            <a:endParaRPr kumimoji="0" lang="ru-RU" sz="3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2. Возрождение традиции домашнего чтения. </a:t>
            </a:r>
            <a:endParaRPr kumimoji="0" lang="ru-RU" sz="3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3. Обобщение и распространение опыта семейного воспитания по приобщению детей к художественной литературе. </a:t>
            </a:r>
            <a:endParaRPr kumimoji="0" lang="ru-RU" sz="3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4. Повышение компетентности членов семьи в вопросах воспитания грамотного читателя. </a:t>
            </a:r>
            <a:endParaRPr kumimoji="0" lang="ru-RU"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sz="5400" dirty="0" smtClean="0">
                <a:solidFill>
                  <a:schemeClr val="tx1"/>
                </a:solidFill>
                <a:latin typeface="Calibri" pitchFamily="34" charset="0"/>
                <a:ea typeface="Times New Roman" pitchFamily="18" charset="0"/>
                <a:cs typeface="Times New Roman" pitchFamily="18" charset="0"/>
              </a:rPr>
              <a:t>Этапы проекта:</a:t>
            </a:r>
            <a:br>
              <a:rPr lang="ru-RU" sz="5400" dirty="0" smtClean="0">
                <a:solidFill>
                  <a:schemeClr val="tx1"/>
                </a:solidFill>
                <a:latin typeface="Calibri" pitchFamily="34" charset="0"/>
                <a:ea typeface="Times New Roman" pitchFamily="18" charset="0"/>
                <a:cs typeface="Times New Roman" pitchFamily="18" charset="0"/>
              </a:rPr>
            </a:br>
            <a:r>
              <a:rPr lang="ru-RU" sz="3600" dirty="0" smtClean="0">
                <a:solidFill>
                  <a:schemeClr val="tx1"/>
                </a:solidFill>
                <a:latin typeface="Arial" pitchFamily="34" charset="0"/>
              </a:rPr>
              <a:t/>
            </a:r>
            <a:br>
              <a:rPr lang="ru-RU" sz="3600" dirty="0" smtClean="0">
                <a:solidFill>
                  <a:schemeClr val="tx1"/>
                </a:solidFill>
                <a:latin typeface="Arial" pitchFamily="34" charset="0"/>
              </a:rPr>
            </a:br>
            <a:endParaRPr lang="ru-RU" sz="2000" b="1" dirty="0"/>
          </a:p>
        </p:txBody>
      </p:sp>
      <p:sp>
        <p:nvSpPr>
          <p:cNvPr id="13313" name="Rectangle 1"/>
          <p:cNvSpPr>
            <a:spLocks noChangeArrowheads="1"/>
          </p:cNvSpPr>
          <p:nvPr/>
        </p:nvSpPr>
        <p:spPr bwMode="auto">
          <a:xfrm>
            <a:off x="142844" y="1714488"/>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lang="ru-RU" sz="3200" dirty="0" smtClean="0">
                <a:latin typeface="Calibri" pitchFamily="34" charset="0"/>
                <a:ea typeface="Times New Roman" pitchFamily="18" charset="0"/>
                <a:cs typeface="Times New Roman" pitchFamily="18" charset="0"/>
              </a:rPr>
              <a:t>Подготовительный </a:t>
            </a: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обсуждение темы, определение мотивов участия детей и родителей в предстоящей деятельности.</a:t>
            </a: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Выбор идей, поиск решения проблемы. </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ru-RU" sz="3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Основной : реализация идеи, </a:t>
            </a:r>
            <a:r>
              <a:rPr lang="ru-RU" sz="3200" dirty="0" smtClean="0">
                <a:latin typeface="Arial" pitchFamily="34" charset="0"/>
                <a:ea typeface="Times New Roman" pitchFamily="18" charset="0"/>
                <a:cs typeface="Times New Roman" pitchFamily="18" charset="0"/>
              </a:rPr>
              <a:t>п</a:t>
            </a: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резентация проекта. </a:t>
            </a:r>
            <a:endParaRPr kumimoji="0" lang="ru-RU" sz="3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с семьей </a:t>
            </a:r>
            <a:endParaRPr lang="ru-RU" dirty="0"/>
          </a:p>
        </p:txBody>
      </p:sp>
      <p:sp>
        <p:nvSpPr>
          <p:cNvPr id="3" name="TextBox 2"/>
          <p:cNvSpPr txBox="1"/>
          <p:nvPr/>
        </p:nvSpPr>
        <p:spPr>
          <a:xfrm>
            <a:off x="571472" y="1785926"/>
            <a:ext cx="7072362" cy="4708981"/>
          </a:xfrm>
          <a:prstGeom prst="rect">
            <a:avLst/>
          </a:prstGeom>
          <a:noFill/>
        </p:spPr>
        <p:txBody>
          <a:bodyPr wrap="square" rtlCol="0">
            <a:spAutoFit/>
          </a:bodyPr>
          <a:lstStyle/>
          <a:p>
            <a:endParaRPr lang="ru-RU" sz="2400" dirty="0" smtClean="0"/>
          </a:p>
          <a:p>
            <a:r>
              <a:rPr lang="ru-RU" sz="2400" dirty="0" smtClean="0"/>
              <a:t>Родительское  собрание</a:t>
            </a:r>
          </a:p>
          <a:p>
            <a:r>
              <a:rPr lang="ru-RU" sz="2400" dirty="0" smtClean="0"/>
              <a:t>«Развивающее значение сказки для детей»</a:t>
            </a:r>
          </a:p>
          <a:p>
            <a:endParaRPr lang="ru-RU" sz="2400" dirty="0" smtClean="0"/>
          </a:p>
          <a:p>
            <a:r>
              <a:rPr lang="ru-RU" sz="2400" dirty="0" smtClean="0"/>
              <a:t>Занятие НОД «Сундучок сказок бабушки Арины»</a:t>
            </a:r>
          </a:p>
          <a:p>
            <a:endParaRPr lang="ru-RU" sz="2400" dirty="0" smtClean="0"/>
          </a:p>
          <a:p>
            <a:r>
              <a:rPr lang="ru-RU" sz="2400" dirty="0" smtClean="0"/>
              <a:t>Конкурс «Рисуем с родителями любимые сказки»</a:t>
            </a:r>
          </a:p>
          <a:p>
            <a:endParaRPr lang="ru-RU" sz="2400" dirty="0" smtClean="0"/>
          </a:p>
          <a:p>
            <a:r>
              <a:rPr lang="ru-RU" sz="2400" dirty="0" smtClean="0"/>
              <a:t>Консультация « Читаем дома» </a:t>
            </a:r>
          </a:p>
          <a:p>
            <a:endParaRPr lang="ru-RU" sz="2400" dirty="0" smtClean="0"/>
          </a:p>
          <a:p>
            <a:r>
              <a:rPr lang="ru-RU" sz="2400" dirty="0" smtClean="0"/>
              <a:t>Фотовыставка «Семейное чтение»</a:t>
            </a:r>
          </a:p>
          <a:p>
            <a:endParaRPr lang="ru-RU" dirty="0" smtClean="0"/>
          </a:p>
          <a:p>
            <a:endParaRPr lang="ru-RU"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Рисуем сказку</a:t>
            </a:r>
            <a:endParaRPr lang="ru-RU" dirty="0"/>
          </a:p>
        </p:txBody>
      </p:sp>
      <p:pic>
        <p:nvPicPr>
          <p:cNvPr id="4" name="Рисунок 3" descr="фото с фотоаппарата 259.jpg"/>
          <p:cNvPicPr>
            <a:picLocks noChangeAspect="1"/>
          </p:cNvPicPr>
          <p:nvPr/>
        </p:nvPicPr>
        <p:blipFill>
          <a:blip r:embed="rId2" cstate="print"/>
          <a:stretch>
            <a:fillRect/>
          </a:stretch>
        </p:blipFill>
        <p:spPr>
          <a:xfrm>
            <a:off x="142844" y="3000372"/>
            <a:ext cx="3857620" cy="2893215"/>
          </a:xfrm>
          <a:prstGeom prst="rect">
            <a:avLst/>
          </a:prstGeom>
        </p:spPr>
      </p:pic>
      <p:pic>
        <p:nvPicPr>
          <p:cNvPr id="5" name="Рисунок 4" descr="фото с фотоаппарата 261.jpg"/>
          <p:cNvPicPr>
            <a:picLocks noChangeAspect="1"/>
          </p:cNvPicPr>
          <p:nvPr/>
        </p:nvPicPr>
        <p:blipFill>
          <a:blip r:embed="rId3" cstate="print"/>
          <a:stretch>
            <a:fillRect/>
          </a:stretch>
        </p:blipFill>
        <p:spPr>
          <a:xfrm>
            <a:off x="4500562" y="1357298"/>
            <a:ext cx="4286248" cy="321468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Семейное чтение </a:t>
            </a:r>
            <a:endParaRPr lang="ru-RU" dirty="0"/>
          </a:p>
        </p:txBody>
      </p:sp>
      <p:pic>
        <p:nvPicPr>
          <p:cNvPr id="3" name="Рисунок 2" descr="фото с фотоаппарата 237.jpg"/>
          <p:cNvPicPr>
            <a:picLocks noChangeAspect="1"/>
          </p:cNvPicPr>
          <p:nvPr/>
        </p:nvPicPr>
        <p:blipFill>
          <a:blip r:embed="rId2" cstate="print"/>
          <a:stretch>
            <a:fillRect/>
          </a:stretch>
        </p:blipFill>
        <p:spPr>
          <a:xfrm>
            <a:off x="0" y="1928803"/>
            <a:ext cx="2643188" cy="4429156"/>
          </a:xfrm>
          <a:prstGeom prst="rect">
            <a:avLst/>
          </a:prstGeom>
        </p:spPr>
      </p:pic>
      <p:pic>
        <p:nvPicPr>
          <p:cNvPr id="4" name="Рисунок 3" descr="F:\IMG_4884.JPG"/>
          <p:cNvPicPr/>
          <p:nvPr/>
        </p:nvPicPr>
        <p:blipFill>
          <a:blip r:embed="rId3" cstate="print"/>
          <a:srcRect/>
          <a:stretch>
            <a:fillRect/>
          </a:stretch>
        </p:blipFill>
        <p:spPr bwMode="auto">
          <a:xfrm>
            <a:off x="2928926" y="1857364"/>
            <a:ext cx="2786082" cy="4429156"/>
          </a:xfrm>
          <a:prstGeom prst="rect">
            <a:avLst/>
          </a:prstGeom>
          <a:noFill/>
          <a:ln w="9525">
            <a:noFill/>
            <a:miter lim="800000"/>
            <a:headEnd/>
            <a:tailEnd/>
          </a:ln>
        </p:spPr>
      </p:pic>
      <p:pic>
        <p:nvPicPr>
          <p:cNvPr id="5" name="Рисунок 4" descr="F:\WP_20160317_007.jpg"/>
          <p:cNvPicPr/>
          <p:nvPr/>
        </p:nvPicPr>
        <p:blipFill>
          <a:blip r:embed="rId4" cstate="print"/>
          <a:srcRect/>
          <a:stretch>
            <a:fillRect/>
          </a:stretch>
        </p:blipFill>
        <p:spPr bwMode="auto">
          <a:xfrm>
            <a:off x="6072198" y="1857364"/>
            <a:ext cx="2500330" cy="44291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122</TotalTime>
  <Words>651</Words>
  <Application>Microsoft Office PowerPoint</Application>
  <PresentationFormat>Экран (4:3)</PresentationFormat>
  <Paragraphs>90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МДОУ ДЕТСКИЙ САД КОМБИНИРОВАННОГО ВИДА № 3 «РАДУГА» </vt:lpstr>
      <vt:lpstr>Цель проекта:                                  </vt:lpstr>
      <vt:lpstr>Задачи проекта:</vt:lpstr>
      <vt:lpstr>Актуальность:</vt:lpstr>
      <vt:lpstr>Ожидаемый результат:  </vt:lpstr>
      <vt:lpstr>Этапы проекта:  </vt:lpstr>
      <vt:lpstr>Работа с семьей </vt:lpstr>
      <vt:lpstr>Рисуем сказку</vt:lpstr>
      <vt:lpstr>Семейное чтение </vt:lpstr>
      <vt:lpstr>Любимые книжки читаем в детском саду</vt:lpstr>
      <vt:lpstr>Играем в сказку: «Теремок», «Колобок», «Заюшкина избушка»</vt:lpstr>
      <vt:lpstr>Слайд 12</vt:lpstr>
      <vt:lpstr>Книжный уголок дома </vt:lpstr>
      <vt:lpstr>Список литературы для чтения детям </vt:lpstr>
      <vt:lpstr>Слайд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Мама</dc:creator>
  <cp:lastModifiedBy>Мама</cp:lastModifiedBy>
  <cp:revision>11</cp:revision>
  <dcterms:created xsi:type="dcterms:W3CDTF">2016-03-21T16:48:09Z</dcterms:created>
  <dcterms:modified xsi:type="dcterms:W3CDTF">2016-03-23T17:05:06Z</dcterms:modified>
</cp:coreProperties>
</file>