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68" r:id="rId15"/>
    <p:sldId id="269" r:id="rId16"/>
    <p:sldId id="270" r:id="rId17"/>
    <p:sldId id="274" r:id="rId18"/>
    <p:sldId id="271"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140" y="-102"/>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271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Excel1.xlsx"/><Relationship Id="rId1" Type="http://schemas.openxmlformats.org/officeDocument/2006/relationships/image" Target="../media/image9.jpeg"/></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a:t>Права</a:t>
            </a:r>
            <a:r>
              <a:rPr lang="ru-RU" baseline="0"/>
              <a:t> ребенка в России и в Великобритании.</a:t>
            </a:r>
            <a:endParaRPr lang="ru-RU"/>
          </a:p>
        </c:rich>
      </c:tx>
      <c:layout/>
      <c:overlay val="0"/>
    </c:title>
    <c:autoTitleDeleted val="0"/>
    <c:plotArea>
      <c:layout/>
      <c:pieChart>
        <c:varyColors val="1"/>
        <c:ser>
          <c:idx val="0"/>
          <c:order val="0"/>
          <c:tx>
            <c:strRef>
              <c:f>Лист1!$B$1</c:f>
              <c:strCache>
                <c:ptCount val="1"/>
                <c:pt idx="0">
                  <c:v>Колличество учеников</c:v>
                </c:pt>
              </c:strCache>
            </c:strRef>
          </c:tx>
          <c:dPt>
            <c:idx val="1"/>
            <c:bubble3D val="0"/>
            <c:spPr>
              <a:blipFill>
                <a:blip xmlns:r="http://schemas.openxmlformats.org/officeDocument/2006/relationships" r:embed="rId1"/>
                <a:tile tx="0" ty="0" sx="100000" sy="100000" flip="none" algn="tl"/>
              </a:blipFill>
            </c:spPr>
          </c:dPt>
          <c:dLbls>
            <c:showLegendKey val="0"/>
            <c:showVal val="0"/>
            <c:showCatName val="0"/>
            <c:showSerName val="0"/>
            <c:showPercent val="1"/>
            <c:showBubbleSize val="0"/>
            <c:showLeaderLines val="1"/>
          </c:dLbls>
          <c:cat>
            <c:strRef>
              <c:f>Лист1!$A$2:$A$5</c:f>
              <c:strCache>
                <c:ptCount val="4"/>
                <c:pt idx="0">
                  <c:v>вопрос о правах в России . Знают</c:v>
                </c:pt>
                <c:pt idx="1">
                  <c:v>вопрос о правах в Великобритании. Не знают.</c:v>
                </c:pt>
                <c:pt idx="2">
                  <c:v>вопрос о правах в России.  Не знают.</c:v>
                </c:pt>
                <c:pt idx="3">
                  <c:v>вопрос о правах в Великобритании. Не знают.</c:v>
                </c:pt>
              </c:strCache>
            </c:strRef>
          </c:cat>
          <c:val>
            <c:numRef>
              <c:f>Лист1!$B$2:$B$5</c:f>
              <c:numCache>
                <c:formatCode>General</c:formatCode>
                <c:ptCount val="4"/>
                <c:pt idx="0">
                  <c:v>25</c:v>
                </c:pt>
                <c:pt idx="1">
                  <c:v>0</c:v>
                </c:pt>
                <c:pt idx="2">
                  <c:v>18</c:v>
                </c:pt>
                <c:pt idx="3">
                  <c:v>43</c:v>
                </c:pt>
              </c:numCache>
            </c:numRef>
          </c:val>
        </c:ser>
        <c:dLbls>
          <c:showLegendKey val="0"/>
          <c:showVal val="0"/>
          <c:showCatName val="0"/>
          <c:showSerName val="0"/>
          <c:showPercent val="1"/>
          <c:showBubbleSize val="0"/>
          <c:showLeaderLines val="1"/>
        </c:dLbls>
        <c:firstSliceAng val="0"/>
      </c:pieChart>
    </c:plotArea>
    <c:legend>
      <c:legendPos val="t"/>
      <c:layout>
        <c:manualLayout>
          <c:xMode val="edge"/>
          <c:yMode val="edge"/>
          <c:x val="0.46783045348498103"/>
          <c:y val="0.16095876283620972"/>
          <c:w val="0.47950113006707495"/>
          <c:h val="0.22765553747122391"/>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a:t>Адреса</a:t>
            </a:r>
            <a:r>
              <a:rPr lang="ru-RU" baseline="0" dirty="0"/>
              <a:t> и телефоны организаций по правам ребенка. </a:t>
            </a:r>
            <a:endParaRPr lang="ru-RU" dirty="0"/>
          </a:p>
        </c:rich>
      </c:tx>
      <c:layout/>
      <c:overlay val="0"/>
    </c:title>
    <c:autoTitleDeleted val="0"/>
    <c:plotArea>
      <c:layout/>
      <c:pieChart>
        <c:varyColors val="1"/>
        <c:ser>
          <c:idx val="0"/>
          <c:order val="0"/>
          <c:tx>
            <c:strRef>
              <c:f>Лист1!$B$1</c:f>
              <c:strCache>
                <c:ptCount val="1"/>
                <c:pt idx="0">
                  <c:v>Столбец1</c:v>
                </c:pt>
              </c:strCache>
            </c:strRef>
          </c:tx>
          <c:dLbls>
            <c:showLegendKey val="0"/>
            <c:showVal val="0"/>
            <c:showCatName val="0"/>
            <c:showSerName val="0"/>
            <c:showPercent val="1"/>
            <c:showBubbleSize val="0"/>
            <c:showLeaderLines val="1"/>
          </c:dLbls>
          <c:cat>
            <c:strRef>
              <c:f>Лист1!$A$2:$A$5</c:f>
              <c:strCache>
                <c:ptCount val="2"/>
                <c:pt idx="0">
                  <c:v>Да</c:v>
                </c:pt>
                <c:pt idx="1">
                  <c:v>Нет</c:v>
                </c:pt>
              </c:strCache>
            </c:strRef>
          </c:cat>
          <c:val>
            <c:numRef>
              <c:f>Лист1!$B$2:$B$5</c:f>
              <c:numCache>
                <c:formatCode>General</c:formatCode>
                <c:ptCount val="4"/>
                <c:pt idx="0">
                  <c:v>19</c:v>
                </c:pt>
                <c:pt idx="1">
                  <c:v>24</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Столбец1</c:v>
                </c:pt>
              </c:strCache>
            </c:strRef>
          </c:tx>
          <c:dLbls>
            <c:showLegendKey val="0"/>
            <c:showVal val="0"/>
            <c:showCatName val="0"/>
            <c:showSerName val="0"/>
            <c:showPercent val="1"/>
            <c:showBubbleSize val="0"/>
            <c:showLeaderLines val="1"/>
          </c:dLbls>
          <c:cat>
            <c:strRef>
              <c:f>Лист1!$A$2:$A$5</c:f>
              <c:strCache>
                <c:ptCount val="2"/>
                <c:pt idx="0">
                  <c:v>да </c:v>
                </c:pt>
                <c:pt idx="1">
                  <c:v>нет</c:v>
                </c:pt>
              </c:strCache>
            </c:strRef>
          </c:cat>
          <c:val>
            <c:numRef>
              <c:f>Лист1!$B$2:$B$5</c:f>
              <c:numCache>
                <c:formatCode>General</c:formatCode>
                <c:ptCount val="4"/>
                <c:pt idx="0">
                  <c:v>0</c:v>
                </c:pt>
                <c:pt idx="1">
                  <c:v>43</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Столбец2</c:v>
                </c:pt>
              </c:strCache>
            </c:strRef>
          </c:tx>
          <c:dLbls>
            <c:showLegendKey val="0"/>
            <c:showVal val="0"/>
            <c:showCatName val="0"/>
            <c:showSerName val="0"/>
            <c:showPercent val="1"/>
            <c:showBubbleSize val="0"/>
            <c:showLeaderLines val="1"/>
          </c:dLbls>
          <c:cat>
            <c:strRef>
              <c:f>Лист1!$A$2:$A$5</c:f>
              <c:strCache>
                <c:ptCount val="2"/>
                <c:pt idx="0">
                  <c:v>да</c:v>
                </c:pt>
                <c:pt idx="1">
                  <c:v>нет</c:v>
                </c:pt>
              </c:strCache>
            </c:strRef>
          </c:cat>
          <c:val>
            <c:numRef>
              <c:f>Лист1!$B$2:$B$5</c:f>
              <c:numCache>
                <c:formatCode>General</c:formatCode>
                <c:ptCount val="4"/>
                <c:pt idx="0">
                  <c:v>43</c:v>
                </c:pt>
                <c:pt idx="1">
                  <c:v>0</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Столбец2</c:v>
                </c:pt>
              </c:strCache>
            </c:strRef>
          </c:tx>
          <c:dLbls>
            <c:showLegendKey val="0"/>
            <c:showVal val="0"/>
            <c:showCatName val="0"/>
            <c:showSerName val="0"/>
            <c:showPercent val="1"/>
            <c:showBubbleSize val="0"/>
            <c:showLeaderLines val="1"/>
          </c:dLbls>
          <c:cat>
            <c:strRef>
              <c:f>Лист1!$A$2:$A$5</c:f>
              <c:strCache>
                <c:ptCount val="4"/>
                <c:pt idx="0">
                  <c:v>Водительские права</c:v>
                </c:pt>
                <c:pt idx="1">
                  <c:v>право вождение мопеда</c:v>
                </c:pt>
                <c:pt idx="2">
                  <c:v>права в семье</c:v>
                </c:pt>
                <c:pt idx="3">
                  <c:v>не знают</c:v>
                </c:pt>
              </c:strCache>
            </c:strRef>
          </c:cat>
          <c:val>
            <c:numRef>
              <c:f>Лист1!$B$2:$B$5</c:f>
              <c:numCache>
                <c:formatCode>General</c:formatCode>
                <c:ptCount val="4"/>
                <c:pt idx="0">
                  <c:v>5</c:v>
                </c:pt>
                <c:pt idx="1">
                  <c:v>6</c:v>
                </c:pt>
                <c:pt idx="2">
                  <c:v>1</c:v>
                </c:pt>
                <c:pt idx="3">
                  <c:v>31</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7BFA1F-C02E-4D62-839D-4037DAAA343F}" type="datetimeFigureOut">
              <a:rPr lang="ru-RU" smtClean="0"/>
              <a:t>01.03.2018</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8D1A1E-DE6C-451A-87B8-9C798C049F47}" type="slidenum">
              <a:rPr lang="ru-RU" smtClean="0"/>
              <a:t>‹#›</a:t>
            </a:fld>
            <a:endParaRPr lang="ru-RU"/>
          </a:p>
        </p:txBody>
      </p:sp>
    </p:spTree>
    <p:extLst>
      <p:ext uri="{BB962C8B-B14F-4D97-AF65-F5344CB8AC3E}">
        <p14:creationId xmlns:p14="http://schemas.microsoft.com/office/powerpoint/2010/main" val="29885562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5D485366-3421-48D7-85ED-F0B9D12FC20E}" type="datetimeFigureOut">
              <a:rPr lang="ru-RU" smtClean="0"/>
              <a:t>01.03.2018</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D8760595-11C7-4BCC-8B32-33C6A92B960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D485366-3421-48D7-85ED-F0B9D12FC20E}" type="datetimeFigureOut">
              <a:rPr lang="ru-RU" smtClean="0"/>
              <a:t>01.03.2018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D485366-3421-48D7-85ED-F0B9D12FC20E}" type="datetimeFigureOut">
              <a:rPr lang="ru-RU" smtClean="0"/>
              <a:t>01.03.2018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D485366-3421-48D7-85ED-F0B9D12FC20E}" type="datetimeFigureOut">
              <a:rPr lang="ru-RU" smtClean="0"/>
              <a:t>01.03.2018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5D485366-3421-48D7-85ED-F0B9D12FC20E}" type="datetimeFigureOut">
              <a:rPr lang="ru-RU" smtClean="0"/>
              <a:t>01.03.2018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8760595-11C7-4BCC-8B32-33C6A92B9606}"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D485366-3421-48D7-85ED-F0B9D12FC20E}" type="datetimeFigureOut">
              <a:rPr lang="ru-RU" smtClean="0"/>
              <a:t>01.03.2018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5D485366-3421-48D7-85ED-F0B9D12FC20E}" type="datetimeFigureOut">
              <a:rPr lang="ru-RU" smtClean="0"/>
              <a:t>01.03.2018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5D485366-3421-48D7-85ED-F0B9D12FC20E}" type="datetimeFigureOut">
              <a:rPr lang="ru-RU" smtClean="0"/>
              <a:t>01.03.2018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85366-3421-48D7-85ED-F0B9D12FC20E}" type="datetimeFigureOut">
              <a:rPr lang="ru-RU" smtClean="0"/>
              <a:t>01.03.2018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D485366-3421-48D7-85ED-F0B9D12FC20E}" type="datetimeFigureOut">
              <a:rPr lang="ru-RU" smtClean="0"/>
              <a:t>01.03.2018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8760595-11C7-4BCC-8B32-33C6A92B960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5D485366-3421-48D7-85ED-F0B9D12FC20E}" type="datetimeFigureOut">
              <a:rPr lang="ru-RU" smtClean="0"/>
              <a:t>01.03.2018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D8760595-11C7-4BCC-8B32-33C6A92B9606}"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D485366-3421-48D7-85ED-F0B9D12FC20E}" type="datetimeFigureOut">
              <a:rPr lang="ru-RU" smtClean="0"/>
              <a:t>01.03.2018</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8760595-11C7-4BCC-8B32-33C6A92B9606}"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infourok.ru/go.html?href=https://ru.wikipedia.org/wiki/%D0%9C%D0%B5%D0%B6%D0%B4%D1%83%D0%BD%D0%B0%D1%80%D0%BE%D0%B4%D0%BD%D1%8B%D0%B9_%D0%B4%D0%B5%D0%BD%D1%8C_%D0%B7%D0%B0%D1%89%D0%B8%D1%82%D1%8B_%D0%B4%D0%B5%D1%82%D0%B5%D0%B9" TargetMode="External"/><Relationship Id="rId2" Type="http://schemas.openxmlformats.org/officeDocument/2006/relationships/hyperlink" Target="https://infourok.ru/go.html?href=https://ru.wikipedia.org/wiki/20_%D0%BD%D0%BE%D1%8F%D0%B1%D1%80%D1%8F" TargetMode="External"/><Relationship Id="rId1" Type="http://schemas.openxmlformats.org/officeDocument/2006/relationships/slideLayout" Target="../slideLayouts/slideLayout2.xml"/><Relationship Id="rId4" Type="http://schemas.openxmlformats.org/officeDocument/2006/relationships/hyperlink" Target="https://infourok.ru/go.html?href=https://ru.wikipedia.org/wiki/1_%D0%B8%D1%8E%D0%BD%D1%8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base.garant.ru/10105807/0dacf58504c4847f1a1635db72279562/" TargetMode="External"/><Relationship Id="rId2" Type="http://schemas.openxmlformats.org/officeDocument/2006/relationships/hyperlink" Target="http://base.garant.ru/10105807/ff9fa08d419e8a3992b637ce02f95752/"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base.garant.ru/10105807/089b4a5b96814c6974a9dc40194feaf2/" TargetMode="External"/><Relationship Id="rId4" Type="http://schemas.openxmlformats.org/officeDocument/2006/relationships/hyperlink" Target="http://base.garant.ru/10105807/2b6ebde936316453fb0f8db9c6ad7e2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060849"/>
            <a:ext cx="7772400" cy="317897"/>
          </a:xfrm>
        </p:spPr>
        <p:txBody>
          <a:bodyPr>
            <a:normAutofit fontScale="90000"/>
          </a:bodyPr>
          <a:lstStyle/>
          <a:p>
            <a:endParaRPr lang="ru-RU" dirty="0"/>
          </a:p>
        </p:txBody>
      </p:sp>
      <p:sp>
        <p:nvSpPr>
          <p:cNvPr id="3" name="Подзаголовок 2"/>
          <p:cNvSpPr>
            <a:spLocks noGrp="1"/>
          </p:cNvSpPr>
          <p:nvPr>
            <p:ph type="subTitle" idx="1"/>
          </p:nvPr>
        </p:nvSpPr>
        <p:spPr>
          <a:xfrm>
            <a:off x="1259632" y="260648"/>
            <a:ext cx="6400800" cy="1872208"/>
          </a:xfrm>
        </p:spPr>
        <p:txBody>
          <a:bodyPr/>
          <a:lstStyle/>
          <a:p>
            <a:r>
              <a:rPr lang="ru-RU" b="1" dirty="0">
                <a:latin typeface="Times New Roman" pitchFamily="18" charset="0"/>
                <a:cs typeface="Times New Roman" pitchFamily="18" charset="0"/>
              </a:rPr>
              <a:t>«Права ребенка в России и в Великобритании»</a:t>
            </a:r>
            <a:endParaRPr lang="ru-RU" dirty="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56793"/>
            <a:ext cx="7848872"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090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866330"/>
          </a:xfrm>
        </p:spPr>
        <p:txBody>
          <a:bodyPr>
            <a:normAutofit/>
          </a:bodyPr>
          <a:lstStyle/>
          <a:p>
            <a:pPr algn="l"/>
            <a:r>
              <a:rPr lang="ru-RU" sz="4000" b="1" dirty="0">
                <a:latin typeface="Times New Roman" pitchFamily="18" charset="0"/>
                <a:cs typeface="Times New Roman" pitchFamily="18" charset="0"/>
              </a:rPr>
              <a:t>3. Гражданский кодекс РФ. </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1600" dirty="0">
                <a:latin typeface="Times New Roman" pitchFamily="18" charset="0"/>
                <a:cs typeface="Times New Roman" pitchFamily="18" charset="0"/>
              </a:rPr>
              <a:t>Только родившись, человек приобретает по закону способность иметь права и нести обязанности (правоспособность).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Правоспособность гражданина-способность иметь  гражданские права и нести обязанности. (ст.17 Гражданского Кодекса РФ).</a:t>
            </a:r>
            <a:br>
              <a:rPr lang="ru-RU" sz="1600" dirty="0">
                <a:latin typeface="Times New Roman" pitchFamily="18" charset="0"/>
                <a:cs typeface="Times New Roman" pitchFamily="18" charset="0"/>
              </a:rPr>
            </a:br>
            <a:r>
              <a:rPr lang="ru-RU" sz="1600" b="1" dirty="0">
                <a:latin typeface="Times New Roman" pitchFamily="18" charset="0"/>
                <a:cs typeface="Times New Roman" pitchFamily="18" charset="0"/>
              </a:rPr>
              <a:t>Дееспособность</a:t>
            </a:r>
            <a:r>
              <a:rPr lang="ru-RU" sz="1600" dirty="0">
                <a:latin typeface="Times New Roman" pitchFamily="18" charset="0"/>
                <a:cs typeface="Times New Roman" pitchFamily="18" charset="0"/>
              </a:rPr>
              <a:t> гражданина - способность гражданина своими действиями  приобретать и осуществлять гражданские права, создавать для себя гражданские  обязанности и исполнять их (ст.21 Гражданского Кодекса РФ).</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 каждым годом </a:t>
            </a:r>
            <a:r>
              <a:rPr lang="ru-RU" sz="1600" b="1" dirty="0">
                <a:latin typeface="Times New Roman" pitchFamily="18" charset="0"/>
                <a:cs typeface="Times New Roman" pitchFamily="18" charset="0"/>
              </a:rPr>
              <a:t>дееспособность </a:t>
            </a:r>
            <a:r>
              <a:rPr lang="ru-RU" sz="1600" dirty="0">
                <a:latin typeface="Times New Roman" pitchFamily="18" charset="0"/>
                <a:cs typeface="Times New Roman" pitchFamily="18" charset="0"/>
              </a:rPr>
              <a:t>увеличивается  и становится полной к 18 годам. </a:t>
            </a:r>
          </a:p>
        </p:txBody>
      </p:sp>
      <p:sp>
        <p:nvSpPr>
          <p:cNvPr id="3" name="Объект 2"/>
          <p:cNvSpPr>
            <a:spLocks noGrp="1"/>
          </p:cNvSpPr>
          <p:nvPr>
            <p:ph idx="1"/>
          </p:nvPr>
        </p:nvSpPr>
        <p:spPr>
          <a:xfrm flipV="1">
            <a:off x="460375" y="3068961"/>
            <a:ext cx="8226425" cy="72008"/>
          </a:xfrm>
        </p:spPr>
        <p:txBody>
          <a:bodyPr>
            <a:normAutofit fontScale="25000" lnSpcReduction="20000"/>
          </a:bodyPr>
          <a:lstStyle/>
          <a:p>
            <a:endParaRPr lang="ru-RU" dirty="0"/>
          </a:p>
        </p:txBody>
      </p:sp>
      <p:sp>
        <p:nvSpPr>
          <p:cNvPr id="4" name="AutoShape 2" descr="Картинки по запросу Гражданский кодекс"/>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Картинки по запросу Гражданский кодекс"/>
          <p:cNvSpPr>
            <a:spLocks noChangeAspect="1" noChangeArrowheads="1"/>
          </p:cNvSpPr>
          <p:nvPr/>
        </p:nvSpPr>
        <p:spPr bwMode="auto">
          <a:xfrm>
            <a:off x="307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Картинки по запросу Гражданский кодекс"/>
          <p:cNvSpPr>
            <a:spLocks noChangeAspect="1" noChangeArrowheads="1"/>
          </p:cNvSpPr>
          <p:nvPr/>
        </p:nvSpPr>
        <p:spPr bwMode="auto">
          <a:xfrm>
            <a:off x="460375" y="1603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8" descr="Картинки по запросу Гражданский кодекс"/>
          <p:cNvSpPr>
            <a:spLocks noChangeAspect="1" noChangeArrowheads="1"/>
          </p:cNvSpPr>
          <p:nvPr/>
        </p:nvSpPr>
        <p:spPr bwMode="auto">
          <a:xfrm>
            <a:off x="612775" y="3127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0" descr="Картинки по запросу Гражданский кодекс"/>
          <p:cNvSpPr>
            <a:spLocks noChangeAspect="1" noChangeArrowheads="1"/>
          </p:cNvSpPr>
          <p:nvPr/>
        </p:nvSpPr>
        <p:spPr bwMode="auto">
          <a:xfrm>
            <a:off x="765175" y="4651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7"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284985"/>
            <a:ext cx="6048672" cy="3277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6462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1008113"/>
          </a:xfrm>
        </p:spPr>
        <p:txBody>
          <a:bodyPr>
            <a:normAutofit/>
          </a:bodyPr>
          <a:lstStyle/>
          <a:p>
            <a:r>
              <a:rPr lang="ru-RU" b="1" dirty="0"/>
              <a:t>4. ФЗ </a:t>
            </a:r>
            <a:r>
              <a:rPr lang="ru-RU" b="1" dirty="0" smtClean="0"/>
              <a:t> 273 «Об </a:t>
            </a:r>
            <a:r>
              <a:rPr lang="ru-RU" b="1" dirty="0"/>
              <a:t>образовании». </a:t>
            </a:r>
            <a:endParaRPr lang="ru-RU" dirty="0"/>
          </a:p>
        </p:txBody>
      </p:sp>
      <p:sp>
        <p:nvSpPr>
          <p:cNvPr id="3" name="Объект 2"/>
          <p:cNvSpPr>
            <a:spLocks noGrp="1"/>
          </p:cNvSpPr>
          <p:nvPr>
            <p:ph idx="1"/>
          </p:nvPr>
        </p:nvSpPr>
        <p:spPr/>
        <p:txBody>
          <a:bodyPr/>
          <a:lstStyle/>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44824"/>
            <a:ext cx="6048672" cy="426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29853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Практическая работа</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a:t>Для выяснения осведомленности детей о своих правах, нами было проведен опрос на тему: «Знаете ли Вы свои права?», в котором приняли участие ребята 6 классов, ответили на анкету 43 человека.</a:t>
            </a:r>
          </a:p>
          <a:p>
            <a:pPr marL="0" indent="0">
              <a:buNone/>
            </a:pPr>
            <a:r>
              <a:rPr lang="ru-RU" dirty="0"/>
              <a:t>Анкета состояла из 6 вопросов:</a:t>
            </a:r>
          </a:p>
          <a:p>
            <a:pPr marL="0" indent="0">
              <a:buNone/>
            </a:pPr>
            <a:r>
              <a:rPr lang="ru-RU" dirty="0"/>
              <a:t>1. Какие вы знаете права ребенка, перечислите, пожалуйста, права, которыми ты обладаешь, и обладают дети Великобритании?</a:t>
            </a:r>
          </a:p>
          <a:p>
            <a:pPr marL="0" indent="0">
              <a:buNone/>
            </a:pPr>
            <a:r>
              <a:rPr lang="ru-RU" dirty="0"/>
              <a:t>2. Знаете ли вы телефоны, адреса организаций, по вопросам защиты прав ребенка, попавшего в сложную ситуацию?</a:t>
            </a:r>
          </a:p>
          <a:p>
            <a:pPr marL="0" indent="0">
              <a:buNone/>
            </a:pPr>
            <a:r>
              <a:rPr lang="ru-RU" dirty="0"/>
              <a:t>3. Какие правовые документы, регламентирующие права ребенка вы знаете?</a:t>
            </a:r>
          </a:p>
          <a:p>
            <a:pPr marL="0" indent="0">
              <a:buNone/>
            </a:pPr>
            <a:r>
              <a:rPr lang="ru-RU" dirty="0"/>
              <a:t>4. Знаете ли вы, как называется международный документ, защищающий твои права?</a:t>
            </a:r>
          </a:p>
          <a:p>
            <a:pPr marL="0" indent="0">
              <a:buNone/>
            </a:pPr>
            <a:r>
              <a:rPr lang="ru-RU" dirty="0"/>
              <a:t>5. Хотел бы ты получить </a:t>
            </a:r>
            <a:r>
              <a:rPr lang="ru-RU" dirty="0" smtClean="0"/>
              <a:t> </a:t>
            </a:r>
            <a:r>
              <a:rPr lang="ru-RU" dirty="0"/>
              <a:t>подробную информацию о твоих правах и обязанностях?</a:t>
            </a:r>
          </a:p>
          <a:p>
            <a:pPr marL="0" indent="0">
              <a:buNone/>
            </a:pPr>
            <a:r>
              <a:rPr lang="ru-RU" dirty="0"/>
              <a:t>6. Какое право ты хотел бы иметь?</a:t>
            </a:r>
          </a:p>
        </p:txBody>
      </p:sp>
    </p:spTree>
    <p:extLst>
      <p:ext uri="{BB962C8B-B14F-4D97-AF65-F5344CB8AC3E}">
        <p14:creationId xmlns:p14="http://schemas.microsoft.com/office/powerpoint/2010/main" val="1431195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a:t>1. Какие вы знаете права ребенка, перечислите, пожалуйста, права, которыми ты обладаешь, и обладают дети Великобритании?</a:t>
            </a:r>
            <a:br>
              <a:rPr lang="ru-RU" sz="1800" dirty="0"/>
            </a:br>
            <a:endParaRPr lang="ru-RU" sz="1800" b="1" dirty="0" smtClean="0">
              <a:latin typeface="Times New Roman" pitchFamily="18" charset="0"/>
              <a:cs typeface="Times New Roman" pitchFamily="18" charset="0"/>
            </a:endParaRPr>
          </a:p>
        </p:txBody>
      </p:sp>
      <p:sp>
        <p:nvSpPr>
          <p:cNvPr id="3" name="Объект 2"/>
          <p:cNvSpPr>
            <a:spLocks noGrp="1"/>
          </p:cNvSpPr>
          <p:nvPr>
            <p:ph idx="1"/>
          </p:nvPr>
        </p:nvSpPr>
        <p:spPr>
          <a:xfrm>
            <a:off x="457200" y="1052737"/>
            <a:ext cx="8229600" cy="5073427"/>
          </a:xfrm>
        </p:spPr>
        <p:txBody>
          <a:bodyPr>
            <a:normAutofit/>
          </a:bodyPr>
          <a:lstStyle/>
          <a:p>
            <a:pPr marL="0" lvl="0" indent="0">
              <a:buNone/>
            </a:pPr>
            <a:endParaRPr lang="ru-RU" sz="5600" dirty="0"/>
          </a:p>
          <a:p>
            <a:pPr marL="0" indent="0">
              <a:buNone/>
            </a:pPr>
            <a:r>
              <a:rPr lang="ru-RU" sz="5600" dirty="0"/>
              <a:t> </a:t>
            </a:r>
          </a:p>
          <a:p>
            <a:pPr marL="0" indent="0">
              <a:buNone/>
            </a:pPr>
            <a:r>
              <a:rPr lang="ru-RU" dirty="0"/>
              <a:t> </a:t>
            </a:r>
          </a:p>
          <a:p>
            <a:endParaRPr lang="ru-RU" dirty="0"/>
          </a:p>
        </p:txBody>
      </p:sp>
      <p:graphicFrame>
        <p:nvGraphicFramePr>
          <p:cNvPr id="4" name="Диаграмма 3"/>
          <p:cNvGraphicFramePr/>
          <p:nvPr>
            <p:extLst>
              <p:ext uri="{D42A27DB-BD31-4B8C-83A1-F6EECF244321}">
                <p14:modId xmlns:p14="http://schemas.microsoft.com/office/powerpoint/2010/main" val="2857505384"/>
              </p:ext>
            </p:extLst>
          </p:nvPr>
        </p:nvGraphicFramePr>
        <p:xfrm>
          <a:off x="2051720" y="1484785"/>
          <a:ext cx="5486400" cy="51149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6742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sz="2200" dirty="0">
                <a:latin typeface="Times New Roman" pitchFamily="18" charset="0"/>
                <a:cs typeface="Times New Roman" pitchFamily="18" charset="0"/>
              </a:rPr>
              <a:t>2. Знаете ли вы телефоны, адреса организаций, по вопросам защиты прав ребенка, попавшего в сложную ситуацию?</a:t>
            </a:r>
            <a:br>
              <a:rPr lang="ru-RU" sz="2200" dirty="0">
                <a:latin typeface="Times New Roman" pitchFamily="18" charset="0"/>
                <a:cs typeface="Times New Roman" pitchFamily="18" charset="0"/>
              </a:rPr>
            </a:br>
            <a:r>
              <a:rPr lang="ru-RU" dirty="0"/>
              <a:t> </a:t>
            </a:r>
            <a:br>
              <a:rPr lang="ru-RU" dirty="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b="1" dirty="0" smtClean="0"/>
              <a:t/>
            </a:r>
            <a:br>
              <a:rPr lang="ru-RU" b="1"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sz="3100" dirty="0" smtClean="0"/>
              <a:t>2. Знаете ли вы, адреса и телефоны организаций по правам ребенка?</a:t>
            </a:r>
            <a:endParaRPr lang="ru-RU" sz="3100" dirty="0"/>
          </a:p>
        </p:txBody>
      </p:sp>
      <p:graphicFrame>
        <p:nvGraphicFramePr>
          <p:cNvPr id="9" name="Объект 8"/>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291297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r>
            <a:br>
              <a:rPr lang="ru-RU" dirty="0"/>
            </a:br>
            <a:r>
              <a:rPr lang="ru-RU" sz="2200" dirty="0">
                <a:latin typeface="Times New Roman" pitchFamily="18" charset="0"/>
                <a:cs typeface="Times New Roman" pitchFamily="18" charset="0"/>
              </a:rPr>
              <a:t>3. Какие правовые документы, регламентирующие права ребенка вы знаете?</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4. Знаете ли вы, как называется международный документ, защищающий твои права</a:t>
            </a:r>
            <a:r>
              <a:rPr lang="ru-RU" sz="2200" dirty="0" smtClean="0">
                <a:latin typeface="Times New Roman" pitchFamily="18" charset="0"/>
                <a:cs typeface="Times New Roman" pitchFamily="18" charset="0"/>
              </a:rPr>
              <a:t>?</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endParaRPr lang="ru-RU" sz="2200"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endParaRPr lang="ru-RU" dirty="0" smtClean="0"/>
          </a:p>
          <a:p>
            <a:pPr marL="0" indent="0">
              <a:buNone/>
            </a:pPr>
            <a:r>
              <a:rPr lang="ru-RU" dirty="0"/>
              <a:t> </a:t>
            </a:r>
          </a:p>
          <a:p>
            <a:pPr marL="0" indent="0">
              <a:buNone/>
            </a:pPr>
            <a:endParaRPr lang="ru-RU" dirty="0"/>
          </a:p>
          <a:p>
            <a:pPr marL="0" indent="0">
              <a:buNone/>
            </a:pPr>
            <a:endParaRPr lang="ru-RU" dirty="0"/>
          </a:p>
          <a:p>
            <a:endParaRPr lang="ru-RU" dirty="0"/>
          </a:p>
        </p:txBody>
      </p:sp>
      <p:graphicFrame>
        <p:nvGraphicFramePr>
          <p:cNvPr id="5" name="Диаграмма 4"/>
          <p:cNvGraphicFramePr/>
          <p:nvPr>
            <p:extLst>
              <p:ext uri="{D42A27DB-BD31-4B8C-83A1-F6EECF244321}">
                <p14:modId xmlns:p14="http://schemas.microsoft.com/office/powerpoint/2010/main" val="3213373377"/>
              </p:ext>
            </p:extLst>
          </p:nvPr>
        </p:nvGraphicFramePr>
        <p:xfrm>
          <a:off x="1979712" y="1844824"/>
          <a:ext cx="5486400" cy="40644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97959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6792"/>
            <a:ext cx="8229600" cy="290296"/>
          </a:xfrm>
        </p:spPr>
        <p:txBody>
          <a:bodyPr>
            <a:normAutofit fontScale="90000"/>
          </a:bodyPr>
          <a:lstStyle/>
          <a:p>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5</a:t>
            </a:r>
            <a:r>
              <a:rPr lang="ru-RU" sz="2200" dirty="0">
                <a:latin typeface="Times New Roman" pitchFamily="18" charset="0"/>
                <a:cs typeface="Times New Roman" pitchFamily="18" charset="0"/>
              </a:rPr>
              <a:t>. Хотел бы ты получить по подробную информацию о твоих правах и </a:t>
            </a:r>
            <a:r>
              <a:rPr lang="ru-RU" sz="2200" dirty="0" smtClean="0">
                <a:latin typeface="Times New Roman" pitchFamily="18" charset="0"/>
                <a:cs typeface="Times New Roman" pitchFamily="18" charset="0"/>
              </a:rPr>
              <a:t>обязанностях</a:t>
            </a:r>
            <a:r>
              <a:rPr lang="ru-RU" sz="2200" dirty="0">
                <a:latin typeface="Times New Roman" pitchFamily="18" charset="0"/>
                <a:cs typeface="Times New Roman" pitchFamily="18" charset="0"/>
              </a:rPr>
              <a:t>?</a:t>
            </a:r>
            <a:r>
              <a:rPr lang="ru-RU" dirty="0"/>
              <a:t/>
            </a:r>
            <a:br>
              <a:rPr lang="ru-RU" dirty="0"/>
            </a:b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874162693"/>
              </p:ext>
            </p:extLst>
          </p:nvPr>
        </p:nvGraphicFramePr>
        <p:xfrm>
          <a:off x="467544" y="1556793"/>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7281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298408"/>
          </a:xfrm>
        </p:spPr>
        <p:txBody>
          <a:bodyPr>
            <a:noAutofit/>
          </a:bodyPr>
          <a:lstStyle/>
          <a:p>
            <a:r>
              <a:rPr lang="ru-RU" sz="2400" dirty="0"/>
              <a:t>6</a:t>
            </a:r>
            <a:r>
              <a:rPr lang="ru-RU" sz="2400" b="1" dirty="0"/>
              <a:t>. </a:t>
            </a:r>
            <a:r>
              <a:rPr lang="ru-RU" sz="2400" dirty="0"/>
              <a:t>Какое право ты хотел бы иметь?</a:t>
            </a:r>
            <a:br>
              <a:rPr lang="ru-RU" sz="2400" dirty="0"/>
            </a:br>
            <a:endParaRPr lang="ru-RU" sz="2400" dirty="0">
              <a:latin typeface="Times New Roman" pitchFamily="18" charset="0"/>
              <a:cs typeface="Times New Roman" pitchFamily="18" charset="0"/>
            </a:endParaRPr>
          </a:p>
        </p:txBody>
      </p:sp>
      <p:graphicFrame>
        <p:nvGraphicFramePr>
          <p:cNvPr id="4" name="Объект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83084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2000" b="1" dirty="0" smtClean="0">
                <a:latin typeface="Times New Roman" pitchFamily="18" charset="0"/>
                <a:cs typeface="Times New Roman" pitchFamily="18" charset="0"/>
              </a:rPr>
              <a:t>Отличия прав и принципов защиты ребенка в России и Великобритании</a:t>
            </a:r>
            <a:endParaRPr lang="ru-RU" sz="2000" dirty="0"/>
          </a:p>
        </p:txBody>
      </p:sp>
      <p:sp>
        <p:nvSpPr>
          <p:cNvPr id="5" name="Объект 4"/>
          <p:cNvSpPr>
            <a:spLocks noGrp="1"/>
          </p:cNvSpPr>
          <p:nvPr>
            <p:ph idx="1"/>
          </p:nvPr>
        </p:nvSpPr>
        <p:spPr>
          <a:xfrm>
            <a:off x="457200" y="980729"/>
            <a:ext cx="8229600" cy="5145435"/>
          </a:xfrm>
        </p:spPr>
        <p:txBody>
          <a:bodyPr>
            <a:noAutofit/>
          </a:bodyPr>
          <a:lstStyle/>
          <a:p>
            <a:pPr marL="0" indent="0" algn="just">
              <a:buNone/>
            </a:pPr>
            <a:r>
              <a:rPr lang="ru-RU" sz="1400" b="1" dirty="0" smtClean="0">
                <a:latin typeface="Times New Roman" pitchFamily="18" charset="0"/>
                <a:cs typeface="Times New Roman" pitchFamily="18" charset="0"/>
              </a:rPr>
              <a:t>Россия</a:t>
            </a:r>
            <a:endParaRPr lang="ru-RU" sz="1400" dirty="0" smtClean="0">
              <a:latin typeface="Times New Roman" pitchFamily="18" charset="0"/>
              <a:cs typeface="Times New Roman" pitchFamily="18" charset="0"/>
            </a:endParaRPr>
          </a:p>
          <a:p>
            <a:pPr marL="0" lvl="0" indent="0" algn="just">
              <a:buNone/>
            </a:pPr>
            <a:r>
              <a:rPr lang="ru-RU" sz="1400" dirty="0" smtClean="0">
                <a:latin typeface="Times New Roman" pitchFamily="18" charset="0"/>
                <a:cs typeface="Times New Roman" pitchFamily="18" charset="0"/>
              </a:rPr>
              <a:t>Для детей без родителей существуют специальные государственные учреждения (детские дома, приюты).</a:t>
            </a:r>
          </a:p>
          <a:p>
            <a:pPr marL="0" lvl="0" indent="0" algn="just">
              <a:buNone/>
            </a:pPr>
            <a:r>
              <a:rPr lang="ru-RU" sz="1400" dirty="0" smtClean="0">
                <a:latin typeface="Times New Roman" pitchFamily="18" charset="0"/>
                <a:cs typeface="Times New Roman" pitchFamily="18" charset="0"/>
              </a:rPr>
              <a:t>Закон нахождения под присмотром взрослого с учетом ограничения по времени – отсутствует.</a:t>
            </a:r>
          </a:p>
          <a:p>
            <a:pPr marL="0" lvl="0" indent="0" algn="just">
              <a:buNone/>
            </a:pPr>
            <a:r>
              <a:rPr lang="ru-RU" sz="1400" dirty="0" smtClean="0">
                <a:latin typeface="Times New Roman" pitchFamily="18" charset="0"/>
                <a:cs typeface="Times New Roman" pitchFamily="18" charset="0"/>
              </a:rPr>
              <a:t>Право на посещение дошкольного образовательного учреждения с 1,5 лет.</a:t>
            </a:r>
          </a:p>
          <a:p>
            <a:pPr marL="0" lvl="0" indent="0" algn="just">
              <a:buNone/>
            </a:pPr>
            <a:r>
              <a:rPr lang="ru-RU" sz="1400" dirty="0" smtClean="0">
                <a:latin typeface="Times New Roman" pitchFamily="18" charset="0"/>
                <a:cs typeface="Times New Roman" pitchFamily="18" charset="0"/>
              </a:rPr>
              <a:t>Право на посещение школьного образовательного учреждения с 6 лет.</a:t>
            </a:r>
          </a:p>
          <a:p>
            <a:pPr marL="0" lvl="0" indent="0" algn="just">
              <a:buNone/>
            </a:pPr>
            <a:r>
              <a:rPr lang="ru-RU" sz="1400" dirty="0" smtClean="0">
                <a:latin typeface="Times New Roman" pitchFamily="18" charset="0"/>
                <a:cs typeface="Times New Roman" pitchFamily="18" charset="0"/>
              </a:rPr>
              <a:t>Получение документа удостоверяющего личность (паспорт) в 14 лет.</a:t>
            </a:r>
          </a:p>
          <a:p>
            <a:pPr marL="0" lvl="0" indent="0" algn="just">
              <a:buNone/>
            </a:pPr>
            <a:r>
              <a:rPr lang="ru-RU" sz="1400" dirty="0" smtClean="0">
                <a:latin typeface="Times New Roman" pitchFamily="18" charset="0"/>
                <a:cs typeface="Times New Roman" pitchFamily="18" charset="0"/>
              </a:rPr>
              <a:t>Разрешение на употребление любой алкогольной продукции с 18 лет.</a:t>
            </a:r>
          </a:p>
          <a:p>
            <a:pPr marL="0" lvl="0" indent="0" algn="just">
              <a:buNone/>
            </a:pPr>
            <a:r>
              <a:rPr lang="ru-RU" sz="1400" dirty="0" smtClean="0">
                <a:latin typeface="Times New Roman" pitchFamily="18" charset="0"/>
                <a:cs typeface="Times New Roman" pitchFamily="18" charset="0"/>
              </a:rPr>
              <a:t>Имеет право на труд с 14 лет, но не более 4 часов в день и с согласия одного из родителей.</a:t>
            </a:r>
          </a:p>
          <a:p>
            <a:pPr marL="0" lvl="0" indent="0" algn="just">
              <a:buNone/>
            </a:pPr>
            <a:r>
              <a:rPr lang="ru-RU" sz="1400" dirty="0" smtClean="0">
                <a:latin typeface="Times New Roman" pitchFamily="18" charset="0"/>
                <a:cs typeface="Times New Roman" pitchFamily="18" charset="0"/>
              </a:rPr>
              <a:t>Право управлять мопедом при движении по дорогам с 16 лет.</a:t>
            </a:r>
          </a:p>
          <a:p>
            <a:pPr marL="0" lvl="0" indent="0" algn="just">
              <a:buNone/>
            </a:pPr>
            <a:r>
              <a:rPr lang="ru-RU" sz="1400" dirty="0" smtClean="0">
                <a:latin typeface="Times New Roman" pitchFamily="18" charset="0"/>
                <a:cs typeface="Times New Roman" pitchFamily="18" charset="0"/>
              </a:rPr>
              <a:t>На службе в армии могут быть мальчики с 18 лет.</a:t>
            </a:r>
          </a:p>
          <a:p>
            <a:pPr marL="0" indent="0" algn="just">
              <a:buNone/>
            </a:pPr>
            <a:r>
              <a:rPr lang="ru-RU" sz="1400" b="1" dirty="0" smtClean="0">
                <a:latin typeface="Times New Roman" pitchFamily="18" charset="0"/>
                <a:cs typeface="Times New Roman" pitchFamily="18" charset="0"/>
              </a:rPr>
              <a:t>Великобритания</a:t>
            </a:r>
            <a:endParaRPr lang="ru-RU" sz="1400" dirty="0" smtClean="0">
              <a:latin typeface="Times New Roman" pitchFamily="18" charset="0"/>
              <a:cs typeface="Times New Roman" pitchFamily="18" charset="0"/>
            </a:endParaRPr>
          </a:p>
          <a:p>
            <a:pPr marL="0" lvl="0" indent="0" algn="just">
              <a:buNone/>
            </a:pPr>
            <a:r>
              <a:rPr lang="ru-RU" sz="1400" dirty="0" smtClean="0">
                <a:latin typeface="Times New Roman" pitchFamily="18" charset="0"/>
                <a:cs typeface="Times New Roman" pitchFamily="18" charset="0"/>
              </a:rPr>
              <a:t>Дети воспитываются или в родных или в </a:t>
            </a:r>
            <a:r>
              <a:rPr lang="ru-RU" sz="1400" dirty="0" err="1" smtClean="0">
                <a:latin typeface="Times New Roman" pitchFamily="18" charset="0"/>
                <a:cs typeface="Times New Roman" pitchFamily="18" charset="0"/>
              </a:rPr>
              <a:t>фостерных</a:t>
            </a:r>
            <a:r>
              <a:rPr lang="ru-RU" sz="1400" dirty="0" smtClean="0">
                <a:latin typeface="Times New Roman" pitchFamily="18" charset="0"/>
                <a:cs typeface="Times New Roman" pitchFamily="18" charset="0"/>
              </a:rPr>
              <a:t> семьях (система замещающих семей).</a:t>
            </a:r>
          </a:p>
          <a:p>
            <a:pPr marL="0" lvl="0" indent="0" algn="just">
              <a:buNone/>
            </a:pPr>
            <a:r>
              <a:rPr lang="ru-RU" sz="1400" dirty="0" smtClean="0">
                <a:latin typeface="Times New Roman" pitchFamily="18" charset="0"/>
                <a:cs typeface="Times New Roman" pitchFamily="18" charset="0"/>
              </a:rPr>
              <a:t>Запрещает детям до 12 лет оставаться без присмотра взрослого дольше получаса.</a:t>
            </a:r>
          </a:p>
          <a:p>
            <a:pPr marL="0" lvl="0" indent="0" algn="just">
              <a:buNone/>
            </a:pPr>
            <a:r>
              <a:rPr lang="ru-RU" sz="1400" dirty="0" smtClean="0">
                <a:latin typeface="Times New Roman" pitchFamily="18" charset="0"/>
                <a:cs typeface="Times New Roman" pitchFamily="18" charset="0"/>
              </a:rPr>
              <a:t>Право на посещение дошкольного образовательного учреждения с 2 лет.</a:t>
            </a:r>
          </a:p>
          <a:p>
            <a:pPr marL="0" lvl="0" indent="0" algn="just">
              <a:buNone/>
            </a:pPr>
            <a:r>
              <a:rPr lang="ru-RU" sz="1400" dirty="0" smtClean="0">
                <a:latin typeface="Times New Roman" pitchFamily="18" charset="0"/>
                <a:cs typeface="Times New Roman" pitchFamily="18" charset="0"/>
              </a:rPr>
              <a:t>Право на посещение школьного образовательного учреждения с 5 лет.</a:t>
            </a:r>
          </a:p>
          <a:p>
            <a:pPr marL="0" lvl="0" indent="0" algn="just">
              <a:buNone/>
            </a:pPr>
            <a:r>
              <a:rPr lang="ru-RU" sz="1400" dirty="0" smtClean="0">
                <a:latin typeface="Times New Roman" pitchFamily="18" charset="0"/>
                <a:cs typeface="Times New Roman" pitchFamily="18" charset="0"/>
              </a:rPr>
              <a:t>Получение британского паспорта – необязательно, он необходим, только если ребенок выезжает за границу.</a:t>
            </a:r>
          </a:p>
          <a:p>
            <a:pPr marL="0" lvl="0" indent="0" algn="just">
              <a:buNone/>
            </a:pPr>
            <a:r>
              <a:rPr lang="ru-RU" sz="1400" dirty="0" smtClean="0">
                <a:latin typeface="Times New Roman" pitchFamily="18" charset="0"/>
                <a:cs typeface="Times New Roman" pitchFamily="18" charset="0"/>
              </a:rPr>
              <a:t>Разрешение на употребление слабоалкогольной продукции с 16 лет.</a:t>
            </a:r>
          </a:p>
          <a:p>
            <a:pPr marL="0" lvl="0" indent="0" algn="just">
              <a:buNone/>
            </a:pPr>
            <a:r>
              <a:rPr lang="ru-RU" sz="1400" dirty="0" smtClean="0">
                <a:latin typeface="Times New Roman" pitchFamily="18" charset="0"/>
                <a:cs typeface="Times New Roman" pitchFamily="18" charset="0"/>
              </a:rPr>
              <a:t>Имеет право получить работу с 13 лет, но закон позволяет работать только два часа в сутки.</a:t>
            </a:r>
          </a:p>
          <a:p>
            <a:pPr marL="0" lvl="0" indent="0" algn="just">
              <a:buNone/>
            </a:pPr>
            <a:r>
              <a:rPr lang="ru-RU" sz="1400" dirty="0" smtClean="0">
                <a:latin typeface="Times New Roman" pitchFamily="18" charset="0"/>
                <a:cs typeface="Times New Roman" pitchFamily="18" charset="0"/>
              </a:rPr>
              <a:t>Право управлять мопедом при движении по дорогам с 17 лет.</a:t>
            </a:r>
          </a:p>
          <a:p>
            <a:pPr marL="0" lvl="0" indent="0" algn="just">
              <a:buNone/>
            </a:pPr>
            <a:r>
              <a:rPr lang="ru-RU" sz="1400" dirty="0" smtClean="0">
                <a:latin typeface="Times New Roman" pitchFamily="18" charset="0"/>
                <a:cs typeface="Times New Roman" pitchFamily="18" charset="0"/>
              </a:rPr>
              <a:t>На службе в армии могут быть мальчики с 16 лет, девочки с 17 лет. </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2193715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36680"/>
          </a:xfrm>
        </p:spPr>
        <p:txBody>
          <a:bodyPr>
            <a:normAutofit fontScale="90000"/>
          </a:bodyPr>
          <a:lstStyle/>
          <a:p>
            <a:r>
              <a:rPr lang="ru-RU" dirty="0" smtClean="0"/>
              <a:t>Выводы.</a:t>
            </a:r>
            <a:endParaRPr lang="ru-RU" dirty="0"/>
          </a:p>
        </p:txBody>
      </p:sp>
      <p:sp>
        <p:nvSpPr>
          <p:cNvPr id="3" name="Объект 2"/>
          <p:cNvSpPr>
            <a:spLocks noGrp="1"/>
          </p:cNvSpPr>
          <p:nvPr>
            <p:ph idx="1"/>
          </p:nvPr>
        </p:nvSpPr>
        <p:spPr>
          <a:xfrm>
            <a:off x="457200" y="1412776"/>
            <a:ext cx="8229600" cy="5445224"/>
          </a:xfrm>
        </p:spPr>
        <p:txBody>
          <a:bodyPr>
            <a:normAutofit fontScale="40000" lnSpcReduction="20000"/>
          </a:bodyPr>
          <a:lstStyle/>
          <a:p>
            <a:pPr marL="0" indent="0">
              <a:buNone/>
            </a:pPr>
            <a:endParaRPr lang="ru-RU" dirty="0"/>
          </a:p>
          <a:p>
            <a:pPr marL="0" indent="0">
              <a:buNone/>
            </a:pPr>
            <a:r>
              <a:rPr lang="ru-RU" sz="3800" dirty="0">
                <a:latin typeface="Times New Roman" pitchFamily="18" charset="0"/>
                <a:cs typeface="Times New Roman" pitchFamily="18" charset="0"/>
              </a:rPr>
              <a:t>Права ребенка в Великобритании охраняются гораздо строже, чем в других странах Европейского союза. </a:t>
            </a:r>
            <a:r>
              <a:rPr lang="ru-RU" sz="3800" dirty="0" smtClean="0">
                <a:latin typeface="Times New Roman" pitchFamily="18" charset="0"/>
                <a:cs typeface="Times New Roman" pitchFamily="18" charset="0"/>
              </a:rPr>
              <a:t>О жесткости </a:t>
            </a:r>
            <a:r>
              <a:rPr lang="ru-RU" sz="3800" dirty="0">
                <a:latin typeface="Times New Roman" pitchFamily="18" charset="0"/>
                <a:cs typeface="Times New Roman" pitchFamily="18" charset="0"/>
              </a:rPr>
              <a:t>социальных служб и странностях некоторых английских методов относительно воспитания детей написано немало историй. Среди самих же англичан уже давно бытует мнение, что государству следовало бы ослабить контроль спецслужб по присмотру за молодыми семьями с детьми, так как на деле их «забота» чаще вредит, чем помогает. Каждый год из семей в Великобритании изымается примерно 50 детей на каждые 10 000. При этом причинами изъятия могут стать не только плохое обращение, но и чрезмерная любовь. Например, два года назад по решению специальной службы по присмотру за детьми пять семей были лишены родительских прав из-за того, что их дети страдали ожирением.</a:t>
            </a:r>
          </a:p>
          <a:p>
            <a:pPr marL="0" indent="0">
              <a:buNone/>
            </a:pPr>
            <a:r>
              <a:rPr lang="ru-RU" sz="3800" dirty="0">
                <a:latin typeface="Times New Roman" pitchFamily="18" charset="0"/>
                <a:cs typeface="Times New Roman" pitchFamily="18" charset="0"/>
              </a:rPr>
              <a:t>Из практической части нашей исследовательской работы видно, что ребята не знают о правах ребенка и хотели бы с ними ознакомиться более подробно.</a:t>
            </a:r>
          </a:p>
          <a:p>
            <a:pPr marL="0" indent="0">
              <a:buNone/>
            </a:pPr>
            <a:r>
              <a:rPr lang="ru-RU" sz="3800" dirty="0">
                <a:latin typeface="Times New Roman" pitchFamily="18" charset="0"/>
                <a:cs typeface="Times New Roman" pitchFamily="18" charset="0"/>
              </a:rPr>
              <a:t>Для возможности защиты прав и интересов ребенка созданы бесплатные телефоны доверия, основанные на принципе анонимности и сохранения тайны обращения.</a:t>
            </a:r>
          </a:p>
          <a:p>
            <a:pPr marL="0" indent="0">
              <a:buNone/>
            </a:pPr>
            <a:r>
              <a:rPr lang="ru-RU" sz="3800" dirty="0">
                <a:latin typeface="Times New Roman" pitchFamily="18" charset="0"/>
                <a:cs typeface="Times New Roman" pitchFamily="18" charset="0"/>
              </a:rPr>
              <a:t>В России: 8-800-200-122 Общероссийский единый детский телефон доверия, создан в сентябре 2011 года.</a:t>
            </a:r>
          </a:p>
          <a:p>
            <a:pPr marL="0" indent="0">
              <a:buNone/>
            </a:pPr>
            <a:r>
              <a:rPr lang="ru-RU" sz="3800" dirty="0">
                <a:latin typeface="Times New Roman" pitchFamily="18" charset="0"/>
                <a:cs typeface="Times New Roman" pitchFamily="18" charset="0"/>
              </a:rPr>
              <a:t>В Великобритании их несколько: 0800 616101 – бесплатный телефон горячей линии для детей и молодых людей, 0808 5008000- телефон защиты детей, 0800 1111 – справочная служба для детей в возрасте 12-16 лет.</a:t>
            </a:r>
          </a:p>
          <a:p>
            <a:pPr marL="0" indent="0">
              <a:buNone/>
            </a:pPr>
            <a:r>
              <a:rPr lang="ru-RU" sz="3800" dirty="0">
                <a:latin typeface="Times New Roman" pitchFamily="18" charset="0"/>
                <a:cs typeface="Times New Roman" pitchFamily="18" charset="0"/>
              </a:rPr>
              <a:t>В своих официальных документах ООН говорит о праздновании Всемирного дня ребёнка </a:t>
            </a:r>
            <a:r>
              <a:rPr lang="ru-RU" sz="3800" dirty="0">
                <a:latin typeface="Times New Roman" pitchFamily="18" charset="0"/>
                <a:cs typeface="Times New Roman" pitchFamily="18" charset="0"/>
                <a:hlinkClick r:id="rId2"/>
              </a:rPr>
              <a:t>20 ноября</a:t>
            </a:r>
            <a:r>
              <a:rPr lang="ru-RU" sz="3800" dirty="0">
                <a:latin typeface="Times New Roman" pitchFamily="18" charset="0"/>
                <a:cs typeface="Times New Roman" pitchFamily="18" charset="0"/>
              </a:rPr>
              <a:t>. В России более известен </a:t>
            </a:r>
            <a:r>
              <a:rPr lang="ru-RU" sz="3800" dirty="0">
                <a:latin typeface="Times New Roman" pitchFamily="18" charset="0"/>
                <a:cs typeface="Times New Roman" pitchFamily="18" charset="0"/>
                <a:hlinkClick r:id="rId3"/>
              </a:rPr>
              <a:t>Международный день защиты детей</a:t>
            </a:r>
            <a:r>
              <a:rPr lang="ru-RU" sz="3800" dirty="0">
                <a:latin typeface="Times New Roman" pitchFamily="18" charset="0"/>
                <a:cs typeface="Times New Roman" pitchFamily="18" charset="0"/>
              </a:rPr>
              <a:t>, отмечаемый </a:t>
            </a:r>
            <a:r>
              <a:rPr lang="ru-RU" sz="3800" dirty="0">
                <a:latin typeface="Times New Roman" pitchFamily="18" charset="0"/>
                <a:cs typeface="Times New Roman" pitchFamily="18" charset="0"/>
                <a:hlinkClick r:id="rId4"/>
              </a:rPr>
              <a:t>1 июня</a:t>
            </a:r>
            <a:r>
              <a:rPr lang="ru-RU" sz="3800" dirty="0">
                <a:latin typeface="Times New Roman" pitchFamily="18" charset="0"/>
                <a:cs typeface="Times New Roman" pitchFamily="18" charset="0"/>
              </a:rPr>
              <a:t>.</a:t>
            </a:r>
          </a:p>
          <a:p>
            <a:pPr marL="0" indent="0">
              <a:buNone/>
            </a:pPr>
            <a:r>
              <a:rPr lang="ru-RU" sz="3800" dirty="0" smtClean="0">
                <a:latin typeface="Times New Roman" pitchFamily="18" charset="0"/>
                <a:cs typeface="Times New Roman" pitchFamily="18" charset="0"/>
              </a:rPr>
              <a:t> Самое главное чтобы знать свои права, нужно не забывать выполнять свои обязанности.</a:t>
            </a:r>
            <a:endParaRPr lang="ru-RU" sz="3800" dirty="0">
              <a:latin typeface="Times New Roman" pitchFamily="18" charset="0"/>
              <a:cs typeface="Times New Roman" pitchFamily="18" charset="0"/>
            </a:endParaRPr>
          </a:p>
          <a:p>
            <a:pPr marL="0" indent="0">
              <a:buNone/>
            </a:pPr>
            <a:r>
              <a:rPr lang="ru-RU" sz="3800" b="1" dirty="0">
                <a:latin typeface="Times New Roman" pitchFamily="18" charset="0"/>
                <a:cs typeface="Times New Roman" pitchFamily="18" charset="0"/>
              </a:rPr>
              <a:t> </a:t>
            </a:r>
            <a:endParaRPr lang="ru-RU" sz="38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4291915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t>Введение</a:t>
            </a:r>
            <a:endParaRPr lang="ru-RU" dirty="0"/>
          </a:p>
        </p:txBody>
      </p:sp>
      <p:sp>
        <p:nvSpPr>
          <p:cNvPr id="3" name="Объект 2"/>
          <p:cNvSpPr>
            <a:spLocks noGrp="1"/>
          </p:cNvSpPr>
          <p:nvPr>
            <p:ph idx="1"/>
          </p:nvPr>
        </p:nvSpPr>
        <p:spPr>
          <a:xfrm>
            <a:off x="395536" y="1052736"/>
            <a:ext cx="8568952" cy="5102027"/>
          </a:xfrm>
        </p:spPr>
        <p:txBody>
          <a:bodyPr>
            <a:normAutofit fontScale="25000" lnSpcReduction="20000"/>
          </a:bodyPr>
          <a:lstStyle/>
          <a:p>
            <a:pPr marL="0" indent="0">
              <a:buNone/>
            </a:pPr>
            <a:r>
              <a:rPr lang="ru-RU" sz="6400" b="1" dirty="0">
                <a:latin typeface="Times New Roman" pitchFamily="18" charset="0"/>
                <a:cs typeface="Times New Roman" pitchFamily="18" charset="0"/>
              </a:rPr>
              <a:t>Актуальность</a:t>
            </a:r>
            <a:r>
              <a:rPr lang="ru-RU" sz="6400" dirty="0">
                <a:latin typeface="Times New Roman" pitchFamily="18" charset="0"/>
                <a:cs typeface="Times New Roman" pitchFamily="18" charset="0"/>
              </a:rPr>
              <a:t> данной работы определяется потребностью, выявить какими правами наделен каждый ребенок в Российской Федерации и в </a:t>
            </a:r>
            <a:r>
              <a:rPr lang="ru-RU" sz="6400" dirty="0" smtClean="0">
                <a:latin typeface="Times New Roman" pitchFamily="18" charset="0"/>
                <a:cs typeface="Times New Roman" pitchFamily="18" charset="0"/>
              </a:rPr>
              <a:t>Великобритании. И</a:t>
            </a:r>
            <a:r>
              <a:rPr lang="ru-RU" sz="6400" dirty="0">
                <a:latin typeface="Times New Roman" pitchFamily="18" charset="0"/>
                <a:cs typeface="Times New Roman" pitchFamily="18" charset="0"/>
              </a:rPr>
              <a:t> как </a:t>
            </a:r>
            <a:r>
              <a:rPr lang="ru-RU" sz="6400" dirty="0" smtClean="0">
                <a:latin typeface="Times New Roman" pitchFamily="18" charset="0"/>
                <a:cs typeface="Times New Roman" pitchFamily="18" charset="0"/>
              </a:rPr>
              <a:t>правительство </a:t>
            </a:r>
            <a:r>
              <a:rPr lang="ru-RU" sz="6400" dirty="0">
                <a:latin typeface="Times New Roman" pitchFamily="18" charset="0"/>
                <a:cs typeface="Times New Roman" pitchFamily="18" charset="0"/>
              </a:rPr>
              <a:t>двух стран заботиться о защите прав детей.  Необходимо, чтобы  любой ребенок знал и мог воспользоваться своими правами.</a:t>
            </a:r>
          </a:p>
          <a:p>
            <a:pPr marL="0" indent="0">
              <a:buNone/>
            </a:pPr>
            <a:r>
              <a:rPr lang="ru-RU" sz="6400" b="1" dirty="0">
                <a:latin typeface="Times New Roman" pitchFamily="18" charset="0"/>
                <a:cs typeface="Times New Roman" pitchFamily="18" charset="0"/>
              </a:rPr>
              <a:t>Объект исследования:</a:t>
            </a:r>
            <a:endParaRPr lang="ru-RU" sz="6400" dirty="0">
              <a:latin typeface="Times New Roman" pitchFamily="18" charset="0"/>
              <a:cs typeface="Times New Roman" pitchFamily="18" charset="0"/>
            </a:endParaRPr>
          </a:p>
          <a:p>
            <a:pPr marL="0" indent="0">
              <a:buNone/>
            </a:pPr>
            <a:r>
              <a:rPr lang="ru-RU" sz="6400" dirty="0">
                <a:latin typeface="Times New Roman" pitchFamily="18" charset="0"/>
                <a:cs typeface="Times New Roman" pitchFamily="18" charset="0"/>
              </a:rPr>
              <a:t>Международные законодательные акты, защищающие права детей. Государственные </a:t>
            </a:r>
            <a:r>
              <a:rPr lang="ru-RU" sz="6400" dirty="0" smtClean="0">
                <a:latin typeface="Times New Roman" pitchFamily="18" charset="0"/>
                <a:cs typeface="Times New Roman" pitchFamily="18" charset="0"/>
              </a:rPr>
              <a:t>законы, </a:t>
            </a:r>
            <a:r>
              <a:rPr lang="ru-RU" sz="6400" dirty="0">
                <a:latin typeface="Times New Roman" pitchFamily="18" charset="0"/>
                <a:cs typeface="Times New Roman" pitchFamily="18" charset="0"/>
              </a:rPr>
              <a:t>нормативно – правовые акты в России и в Великобритании в отношении детей.</a:t>
            </a:r>
          </a:p>
          <a:p>
            <a:pPr marL="0" indent="0">
              <a:buNone/>
            </a:pPr>
            <a:r>
              <a:rPr lang="ru-RU" sz="6400" b="1" dirty="0">
                <a:latin typeface="Times New Roman" pitchFamily="18" charset="0"/>
                <a:cs typeface="Times New Roman" pitchFamily="18" charset="0"/>
              </a:rPr>
              <a:t>Предмет исследования: </a:t>
            </a:r>
            <a:endParaRPr lang="ru-RU" sz="6400" dirty="0">
              <a:latin typeface="Times New Roman" pitchFamily="18" charset="0"/>
              <a:cs typeface="Times New Roman" pitchFamily="18" charset="0"/>
            </a:endParaRPr>
          </a:p>
          <a:p>
            <a:pPr marL="0" indent="0">
              <a:buNone/>
            </a:pPr>
            <a:r>
              <a:rPr lang="ru-RU" sz="6400" dirty="0">
                <a:latin typeface="Times New Roman" pitchFamily="18" charset="0"/>
                <a:cs typeface="Times New Roman" pitchFamily="18" charset="0"/>
              </a:rPr>
              <a:t>Понятие прав ребенка, его правового статуса, </a:t>
            </a:r>
            <a:r>
              <a:rPr lang="ru-RU" sz="6400" dirty="0" smtClean="0">
                <a:latin typeface="Times New Roman" pitchFamily="18" charset="0"/>
                <a:cs typeface="Times New Roman" pitchFamily="18" charset="0"/>
              </a:rPr>
              <a:t>знакомство </a:t>
            </a:r>
            <a:r>
              <a:rPr lang="ru-RU" sz="6400" dirty="0">
                <a:latin typeface="Times New Roman" pitchFamily="18" charset="0"/>
                <a:cs typeface="Times New Roman" pitchFamily="18" charset="0"/>
              </a:rPr>
              <a:t>с правами ребенка в России и в Великобритании.</a:t>
            </a:r>
          </a:p>
          <a:p>
            <a:pPr marL="0" indent="0">
              <a:buNone/>
            </a:pPr>
            <a:r>
              <a:rPr lang="ru-RU" sz="6400" b="1" dirty="0">
                <a:latin typeface="Times New Roman" pitchFamily="18" charset="0"/>
                <a:cs typeface="Times New Roman" pitchFamily="18" charset="0"/>
              </a:rPr>
              <a:t>Цель исследовательской работы:</a:t>
            </a:r>
            <a:endParaRPr lang="ru-RU" sz="6400" dirty="0">
              <a:latin typeface="Times New Roman" pitchFamily="18" charset="0"/>
              <a:cs typeface="Times New Roman" pitchFamily="18" charset="0"/>
            </a:endParaRPr>
          </a:p>
          <a:p>
            <a:pPr marL="0" indent="0">
              <a:buNone/>
            </a:pPr>
            <a:r>
              <a:rPr lang="ru-RU" sz="6400" dirty="0">
                <a:latin typeface="Times New Roman" pitchFamily="18" charset="0"/>
                <a:cs typeface="Times New Roman" pitchFamily="18" charset="0"/>
              </a:rPr>
              <a:t>1. Выяснить какими правами, наделен ребенок в Великобритании и в России.</a:t>
            </a:r>
          </a:p>
          <a:p>
            <a:pPr marL="0" indent="0">
              <a:buNone/>
            </a:pPr>
            <a:r>
              <a:rPr lang="ru-RU" sz="6400" dirty="0">
                <a:latin typeface="Times New Roman" pitchFamily="18" charset="0"/>
                <a:cs typeface="Times New Roman" pitchFamily="18" charset="0"/>
              </a:rPr>
              <a:t>2. Выявить сходства и различия защиты прав ребенка в России и в Великобритании.</a:t>
            </a:r>
          </a:p>
          <a:p>
            <a:pPr marL="0" indent="0">
              <a:buNone/>
            </a:pPr>
            <a:r>
              <a:rPr lang="ru-RU" sz="6400" dirty="0">
                <a:latin typeface="Times New Roman" pitchFamily="18" charset="0"/>
                <a:cs typeface="Times New Roman" pitchFamily="18" charset="0"/>
              </a:rPr>
              <a:t>3. Сформировать основные законы и нормативно-правовые акты в России и в Великобритании.</a:t>
            </a:r>
          </a:p>
          <a:p>
            <a:pPr marL="0" indent="0">
              <a:buNone/>
            </a:pPr>
            <a:r>
              <a:rPr lang="ru-RU" sz="6400" dirty="0">
                <a:latin typeface="Times New Roman" pitchFamily="18" charset="0"/>
                <a:cs typeface="Times New Roman" pitchFamily="18" charset="0"/>
              </a:rPr>
              <a:t>4. </a:t>
            </a:r>
            <a:r>
              <a:rPr lang="ru-RU" sz="6400" dirty="0" smtClean="0">
                <a:latin typeface="Times New Roman" pitchFamily="18" charset="0"/>
                <a:cs typeface="Times New Roman" pitchFamily="18" charset="0"/>
              </a:rPr>
              <a:t>Провести </a:t>
            </a:r>
            <a:r>
              <a:rPr lang="ru-RU" sz="6400" dirty="0">
                <a:latin typeface="Times New Roman" pitchFamily="18" charset="0"/>
                <a:cs typeface="Times New Roman" pitchFamily="18" charset="0"/>
              </a:rPr>
              <a:t>анкетирование учащихся о правах ребенка в России и в Великобритании и на основе, полученных результатов составить диаграмму.</a:t>
            </a:r>
          </a:p>
          <a:p>
            <a:pPr marL="0" indent="0">
              <a:buNone/>
            </a:pPr>
            <a:r>
              <a:rPr lang="ru-RU" sz="6400" b="1" dirty="0">
                <a:latin typeface="Times New Roman" pitchFamily="18" charset="0"/>
                <a:cs typeface="Times New Roman" pitchFamily="18" charset="0"/>
              </a:rPr>
              <a:t>Задачи исследования:</a:t>
            </a:r>
            <a:endParaRPr lang="ru-RU" sz="6400" dirty="0">
              <a:latin typeface="Times New Roman" pitchFamily="18" charset="0"/>
              <a:cs typeface="Times New Roman" pitchFamily="18" charset="0"/>
            </a:endParaRPr>
          </a:p>
          <a:p>
            <a:pPr marL="0" indent="0">
              <a:buNone/>
            </a:pPr>
            <a:r>
              <a:rPr lang="ru-RU" sz="6400" dirty="0">
                <a:latin typeface="Times New Roman" pitchFamily="18" charset="0"/>
                <a:cs typeface="Times New Roman" pitchFamily="18" charset="0"/>
              </a:rPr>
              <a:t>1. Изучить основы формирования прав детей в России и в Великобритании.</a:t>
            </a:r>
          </a:p>
          <a:p>
            <a:pPr marL="0" indent="0">
              <a:buNone/>
            </a:pPr>
            <a:r>
              <a:rPr lang="ru-RU" sz="6400" dirty="0">
                <a:latin typeface="Times New Roman" pitchFamily="18" charset="0"/>
                <a:cs typeface="Times New Roman" pitchFamily="18" charset="0"/>
              </a:rPr>
              <a:t>2. Изучить законодательные акты о правах детей в России и в Великобритании.</a:t>
            </a:r>
          </a:p>
          <a:p>
            <a:pPr marL="0" indent="0">
              <a:buNone/>
            </a:pPr>
            <a:r>
              <a:rPr lang="ru-RU" sz="6400" dirty="0">
                <a:latin typeface="Times New Roman" pitchFamily="18" charset="0"/>
                <a:cs typeface="Times New Roman" pitchFamily="18" charset="0"/>
              </a:rPr>
              <a:t>3. Сделать выводы по окончанию </a:t>
            </a:r>
            <a:r>
              <a:rPr lang="ru-RU" sz="6400" dirty="0" smtClean="0">
                <a:latin typeface="Times New Roman" pitchFamily="18" charset="0"/>
                <a:cs typeface="Times New Roman" pitchFamily="18" charset="0"/>
              </a:rPr>
              <a:t>научно-исследовательской </a:t>
            </a:r>
            <a:r>
              <a:rPr lang="ru-RU" sz="6400" dirty="0">
                <a:latin typeface="Times New Roman" pitchFamily="18" charset="0"/>
                <a:cs typeface="Times New Roman" pitchFamily="18" charset="0"/>
              </a:rPr>
              <a:t>работы.</a:t>
            </a:r>
          </a:p>
          <a:p>
            <a:pPr marL="0" indent="0">
              <a:buNone/>
            </a:pPr>
            <a:r>
              <a:rPr lang="ru-RU" sz="6400" b="1" dirty="0">
                <a:latin typeface="Times New Roman" pitchFamily="18" charset="0"/>
                <a:cs typeface="Times New Roman" pitchFamily="18" charset="0"/>
              </a:rPr>
              <a:t>Гипотеза:</a:t>
            </a:r>
            <a:r>
              <a:rPr lang="ru-RU" sz="6400" dirty="0">
                <a:latin typeface="Times New Roman" pitchFamily="18" charset="0"/>
                <a:cs typeface="Times New Roman" pitchFamily="18" charset="0"/>
              </a:rPr>
              <a:t> В Великобритании права детей и их защита были закреплены и начали реализовываться раньше, чем в России. Дети двух этих стран наделены схожими правами. Правительство двух стран должны соответствовать в своих правовых нормах в отношении детей нормами международного права.</a:t>
            </a:r>
          </a:p>
          <a:p>
            <a:pPr marL="0" indent="0">
              <a:buNone/>
            </a:pPr>
            <a:r>
              <a:rPr lang="ru-RU" sz="6400" dirty="0">
                <a:latin typeface="Times New Roman" pitchFamily="18" charset="0"/>
                <a:cs typeface="Times New Roman" pitchFamily="18" charset="0"/>
              </a:rPr>
              <a:t> </a:t>
            </a:r>
          </a:p>
          <a:p>
            <a:r>
              <a:rPr lang="ru-RU" dirty="0"/>
              <a:t> </a:t>
            </a:r>
          </a:p>
          <a:p>
            <a:endParaRPr lang="ru-RU" dirty="0"/>
          </a:p>
        </p:txBody>
      </p:sp>
    </p:spTree>
    <p:extLst>
      <p:ext uri="{BB962C8B-B14F-4D97-AF65-F5344CB8AC3E}">
        <p14:creationId xmlns:p14="http://schemas.microsoft.com/office/powerpoint/2010/main" val="2351090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778098"/>
          </a:xfrm>
        </p:spPr>
        <p:txBody>
          <a:bodyPr>
            <a:normAutofit/>
          </a:bodyPr>
          <a:lstStyle/>
          <a:p>
            <a:pPr lvl="1" algn="ctr" rtl="0">
              <a:spcBef>
                <a:spcPct val="0"/>
              </a:spcBef>
            </a:pPr>
            <a:r>
              <a:rPr lang="ru-RU" b="1" dirty="0" smtClean="0"/>
              <a:t>Международный  государственный нормативно-правовой акт</a:t>
            </a:r>
            <a:r>
              <a:rPr lang="ru-RU" sz="1400" dirty="0"/>
              <a:t/>
            </a:r>
            <a:br>
              <a:rPr lang="ru-RU" sz="1400" dirty="0"/>
            </a:br>
            <a:endParaRPr lang="ru-RU" dirty="0"/>
          </a:p>
        </p:txBody>
      </p:sp>
      <p:sp>
        <p:nvSpPr>
          <p:cNvPr id="3" name="Объект 2"/>
          <p:cNvSpPr>
            <a:spLocks noGrp="1"/>
          </p:cNvSpPr>
          <p:nvPr>
            <p:ph idx="1"/>
          </p:nvPr>
        </p:nvSpPr>
        <p:spPr>
          <a:xfrm>
            <a:off x="457200" y="980728"/>
            <a:ext cx="8229600" cy="5472608"/>
          </a:xfrm>
        </p:spPr>
        <p:txBody>
          <a:bodyPr>
            <a:normAutofit lnSpcReduction="10000"/>
          </a:bodyPr>
          <a:lstStyle/>
          <a:p>
            <a:pPr marL="0" indent="0" algn="just">
              <a:buNone/>
            </a:pPr>
            <a:r>
              <a:rPr lang="ru-RU" sz="2000" dirty="0">
                <a:latin typeface="Times New Roman" pitchFamily="18" charset="0"/>
                <a:cs typeface="Times New Roman" pitchFamily="18" charset="0"/>
              </a:rPr>
              <a:t>Основным актом о правах ребёнка на международном уровне является </a:t>
            </a:r>
            <a:r>
              <a:rPr lang="ru-RU" sz="2000" b="1" dirty="0">
                <a:latin typeface="Times New Roman" pitchFamily="18" charset="0"/>
                <a:cs typeface="Times New Roman" pitchFamily="18" charset="0"/>
              </a:rPr>
              <a:t>Конвенция о правах ребёнка</a:t>
            </a:r>
            <a:r>
              <a:rPr lang="ru-RU" sz="2000" dirty="0">
                <a:latin typeface="Times New Roman" pitchFamily="18" charset="0"/>
                <a:cs typeface="Times New Roman" pitchFamily="18" charset="0"/>
              </a:rPr>
              <a:t> (</a:t>
            </a:r>
            <a:r>
              <a:rPr lang="ru-RU" sz="2000" b="1" dirty="0">
                <a:latin typeface="Times New Roman" pitchFamily="18" charset="0"/>
                <a:cs typeface="Times New Roman" pitchFamily="18" charset="0"/>
              </a:rPr>
              <a:t>1989г</a:t>
            </a:r>
            <a:r>
              <a:rPr lang="ru-RU" sz="2000" dirty="0">
                <a:latin typeface="Times New Roman" pitchFamily="18" charset="0"/>
                <a:cs typeface="Times New Roman" pitchFamily="18" charset="0"/>
              </a:rPr>
              <a:t>). На данный момент большинство стран подписало Конвенцию, наша страна присоединилась к этому документу в 1990г. По сравнению с Декларацией, где несколько коротких, носящих декларативный характер положений, Конвенция имеет 54 статьи, учитывающие практически все моменты, связанные с жизнью и положением ребенка в обществе. Главная ее цель – максимальная защита интересов ребенка. </a:t>
            </a:r>
          </a:p>
          <a:p>
            <a:pPr marL="0" indent="0" algn="just">
              <a:buNone/>
            </a:pPr>
            <a:r>
              <a:rPr lang="ru-RU" sz="2000" b="1" dirty="0">
                <a:latin typeface="Times New Roman" pitchFamily="18" charset="0"/>
                <a:cs typeface="Times New Roman" pitchFamily="18" charset="0"/>
              </a:rPr>
              <a:t>Конвенция принята резолюцией 44/25 Генеральной Ассамблеи ООН от 20 ноября 1989 года</a:t>
            </a:r>
            <a:r>
              <a:rPr lang="ru-RU" sz="2000" dirty="0">
                <a:latin typeface="Times New Roman" pitchFamily="18" charset="0"/>
                <a:cs typeface="Times New Roman" pitchFamily="18" charset="0"/>
              </a:rPr>
              <a:t>, 26 января 1990 года началось подписание Конвенции. Конвенция вступила в силу 2 сентября 1990 года после ратификации ее двадцатью государствами. На Венской конференции по правам человека в 1993 году было принято решение добиться того, чтобы к 1995 году Конвенция стала универсальной для всех государств, в Великобритании Конвенция о правах ребенка (1989 года) является главным законом в области прав и </a:t>
            </a:r>
          </a:p>
          <a:p>
            <a:pPr marL="0" indent="0" algn="just">
              <a:buNone/>
            </a:pPr>
            <a:r>
              <a:rPr lang="ru-RU" sz="2000" dirty="0">
                <a:latin typeface="Times New Roman" pitchFamily="18" charset="0"/>
                <a:cs typeface="Times New Roman" pitchFamily="18" charset="0"/>
              </a:rPr>
              <a:t>защиты ребенка.</a:t>
            </a:r>
          </a:p>
          <a:p>
            <a:pPr marL="0" indent="0">
              <a:buNone/>
            </a:pPr>
            <a:r>
              <a:rPr lang="ru-RU" sz="1600" dirty="0">
                <a:latin typeface="Times New Roman" pitchFamily="18" charset="0"/>
                <a:cs typeface="Times New Roman" pitchFamily="18" charset="0"/>
              </a:rPr>
              <a:t> </a:t>
            </a:r>
          </a:p>
          <a:p>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1994205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88641"/>
            <a:ext cx="8229600" cy="5937523"/>
          </a:xfrm>
        </p:spPr>
        <p:txBody>
          <a:bodyPr/>
          <a:lstStyle/>
          <a:p>
            <a:pPr marL="0" indent="0" algn="ctr">
              <a:buNone/>
            </a:pPr>
            <a:r>
              <a:rPr lang="ru-RU" sz="2000" b="1" dirty="0" smtClean="0">
                <a:latin typeface="Times New Roman" pitchFamily="18" charset="0"/>
                <a:cs typeface="Times New Roman" pitchFamily="18" charset="0"/>
              </a:rPr>
              <a:t>1.2 Правовые законодательные акты о правах детей в Великобритании.</a:t>
            </a:r>
            <a:endParaRPr lang="ru-RU" sz="2000" dirty="0" smtClean="0">
              <a:latin typeface="Times New Roman" pitchFamily="18" charset="0"/>
              <a:cs typeface="Times New Roman" pitchFamily="18" charset="0"/>
            </a:endParaRPr>
          </a:p>
          <a:p>
            <a:pPr marL="0" indent="0">
              <a:buNone/>
            </a:pPr>
            <a:endParaRPr lang="ru-RU" sz="2000" b="1" dirty="0" smtClean="0">
              <a:latin typeface="Times New Roman" pitchFamily="18" charset="0"/>
              <a:cs typeface="Times New Roman" pitchFamily="18" charset="0"/>
            </a:endParaRPr>
          </a:p>
          <a:p>
            <a:pPr marL="0" indent="0">
              <a:buNone/>
            </a:pPr>
            <a:endParaRPr lang="ru-RU" sz="1200" dirty="0">
              <a:latin typeface="Times New Roman" pitchFamily="18" charset="0"/>
              <a:cs typeface="Times New Roman" pitchFamily="18" charset="0"/>
            </a:endParaRPr>
          </a:p>
          <a:p>
            <a:pPr marL="0" indent="0">
              <a:buNone/>
            </a:pPr>
            <a:r>
              <a:rPr lang="ru-RU" sz="14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1. Основным </a:t>
            </a:r>
            <a:r>
              <a:rPr lang="ru-RU" sz="1600" dirty="0">
                <a:latin typeface="Times New Roman" pitchFamily="18" charset="0"/>
                <a:cs typeface="Times New Roman" pitchFamily="18" charset="0"/>
              </a:rPr>
              <a:t>документом в Великобритании о защите прав ребенка являются Конвенция ООН о правах ребенка 1989 года.</a:t>
            </a:r>
            <a:r>
              <a:rPr lang="ru-RU" sz="1600" b="1" dirty="0">
                <a:latin typeface="Times New Roman" pitchFamily="18" charset="0"/>
                <a:cs typeface="Times New Roman" pitchFamily="18" charset="0"/>
              </a:rPr>
              <a:t> </a:t>
            </a:r>
            <a:endParaRPr lang="ru-RU" sz="1600" dirty="0">
              <a:latin typeface="Times New Roman" pitchFamily="18" charset="0"/>
              <a:cs typeface="Times New Roman" pitchFamily="18" charset="0"/>
            </a:endParaRP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6768752"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085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2.Закон о детях.</a:t>
            </a:r>
            <a:endParaRPr lang="ru-RU" dirty="0"/>
          </a:p>
        </p:txBody>
      </p:sp>
      <p:sp>
        <p:nvSpPr>
          <p:cNvPr id="3" name="Объект 2"/>
          <p:cNvSpPr>
            <a:spLocks noGrp="1"/>
          </p:cNvSpPr>
          <p:nvPr>
            <p:ph idx="1"/>
          </p:nvPr>
        </p:nvSpPr>
        <p:spPr/>
        <p:txBody>
          <a:bodyPr>
            <a:normAutofit fontScale="70000" lnSpcReduction="20000"/>
          </a:bodyPr>
          <a:lstStyle/>
          <a:p>
            <a:pPr marL="0" indent="0" fontAlgn="base">
              <a:buNone/>
            </a:pPr>
            <a:r>
              <a:rPr lang="ru-RU" b="1" dirty="0" smtClean="0"/>
              <a:t> </a:t>
            </a:r>
            <a:r>
              <a:rPr lang="ru-RU" b="1" dirty="0"/>
              <a:t>«Закон о детях» (</a:t>
            </a:r>
            <a:r>
              <a:rPr lang="ru-RU" b="1" dirty="0" err="1"/>
              <a:t>Children</a:t>
            </a:r>
            <a:r>
              <a:rPr lang="ru-RU" b="1" dirty="0"/>
              <a:t> </a:t>
            </a:r>
            <a:r>
              <a:rPr lang="ru-RU" b="1" dirty="0" err="1"/>
              <a:t>Act</a:t>
            </a:r>
            <a:r>
              <a:rPr lang="ru-RU" b="1" dirty="0"/>
              <a:t>), 1989 </a:t>
            </a:r>
            <a:r>
              <a:rPr lang="ru-RU" dirty="0"/>
              <a:t>года решает проблемы, которые существует у нас в России, но не знакомы британцам: многотысячные очереди в детские дошкольные учреждения, реализация права детей – инвалидов на получение образования в учебных заведениях, проблема массового сиротства при живых родителях. </a:t>
            </a:r>
            <a:r>
              <a:rPr lang="ru-RU" dirty="0" smtClean="0"/>
              <a:t> «</a:t>
            </a:r>
            <a:r>
              <a:rPr lang="ru-RU" dirty="0"/>
              <a:t>Закон о детях» (</a:t>
            </a:r>
            <a:r>
              <a:rPr lang="ru-RU" dirty="0" err="1"/>
              <a:t>The</a:t>
            </a:r>
            <a:r>
              <a:rPr lang="ru-RU" dirty="0"/>
              <a:t> </a:t>
            </a:r>
            <a:r>
              <a:rPr lang="ru-RU" dirty="0" err="1"/>
              <a:t>Children</a:t>
            </a:r>
            <a:r>
              <a:rPr lang="ru-RU" dirty="0"/>
              <a:t> </a:t>
            </a:r>
            <a:r>
              <a:rPr lang="ru-RU" dirty="0" err="1"/>
              <a:t>Act</a:t>
            </a:r>
            <a:r>
              <a:rPr lang="ru-RU" dirty="0"/>
              <a:t>) 1989 года дает право местным властям обращаться в суд, когда у них есть серьезные опасения о благополучии детей. Существует определенный порог, называющийся «значительный ущерб» (</a:t>
            </a:r>
            <a:r>
              <a:rPr lang="ru-RU" dirty="0" err="1"/>
              <a:t>significant</a:t>
            </a:r>
            <a:r>
              <a:rPr lang="ru-RU" dirty="0"/>
              <a:t> </a:t>
            </a:r>
            <a:r>
              <a:rPr lang="ru-RU" dirty="0" err="1"/>
              <a:t>harm</a:t>
            </a:r>
            <a:r>
              <a:rPr lang="ru-RU" dirty="0"/>
              <a:t>), нанесенный ребенку. Местные власти должны предоставить  доказательства того, что этот порог был перейден родителями. Значительный ущерб определяется сравнением уровня здоровья и развития ребенка с ожидаемым для детей его возраста. Если у местных властей есть повод считать, что ребенку был нанесен значительный ущерб, родителей могут  лишить их прав. </a:t>
            </a:r>
          </a:p>
          <a:p>
            <a:pPr marL="0" indent="0" fontAlgn="base">
              <a:buNone/>
            </a:pPr>
            <a:r>
              <a:rPr lang="ru-RU" dirty="0"/>
              <a:t>Если вашим соседям вдруг показалось, что вы слишком строги со своим чадом, повышаете на него голос или даже оставляете его дома на несколько часов без присмотра, они вполне могут пожаловаться на вас в социальные службы. </a:t>
            </a:r>
          </a:p>
          <a:p>
            <a:endParaRPr lang="ru-RU" dirty="0"/>
          </a:p>
        </p:txBody>
      </p:sp>
    </p:spTree>
    <p:extLst>
      <p:ext uri="{BB962C8B-B14F-4D97-AF65-F5344CB8AC3E}">
        <p14:creationId xmlns:p14="http://schemas.microsoft.com/office/powerpoint/2010/main" val="2773415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648072"/>
          </a:xfrm>
        </p:spPr>
        <p:txBody>
          <a:bodyPr>
            <a:normAutofit fontScale="90000"/>
          </a:bodyPr>
          <a:lstStyle/>
          <a:p>
            <a:r>
              <a:rPr lang="ru-RU" dirty="0" smtClean="0"/>
              <a:t>3.</a:t>
            </a:r>
            <a:r>
              <a:rPr lang="ru-RU" dirty="0" smtClean="0">
                <a:latin typeface="Times New Roman" pitchFamily="18" charset="0"/>
                <a:cs typeface="Times New Roman" pitchFamily="18" charset="0"/>
              </a:rPr>
              <a:t>Акт об образовании.</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467544" y="1124744"/>
            <a:ext cx="8229600" cy="4929413"/>
          </a:xfrm>
        </p:spPr>
        <p:txBody>
          <a:bodyPr>
            <a:normAutofit fontScale="70000" lnSpcReduction="20000"/>
          </a:bodyPr>
          <a:lstStyle/>
          <a:p>
            <a:pPr marL="0" indent="0" algn="just">
              <a:buNone/>
            </a:pPr>
            <a:r>
              <a:rPr lang="ru-RU" dirty="0" smtClean="0"/>
              <a:t> </a:t>
            </a:r>
            <a:r>
              <a:rPr lang="ru-RU" dirty="0"/>
              <a:t>В Великобритании школьное образование является обязательным с 5 до 16 лет. Некоторые сразу смогут возразить, </a:t>
            </a:r>
            <a:r>
              <a:rPr lang="ru-RU" dirty="0" smtClean="0"/>
              <a:t>что </a:t>
            </a:r>
            <a:r>
              <a:rPr lang="ru-RU" dirty="0"/>
              <a:t>с 2015 года образование в Великобритании стало обязательным вплоть до 18-ти летнего возраста. Это правда! Но последние учебных 3 года (15-18 лет) молодые люди имеют право учиться в других учебных заведениях, например, в частных </a:t>
            </a:r>
            <a:r>
              <a:rPr lang="ru-RU" dirty="0" err="1"/>
              <a:t>Sixth</a:t>
            </a:r>
            <a:r>
              <a:rPr lang="ru-RU" dirty="0"/>
              <a:t> </a:t>
            </a:r>
            <a:r>
              <a:rPr lang="ru-RU" dirty="0" err="1"/>
              <a:t>Form</a:t>
            </a:r>
            <a:r>
              <a:rPr lang="ru-RU" dirty="0"/>
              <a:t> колледжах, колледжах дальнейшего обучения, аналогах наших профессионально-технических </a:t>
            </a:r>
            <a:r>
              <a:rPr lang="ru-RU" dirty="0" smtClean="0"/>
              <a:t>училищ, либо </a:t>
            </a:r>
            <a:r>
              <a:rPr lang="ru-RU" dirty="0"/>
              <a:t>работать подмастерьем под присмотром опытного мастера, имеющего право на обучение молодых специалистов. Но вернемся к школьникам. До начала обучения, а именно с 2-х летнего возраста, дети посещают </a:t>
            </a:r>
            <a:r>
              <a:rPr lang="ru-RU" dirty="0" err="1"/>
              <a:t>Nursery</a:t>
            </a:r>
            <a:r>
              <a:rPr lang="ru-RU" dirty="0"/>
              <a:t> или </a:t>
            </a:r>
            <a:r>
              <a:rPr lang="ru-RU" dirty="0" err="1"/>
              <a:t>Pre-preparatory</a:t>
            </a:r>
            <a:r>
              <a:rPr lang="ru-RU" dirty="0"/>
              <a:t> </a:t>
            </a:r>
            <a:r>
              <a:rPr lang="ru-RU" dirty="0" err="1"/>
              <a:t>School</a:t>
            </a:r>
            <a:r>
              <a:rPr lang="ru-RU" dirty="0"/>
              <a:t> (аналог наших детских садов). Это может быть как самостоятельное учебное заведение, так и часть начальной школы. </a:t>
            </a:r>
          </a:p>
          <a:p>
            <a:pPr marL="0" indent="0" algn="just">
              <a:buNone/>
            </a:pPr>
            <a:r>
              <a:rPr lang="ru-RU" dirty="0"/>
              <a:t>Если ребенок в состоянии заявить, что родители поступают с ним несправедливо, он может набрать номер сотрудника службы и обратится за помощью. За несколько подобных звонков отца и мать, вероятнее всего, вызовут в суд и лишат родительских прав. В семьях, где оба родителя работают, с ребенком обязательно должна оставаться няня. Когда ребенок достигает двухлетнего возраста, его можно отдать в учреждение дошкольного образования, а с 5 лет — в школу. Образование в Англии является обязательным до 16 лет.</a:t>
            </a:r>
          </a:p>
          <a:p>
            <a:endParaRPr lang="ru-RU" dirty="0"/>
          </a:p>
        </p:txBody>
      </p:sp>
    </p:spTree>
    <p:extLst>
      <p:ext uri="{BB962C8B-B14F-4D97-AF65-F5344CB8AC3E}">
        <p14:creationId xmlns:p14="http://schemas.microsoft.com/office/powerpoint/2010/main" val="4176121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80120"/>
          </a:xfrm>
        </p:spPr>
        <p:txBody>
          <a:bodyPr>
            <a:normAutofit fontScale="90000"/>
          </a:bodyPr>
          <a:lstStyle/>
          <a:p>
            <a:r>
              <a:rPr lang="ru-RU" dirty="0" smtClean="0"/>
              <a:t>4. Правила устройства детей на </a:t>
            </a:r>
            <a:r>
              <a:rPr lang="ru-RU" dirty="0" err="1" smtClean="0"/>
              <a:t>фостерное</a:t>
            </a:r>
            <a:r>
              <a:rPr lang="ru-RU" dirty="0" smtClean="0"/>
              <a:t> воспитание.</a:t>
            </a:r>
            <a:endParaRPr lang="ru-RU" dirty="0"/>
          </a:p>
        </p:txBody>
      </p:sp>
      <p:sp>
        <p:nvSpPr>
          <p:cNvPr id="3" name="Объект 2"/>
          <p:cNvSpPr>
            <a:spLocks noGrp="1"/>
          </p:cNvSpPr>
          <p:nvPr>
            <p:ph idx="1"/>
          </p:nvPr>
        </p:nvSpPr>
        <p:spPr>
          <a:xfrm>
            <a:off x="395536" y="1412777"/>
            <a:ext cx="8229600" cy="4669979"/>
          </a:xfrm>
        </p:spPr>
        <p:txBody>
          <a:bodyPr>
            <a:normAutofit/>
          </a:bodyPr>
          <a:lstStyle/>
          <a:p>
            <a:pPr marL="0" indent="0" algn="just">
              <a:buNone/>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Одной из форм устройства детей, оставшихся без попечения родителей, является патронатное (</a:t>
            </a:r>
            <a:r>
              <a:rPr lang="ru-RU" sz="1600" dirty="0" err="1">
                <a:latin typeface="Times New Roman" pitchFamily="18" charset="0"/>
                <a:cs typeface="Times New Roman" pitchFamily="18" charset="0"/>
              </a:rPr>
              <a:t>фостерное</a:t>
            </a:r>
            <a:r>
              <a:rPr lang="ru-RU" sz="1600" dirty="0">
                <a:latin typeface="Times New Roman" pitchFamily="18" charset="0"/>
                <a:cs typeface="Times New Roman" pitchFamily="18" charset="0"/>
              </a:rPr>
              <a:t>) воспитание. </a:t>
            </a:r>
            <a:r>
              <a:rPr lang="ru-RU" sz="1600" dirty="0" err="1">
                <a:latin typeface="Times New Roman" pitchFamily="18" charset="0"/>
                <a:cs typeface="Times New Roman" pitchFamily="18" charset="0"/>
              </a:rPr>
              <a:t>Фостерная</a:t>
            </a:r>
            <a:r>
              <a:rPr lang="ru-RU" sz="1600" dirty="0">
                <a:latin typeface="Times New Roman" pitchFamily="18" charset="0"/>
                <a:cs typeface="Times New Roman" pitchFamily="18" charset="0"/>
              </a:rPr>
              <a:t> семья - форма временного устройства в семью детей, оказавшихся в сложной жизненной ситуации, с целью реабилитации, изменения ситуации в кровной семье, а при невозможности - передачи на усыновление. Целью данной формы является реализация приоритетного права ребенка жить и воспитываться в семье, провозглашенная в Конвенции ООН о правах ребенка. </a:t>
            </a:r>
            <a:r>
              <a:rPr lang="ru-RU" sz="1600" dirty="0" err="1">
                <a:latin typeface="Times New Roman" pitchFamily="18" charset="0"/>
                <a:cs typeface="Times New Roman" pitchFamily="18" charset="0"/>
              </a:rPr>
              <a:t>Фостерная</a:t>
            </a:r>
            <a:r>
              <a:rPr lang="ru-RU" sz="1600" dirty="0">
                <a:latin typeface="Times New Roman" pitchFamily="18" charset="0"/>
                <a:cs typeface="Times New Roman" pitchFamily="18" charset="0"/>
              </a:rPr>
              <a:t> семья - альтернативная форма устройства, применяемая в случаях, когда ввиду объективных причин невозможно применение таких приоритетных форм устройства детей, как усыновление или опека. В </a:t>
            </a:r>
            <a:r>
              <a:rPr lang="ru-RU" sz="1600" dirty="0" err="1">
                <a:latin typeface="Times New Roman" pitchFamily="18" charset="0"/>
                <a:cs typeface="Times New Roman" pitchFamily="18" charset="0"/>
              </a:rPr>
              <a:t>фостерную</a:t>
            </a:r>
            <a:r>
              <a:rPr lang="ru-RU" sz="1600" dirty="0">
                <a:latin typeface="Times New Roman" pitchFamily="18" charset="0"/>
                <a:cs typeface="Times New Roman" pitchFamily="18" charset="0"/>
              </a:rPr>
              <a:t> семью ребенок передается на основании гражданско-правового договора, в некоторых странах дополнительно заключается и трудовой договор между </a:t>
            </a:r>
            <a:r>
              <a:rPr lang="ru-RU" sz="1600" dirty="0" err="1">
                <a:latin typeface="Times New Roman" pitchFamily="18" charset="0"/>
                <a:cs typeface="Times New Roman" pitchFamily="18" charset="0"/>
              </a:rPr>
              <a:t>фостерным</a:t>
            </a:r>
            <a:r>
              <a:rPr lang="ru-RU" sz="1600" dirty="0">
                <a:latin typeface="Times New Roman" pitchFamily="18" charset="0"/>
                <a:cs typeface="Times New Roman" pitchFamily="18" charset="0"/>
              </a:rPr>
              <a:t> воспитателем и службой по устройству детей. </a:t>
            </a:r>
            <a:endParaRPr lang="ru-RU" sz="1600" dirty="0" smtClean="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824" y="4149080"/>
            <a:ext cx="5040560" cy="2579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0496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8229600" cy="796950"/>
          </a:xfrm>
        </p:spPr>
        <p:txBody>
          <a:bodyPr>
            <a:normAutofit fontScale="90000"/>
          </a:bodyPr>
          <a:lstStyle/>
          <a:p>
            <a:r>
              <a:rPr lang="ru-RU" sz="2400" b="1" dirty="0" smtClean="0">
                <a:latin typeface="Times New Roman" pitchFamily="18" charset="0"/>
                <a:cs typeface="Times New Roman" pitchFamily="18" charset="0"/>
              </a:rPr>
              <a:t>1.3 Законодательные акты о правах и защиты ребенка в России.</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p>
        </p:txBody>
      </p:sp>
      <p:sp>
        <p:nvSpPr>
          <p:cNvPr id="3" name="Объект 2"/>
          <p:cNvSpPr>
            <a:spLocks noGrp="1"/>
          </p:cNvSpPr>
          <p:nvPr>
            <p:ph idx="1"/>
          </p:nvPr>
        </p:nvSpPr>
        <p:spPr>
          <a:xfrm>
            <a:off x="467544" y="1052737"/>
            <a:ext cx="8229600" cy="5050625"/>
          </a:xfrm>
        </p:spPr>
        <p:txBody>
          <a:bodyPr>
            <a:normAutofit/>
          </a:bodyPr>
          <a:lstStyle/>
          <a:p>
            <a:pPr marL="0" indent="0" algn="ctr">
              <a:buNone/>
            </a:pPr>
            <a:r>
              <a:rPr lang="ru-RU" sz="2000" b="1" dirty="0" smtClean="0">
                <a:latin typeface="Times New Roman" pitchFamily="18" charset="0"/>
                <a:cs typeface="Times New Roman" pitchFamily="18" charset="0"/>
              </a:rPr>
              <a:t>Конституция</a:t>
            </a:r>
            <a:endParaRPr lang="ru-RU" sz="2000" b="1" dirty="0">
              <a:latin typeface="Times New Roman" pitchFamily="18" charset="0"/>
              <a:cs typeface="Times New Roman" pitchFamily="18" charset="0"/>
            </a:endParaRPr>
          </a:p>
          <a:p>
            <a:pPr marL="0" indent="0">
              <a:buNone/>
            </a:pPr>
            <a:r>
              <a:rPr lang="ru-RU" sz="1400" b="1" dirty="0">
                <a:latin typeface="Times New Roman" pitchFamily="18" charset="0"/>
                <a:cs typeface="Times New Roman" pitchFamily="18" charset="0"/>
              </a:rPr>
              <a:t>1</a:t>
            </a:r>
            <a:r>
              <a:rPr lang="ru-RU" sz="1400" dirty="0">
                <a:latin typeface="Times New Roman" pitchFamily="18" charset="0"/>
                <a:cs typeface="Times New Roman" pitchFamily="18" charset="0"/>
              </a:rPr>
              <a:t>. Конституция Российской Федерации — высший нормативный </a:t>
            </a:r>
            <a:r>
              <a:rPr lang="ru-RU" sz="1400" dirty="0" smtClean="0">
                <a:latin typeface="Times New Roman" pitchFamily="18" charset="0"/>
                <a:cs typeface="Times New Roman" pitchFamily="18" charset="0"/>
              </a:rPr>
              <a:t>правовой акт в РФ. Принята </a:t>
            </a:r>
            <a:r>
              <a:rPr lang="ru-RU" sz="1400" dirty="0">
                <a:latin typeface="Times New Roman" pitchFamily="18" charset="0"/>
                <a:cs typeface="Times New Roman" pitchFamily="18" charset="0"/>
              </a:rPr>
              <a:t>народом России 12 декабря 1993 года, вступила в силу 25 декабря 1993 года. Конституция обладает высшей юридической силой, закрепляющей основы конституционного строя России, государственное устройство, образование представительных, исполнительных, судебных органов власти и систему местного самоуправления, права и свободы человека и гражданина.</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708920"/>
            <a:ext cx="6768752"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02364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7"/>
            <a:ext cx="8229600" cy="450304"/>
          </a:xfrm>
        </p:spPr>
        <p:txBody>
          <a:bodyPr>
            <a:normAutofit/>
          </a:bodyPr>
          <a:lstStyle/>
          <a:p>
            <a:r>
              <a:rPr lang="ru-RU" sz="2200" b="1" dirty="0"/>
              <a:t>2</a:t>
            </a:r>
            <a:r>
              <a:rPr lang="ru-RU" sz="2200" b="1" dirty="0">
                <a:latin typeface="Times New Roman" pitchFamily="18" charset="0"/>
                <a:cs typeface="Times New Roman" pitchFamily="18" charset="0"/>
              </a:rPr>
              <a:t>. Семейный кодекс РФ</a:t>
            </a:r>
            <a:r>
              <a:rPr lang="ru-RU" sz="2200" dirty="0">
                <a:latin typeface="Times New Roman" pitchFamily="18" charset="0"/>
                <a:cs typeface="Times New Roman" pitchFamily="18" charset="0"/>
              </a:rPr>
              <a:t> </a:t>
            </a:r>
          </a:p>
        </p:txBody>
      </p:sp>
      <p:sp>
        <p:nvSpPr>
          <p:cNvPr id="4" name="AutoShape 2" descr="Картинки по запросу Семейный кодекс"/>
          <p:cNvSpPr>
            <a:spLocks noGrp="1" noChangeAspect="1" noChangeArrowheads="1"/>
          </p:cNvSpPr>
          <p:nvPr>
            <p:ph idx="1"/>
          </p:nvPr>
        </p:nvSpPr>
        <p:spPr bwMode="auto">
          <a:xfrm>
            <a:off x="395536" y="1598068"/>
            <a:ext cx="8229600" cy="45259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r>
              <a:rPr lang="ru-RU" sz="1400" dirty="0">
                <a:solidFill>
                  <a:schemeClr val="tx1">
                    <a:lumMod val="85000"/>
                    <a:lumOff val="15000"/>
                  </a:schemeClr>
                </a:solidFill>
                <a:latin typeface="Times New Roman" pitchFamily="18" charset="0"/>
                <a:cs typeface="Times New Roman" pitchFamily="18" charset="0"/>
              </a:rPr>
              <a:t>Глава 11. Права несовершеннолетних детей</a:t>
            </a:r>
          </a:p>
          <a:p>
            <a:r>
              <a:rPr lang="ru-RU" sz="1600" dirty="0">
                <a:latin typeface="Times New Roman" pitchFamily="18" charset="0"/>
                <a:cs typeface="Times New Roman" pitchFamily="18" charset="0"/>
                <a:hlinkClick r:id="rId2"/>
              </a:rPr>
              <a:t>Статья 54. Право ребенка жить и воспитываться в семье</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hlinkClick r:id="rId3"/>
              </a:rPr>
              <a:t>Статья 55. Право ребенка на общение с родителями и другими родственниками</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hlinkClick r:id="rId4"/>
              </a:rPr>
              <a:t>Статья 56. Право ребенка на защиту</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hlinkClick r:id="rId5"/>
              </a:rPr>
              <a:t>Статья 57. </a:t>
            </a:r>
            <a:r>
              <a:rPr lang="ru-RU" sz="1600" dirty="0" smtClean="0">
                <a:latin typeface="Times New Roman" pitchFamily="18" charset="0"/>
                <a:cs typeface="Times New Roman" pitchFamily="18" charset="0"/>
                <a:hlinkClick r:id="rId5"/>
              </a:rPr>
              <a:t>Право ребенка </a:t>
            </a:r>
            <a:r>
              <a:rPr lang="ru-RU" sz="1600" dirty="0">
                <a:latin typeface="Times New Roman" pitchFamily="18" charset="0"/>
                <a:cs typeface="Times New Roman" pitchFamily="18" charset="0"/>
                <a:hlinkClick r:id="rId5"/>
              </a:rPr>
              <a:t>выражать свое </a:t>
            </a:r>
            <a:r>
              <a:rPr lang="ru-RU" sz="1600" dirty="0" smtClean="0">
                <a:latin typeface="Times New Roman" pitchFamily="18" charset="0"/>
                <a:cs typeface="Times New Roman" pitchFamily="18" charset="0"/>
                <a:hlinkClick r:id="rId5"/>
              </a:rPr>
              <a:t>мнение</a:t>
            </a:r>
            <a:endParaRPr lang="ru-RU" sz="1600" dirty="0" smtClean="0">
              <a:latin typeface="Times New Roman" pitchFamily="18" charset="0"/>
              <a:cs typeface="Times New Roman" pitchFamily="18" charset="0"/>
            </a:endParaRPr>
          </a:p>
          <a:p>
            <a:r>
              <a:rPr lang="ru-RU" sz="1400" dirty="0" smtClean="0">
                <a:solidFill>
                  <a:schemeClr val="tx1">
                    <a:lumMod val="85000"/>
                    <a:lumOff val="15000"/>
                  </a:schemeClr>
                </a:solidFill>
                <a:latin typeface="Times New Roman" pitchFamily="18" charset="0"/>
                <a:cs typeface="Times New Roman" pitchFamily="18" charset="0"/>
              </a:rPr>
              <a:t>Статья </a:t>
            </a:r>
            <a:r>
              <a:rPr lang="ru-RU" sz="1400" dirty="0">
                <a:solidFill>
                  <a:schemeClr val="tx1">
                    <a:lumMod val="85000"/>
                    <a:lumOff val="15000"/>
                  </a:schemeClr>
                </a:solidFill>
                <a:latin typeface="Times New Roman" pitchFamily="18" charset="0"/>
                <a:cs typeface="Times New Roman" pitchFamily="18" charset="0"/>
              </a:rPr>
              <a:t>58. Право ребенка на имя, отчество и </a:t>
            </a:r>
            <a:r>
              <a:rPr lang="ru-RU" sz="1400" dirty="0" smtClean="0">
                <a:solidFill>
                  <a:schemeClr val="tx1">
                    <a:lumMod val="85000"/>
                    <a:lumOff val="15000"/>
                  </a:schemeClr>
                </a:solidFill>
                <a:latin typeface="Times New Roman" pitchFamily="18" charset="0"/>
                <a:cs typeface="Times New Roman" pitchFamily="18" charset="0"/>
              </a:rPr>
              <a:t>фамилию.</a:t>
            </a:r>
            <a:endParaRPr lang="ru-RU" sz="3600" dirty="0">
              <a:solidFill>
                <a:schemeClr val="tx1">
                  <a:lumMod val="85000"/>
                  <a:lumOff val="15000"/>
                </a:schemeClr>
              </a:solidFill>
            </a:endParaRPr>
          </a:p>
        </p:txBody>
      </p:sp>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9190" y="3356993"/>
            <a:ext cx="6192687"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77171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247</TotalTime>
  <Words>1183</Words>
  <Application>Microsoft Office PowerPoint</Application>
  <PresentationFormat>Экран (4:3)</PresentationFormat>
  <Paragraphs>101</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Поток</vt:lpstr>
      <vt:lpstr>Презентация PowerPoint</vt:lpstr>
      <vt:lpstr>Введение</vt:lpstr>
      <vt:lpstr>Международный  государственный нормативно-правовой акт </vt:lpstr>
      <vt:lpstr>Презентация PowerPoint</vt:lpstr>
      <vt:lpstr>2.Закон о детях.</vt:lpstr>
      <vt:lpstr>3.Акт об образовании.</vt:lpstr>
      <vt:lpstr>4. Правила устройства детей на фостерное воспитание.</vt:lpstr>
      <vt:lpstr>1.3 Законодательные акты о правах и защиты ребенка в России. </vt:lpstr>
      <vt:lpstr>2. Семейный кодекс РФ </vt:lpstr>
      <vt:lpstr>3. Гражданский кодекс РФ.  Только родившись, человек приобретает по закону способность иметь права и нести обязанности (правоспособность).  Правоспособность гражданина-способность иметь  гражданские права и нести обязанности. (ст.17 Гражданского Кодекса РФ). Дееспособность гражданина - способность гражданина своими действиями  приобретать и осуществлять гражданские права, создавать для себя гражданские  обязанности и исполнять их (ст.21 Гражданского Кодекса РФ). С каждым годом дееспособность увеличивается  и становится полной к 18 годам. </vt:lpstr>
      <vt:lpstr>4. ФЗ  273 «Об образовании». </vt:lpstr>
      <vt:lpstr>Практическая работа</vt:lpstr>
      <vt:lpstr>1. Какие вы знаете права ребенка, перечислите, пожалуйста, права, которыми ты обладаешь, и обладают дети Великобритании? </vt:lpstr>
      <vt:lpstr>                           2. Знаете ли вы телефоны, адреса организаций, по вопросам защиты прав ребенка, попавшего в сложную ситуацию?                              2. Знаете ли вы, адреса и телефоны организаций по правам ребенка?</vt:lpstr>
      <vt:lpstr> 3. Какие правовые документы, регламентирующие права ребенка вы знаете? 4. Знаете ли вы, как называется международный документ, защищающий твои права?  </vt:lpstr>
      <vt:lpstr>                                                  5. Хотел бы ты получить по подробную информацию о твоих правах и обязанностях? </vt:lpstr>
      <vt:lpstr>6. Какое право ты хотел бы иметь? </vt:lpstr>
      <vt:lpstr>Отличия прав и принципов защиты ребенка в России и Великобритании</vt:lpstr>
      <vt:lpstr>Выводы.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Институт филологии, иностранных языков и медиакоммуникаций ИГУ  XV научно – практическая конференция учащихся – исследователей иностранных языков</dc:title>
  <dc:creator>User</dc:creator>
  <cp:lastModifiedBy>User</cp:lastModifiedBy>
  <cp:revision>20</cp:revision>
  <dcterms:created xsi:type="dcterms:W3CDTF">2018-02-28T11:59:13Z</dcterms:created>
  <dcterms:modified xsi:type="dcterms:W3CDTF">2018-03-01T13:13:20Z</dcterms:modified>
</cp:coreProperties>
</file>