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75" r:id="rId4"/>
    <p:sldId id="277" r:id="rId5"/>
    <p:sldId id="280" r:id="rId6"/>
    <p:sldId id="278" r:id="rId7"/>
    <p:sldId id="281" r:id="rId8"/>
    <p:sldId id="262" r:id="rId9"/>
    <p:sldId id="263" r:id="rId10"/>
    <p:sldId id="279"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269" r:id="rId24"/>
    <p:sldId id="272" r:id="rId25"/>
    <p:sldId id="273" r:id="rId2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3366CC"/>
    <a:srgbClr val="660033"/>
    <a:srgbClr val="422C16"/>
    <a:srgbClr val="0C788E"/>
    <a:srgbClr val="006666"/>
    <a:srgbClr val="0099CC"/>
    <a:srgbClr val="66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323" autoAdjust="0"/>
    <p:restoredTop sz="94652" autoAdjust="0"/>
  </p:normalViewPr>
  <p:slideViewPr>
    <p:cSldViewPr>
      <p:cViewPr varScale="1">
        <p:scale>
          <a:sx n="67" d="100"/>
          <a:sy n="67" d="100"/>
        </p:scale>
        <p:origin x="-138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barChart>
        <c:barDir val="col"/>
        <c:grouping val="clustered"/>
        <c:ser>
          <c:idx val="0"/>
          <c:order val="0"/>
          <c:tx>
            <c:strRef>
              <c:f>Лист1!$B$1</c:f>
              <c:strCache>
                <c:ptCount val="1"/>
                <c:pt idx="0">
                  <c:v>% соотношение</c:v>
                </c:pt>
              </c:strCache>
            </c:strRef>
          </c:tx>
          <c:dLbls>
            <c:showVal val="1"/>
          </c:dLbls>
          <c:cat>
            <c:strRef>
              <c:f>Лист1!$A$2:$A$5</c:f>
              <c:strCache>
                <c:ptCount val="4"/>
                <c:pt idx="0">
                  <c:v>высокий</c:v>
                </c:pt>
                <c:pt idx="1">
                  <c:v>достаточный</c:v>
                </c:pt>
                <c:pt idx="2">
                  <c:v>средний</c:v>
                </c:pt>
                <c:pt idx="3">
                  <c:v>низкий</c:v>
                </c:pt>
              </c:strCache>
            </c:strRef>
          </c:cat>
          <c:val>
            <c:numRef>
              <c:f>Лист1!$B$2:$B$5</c:f>
              <c:numCache>
                <c:formatCode>General</c:formatCode>
                <c:ptCount val="4"/>
                <c:pt idx="0">
                  <c:v>0</c:v>
                </c:pt>
                <c:pt idx="1">
                  <c:v>31</c:v>
                </c:pt>
                <c:pt idx="2">
                  <c:v>69</c:v>
                </c:pt>
                <c:pt idx="3">
                  <c:v>0</c:v>
                </c:pt>
              </c:numCache>
            </c:numRef>
          </c:val>
        </c:ser>
        <c:axId val="77265920"/>
        <c:axId val="60166912"/>
      </c:barChart>
      <c:catAx>
        <c:axId val="77265920"/>
        <c:scaling>
          <c:orientation val="minMax"/>
        </c:scaling>
        <c:axPos val="b"/>
        <c:numFmt formatCode="General" sourceLinked="1"/>
        <c:tickLblPos val="nextTo"/>
        <c:crossAx val="60166912"/>
        <c:crosses val="autoZero"/>
        <c:auto val="1"/>
        <c:lblAlgn val="ctr"/>
        <c:lblOffset val="100"/>
      </c:catAx>
      <c:valAx>
        <c:axId val="60166912"/>
        <c:scaling>
          <c:orientation val="minMax"/>
        </c:scaling>
        <c:axPos val="l"/>
        <c:majorGridlines/>
        <c:numFmt formatCode="General" sourceLinked="1"/>
        <c:tickLblPos val="nextTo"/>
        <c:crossAx val="77265920"/>
        <c:crosses val="autoZero"/>
        <c:crossBetween val="between"/>
      </c:valAx>
    </c:plotArea>
    <c:legend>
      <c:legendPos val="r"/>
    </c:legend>
    <c:plotVisOnly val="1"/>
  </c:chart>
  <c:spPr>
    <a:noFill/>
    <a:ln>
      <a:noFill/>
    </a:ln>
  </c:sp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0FD7DDD2-CD40-464E-BCB3-223DDAD687FC}"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0CC7A4B3-F2FE-46B5-8EDC-CC55D147B95A}"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86FB6DA0-3AE5-4C8A-B167-7F67B5E46D0A}"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960B3C41-8252-4CE6-AE5D-13B6326D960A}"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5EE95704-1695-47AA-B80E-9AD234717ACE}"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AE434D9B-80DB-4168-98AD-CF532CE9DD46}"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s-ES"/>
          </a:p>
        </p:txBody>
      </p:sp>
      <p:sp>
        <p:nvSpPr>
          <p:cNvPr id="8" name="Нижний колонтитул 7"/>
          <p:cNvSpPr>
            <a:spLocks noGrp="1"/>
          </p:cNvSpPr>
          <p:nvPr>
            <p:ph type="ftr" sz="quarter" idx="11"/>
          </p:nvPr>
        </p:nvSpPr>
        <p:spPr/>
        <p:txBody>
          <a:bodyPr/>
          <a:lstStyle>
            <a:lvl1pPr>
              <a:defRPr/>
            </a:lvl1pPr>
          </a:lstStyle>
          <a:p>
            <a:endParaRPr lang="es-ES"/>
          </a:p>
        </p:txBody>
      </p:sp>
      <p:sp>
        <p:nvSpPr>
          <p:cNvPr id="9" name="Номер слайда 8"/>
          <p:cNvSpPr>
            <a:spLocks noGrp="1"/>
          </p:cNvSpPr>
          <p:nvPr>
            <p:ph type="sldNum" sz="quarter" idx="12"/>
          </p:nvPr>
        </p:nvSpPr>
        <p:spPr/>
        <p:txBody>
          <a:bodyPr/>
          <a:lstStyle>
            <a:lvl1pPr>
              <a:defRPr/>
            </a:lvl1pPr>
          </a:lstStyle>
          <a:p>
            <a:fld id="{484EBC5D-3868-449B-A89D-35D5F006D205}"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s-ES"/>
          </a:p>
        </p:txBody>
      </p:sp>
      <p:sp>
        <p:nvSpPr>
          <p:cNvPr id="4" name="Нижний колонтитул 3"/>
          <p:cNvSpPr>
            <a:spLocks noGrp="1"/>
          </p:cNvSpPr>
          <p:nvPr>
            <p:ph type="ftr" sz="quarter" idx="11"/>
          </p:nvPr>
        </p:nvSpPr>
        <p:spPr/>
        <p:txBody>
          <a:bodyPr/>
          <a:lstStyle>
            <a:lvl1pPr>
              <a:defRPr/>
            </a:lvl1pPr>
          </a:lstStyle>
          <a:p>
            <a:endParaRPr lang="es-ES"/>
          </a:p>
        </p:txBody>
      </p:sp>
      <p:sp>
        <p:nvSpPr>
          <p:cNvPr id="5" name="Номер слайда 4"/>
          <p:cNvSpPr>
            <a:spLocks noGrp="1"/>
          </p:cNvSpPr>
          <p:nvPr>
            <p:ph type="sldNum" sz="quarter" idx="12"/>
          </p:nvPr>
        </p:nvSpPr>
        <p:spPr/>
        <p:txBody>
          <a:bodyPr/>
          <a:lstStyle>
            <a:lvl1pPr>
              <a:defRPr/>
            </a:lvl1pPr>
          </a:lstStyle>
          <a:p>
            <a:fld id="{99D8A53E-7788-4B9E-A619-779A1A7F0982}"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s-ES"/>
          </a:p>
        </p:txBody>
      </p:sp>
      <p:sp>
        <p:nvSpPr>
          <p:cNvPr id="3" name="Нижний колонтитул 2"/>
          <p:cNvSpPr>
            <a:spLocks noGrp="1"/>
          </p:cNvSpPr>
          <p:nvPr>
            <p:ph type="ftr" sz="quarter" idx="11"/>
          </p:nvPr>
        </p:nvSpPr>
        <p:spPr/>
        <p:txBody>
          <a:bodyPr/>
          <a:lstStyle>
            <a:lvl1pPr>
              <a:defRPr/>
            </a:lvl1pPr>
          </a:lstStyle>
          <a:p>
            <a:endParaRPr lang="es-ES"/>
          </a:p>
        </p:txBody>
      </p:sp>
      <p:sp>
        <p:nvSpPr>
          <p:cNvPr id="4" name="Номер слайда 3"/>
          <p:cNvSpPr>
            <a:spLocks noGrp="1"/>
          </p:cNvSpPr>
          <p:nvPr>
            <p:ph type="sldNum" sz="quarter" idx="12"/>
          </p:nvPr>
        </p:nvSpPr>
        <p:spPr/>
        <p:txBody>
          <a:bodyPr/>
          <a:lstStyle>
            <a:lvl1pPr>
              <a:defRPr/>
            </a:lvl1pPr>
          </a:lstStyle>
          <a:p>
            <a:fld id="{C6204EAE-C510-4E95-9824-ED2845C26861}"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D67BBF5D-FBBB-4877-AB97-E56DA4929B78}"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DADF94DD-FB7A-4E34-9B72-0CF1C8253FA4}"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ABFDEE3-3E05-4A66-9B60-0A20B037DF6B}"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60648"/>
            <a:ext cx="7772400" cy="2979762"/>
          </a:xfrm>
        </p:spPr>
        <p:txBody>
          <a:bodyPr/>
          <a:lstStyle/>
          <a:p>
            <a:r>
              <a:rPr lang="ru-RU" sz="1800" b="1" dirty="0" smtClean="0">
                <a:solidFill>
                  <a:srgbClr val="003399"/>
                </a:solidFill>
              </a:rPr>
              <a:t>Муниципальное автономное дошкольное образовательное учреждение Центр развития ребенка – детский сад № 23 «Сказка»</a:t>
            </a:r>
            <a:br>
              <a:rPr lang="ru-RU" sz="1800" b="1" dirty="0" smtClean="0">
                <a:solidFill>
                  <a:srgbClr val="003399"/>
                </a:solidFill>
              </a:rPr>
            </a:br>
            <a:r>
              <a:rPr lang="ru-RU" sz="1800" b="1" dirty="0" smtClean="0">
                <a:solidFill>
                  <a:schemeClr val="accent6"/>
                </a:solidFill>
              </a:rPr>
              <a:t/>
            </a:r>
            <a:br>
              <a:rPr lang="ru-RU" sz="1800" b="1" dirty="0" smtClean="0">
                <a:solidFill>
                  <a:schemeClr val="accent6"/>
                </a:solidFill>
              </a:rPr>
            </a:br>
            <a:r>
              <a:rPr lang="ru-RU" sz="1000" b="1" dirty="0" smtClean="0"/>
              <a:t/>
            </a:r>
            <a:br>
              <a:rPr lang="ru-RU" sz="1000" b="1" dirty="0" smtClean="0"/>
            </a:br>
            <a:r>
              <a:rPr lang="ru-RU" sz="1000" b="1" dirty="0" smtClean="0"/>
              <a:t/>
            </a:r>
            <a:br>
              <a:rPr lang="ru-RU" sz="1000" b="1" dirty="0" smtClean="0"/>
            </a:br>
            <a:r>
              <a:rPr lang="ru-RU" sz="1000" dirty="0" smtClean="0"/>
              <a:t/>
            </a:r>
            <a:br>
              <a:rPr lang="ru-RU" sz="1000" dirty="0" smtClean="0"/>
            </a:br>
            <a:r>
              <a:rPr lang="ru-RU" sz="3600" b="1" dirty="0" smtClean="0"/>
              <a:t/>
            </a:r>
            <a:br>
              <a:rPr lang="ru-RU" sz="3600" b="1" dirty="0" smtClean="0"/>
            </a:br>
            <a:r>
              <a:rPr lang="ru-RU" sz="3600" b="1" dirty="0" smtClean="0">
                <a:solidFill>
                  <a:srgbClr val="FF0000"/>
                </a:solidFill>
              </a:rPr>
              <a:t>ПРОЕКТ</a:t>
            </a:r>
            <a:br>
              <a:rPr lang="ru-RU" sz="3600" b="1" dirty="0" smtClean="0">
                <a:solidFill>
                  <a:srgbClr val="FF0000"/>
                </a:solidFill>
              </a:rPr>
            </a:br>
            <a:r>
              <a:rPr lang="ru-RU" sz="3600" b="1" dirty="0" smtClean="0">
                <a:solidFill>
                  <a:srgbClr val="FF0000"/>
                </a:solidFill>
              </a:rPr>
              <a:t>«</a:t>
            </a:r>
            <a:r>
              <a:rPr lang="ru-RU" sz="3600" b="1" smtClean="0">
                <a:solidFill>
                  <a:srgbClr val="FF0000"/>
                </a:solidFill>
              </a:rPr>
              <a:t>БУДЬ </a:t>
            </a:r>
            <a:r>
              <a:rPr lang="ru-RU" sz="3600" b="1" smtClean="0">
                <a:solidFill>
                  <a:srgbClr val="FF0000"/>
                </a:solidFill>
              </a:rPr>
              <a:t>ЗДОРОВ, </a:t>
            </a:r>
            <a:r>
              <a:rPr lang="ru-RU" sz="3600" b="1" dirty="0" smtClean="0">
                <a:solidFill>
                  <a:srgbClr val="FF0000"/>
                </a:solidFill>
              </a:rPr>
              <a:t>МАЛЫШ!»</a:t>
            </a:r>
            <a:endParaRPr lang="ru-RU" sz="3600" b="1" dirty="0">
              <a:solidFill>
                <a:srgbClr val="FF0000"/>
              </a:solidFill>
            </a:endParaRPr>
          </a:p>
        </p:txBody>
      </p:sp>
      <p:sp>
        <p:nvSpPr>
          <p:cNvPr id="3" name="Подзаголовок 2"/>
          <p:cNvSpPr>
            <a:spLocks noGrp="1"/>
          </p:cNvSpPr>
          <p:nvPr>
            <p:ph type="subTitle" idx="1"/>
          </p:nvPr>
        </p:nvSpPr>
        <p:spPr>
          <a:xfrm>
            <a:off x="1428728" y="3857628"/>
            <a:ext cx="7058052" cy="1752600"/>
          </a:xfrm>
        </p:spPr>
        <p:txBody>
          <a:bodyPr/>
          <a:lstStyle/>
          <a:p>
            <a:pPr algn="r"/>
            <a:r>
              <a:rPr lang="ru-RU" sz="1800" b="1" dirty="0" smtClean="0">
                <a:solidFill>
                  <a:schemeClr val="accent2">
                    <a:lumMod val="75000"/>
                  </a:schemeClr>
                </a:solidFill>
              </a:rPr>
              <a:t>Автор проекта: </a:t>
            </a:r>
          </a:p>
          <a:p>
            <a:pPr algn="r"/>
            <a:r>
              <a:rPr lang="ru-RU" sz="1800" b="1" dirty="0" smtClean="0">
                <a:solidFill>
                  <a:schemeClr val="accent2">
                    <a:lumMod val="75000"/>
                  </a:schemeClr>
                </a:solidFill>
              </a:rPr>
              <a:t>воспитатель группы раннего возраста </a:t>
            </a:r>
          </a:p>
          <a:p>
            <a:pPr algn="r"/>
            <a:r>
              <a:rPr lang="ru-RU" sz="1800" b="1" dirty="0" err="1" smtClean="0">
                <a:solidFill>
                  <a:schemeClr val="accent2">
                    <a:lumMod val="75000"/>
                  </a:schemeClr>
                </a:solidFill>
              </a:rPr>
              <a:t>Сумакова</a:t>
            </a:r>
            <a:r>
              <a:rPr lang="ru-RU" sz="1800" b="1" dirty="0" smtClean="0">
                <a:solidFill>
                  <a:schemeClr val="accent2">
                    <a:lumMod val="75000"/>
                  </a:schemeClr>
                </a:solidFill>
              </a:rPr>
              <a:t> Елена Владимировна </a:t>
            </a:r>
            <a:endParaRPr lang="ru-RU" sz="1800" b="1" dirty="0">
              <a:solidFill>
                <a:schemeClr val="accent2">
                  <a:lumMod val="75000"/>
                </a:schemeClr>
              </a:solidFill>
            </a:endParaRPr>
          </a:p>
        </p:txBody>
      </p:sp>
    </p:spTree>
    <p:extLst>
      <p:ext uri="{BB962C8B-B14F-4D97-AF65-F5344CB8AC3E}">
        <p14:creationId xmlns="" xmlns:p14="http://schemas.microsoft.com/office/powerpoint/2010/main" val="170426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smtClean="0">
                <a:solidFill>
                  <a:srgbClr val="003399"/>
                </a:solidFill>
              </a:rPr>
              <a:t>Методы исследования</a:t>
            </a:r>
            <a:endParaRPr lang="ru-RU" sz="2400" b="1" dirty="0">
              <a:solidFill>
                <a:srgbClr val="003399"/>
              </a:solidFill>
            </a:endParaRPr>
          </a:p>
        </p:txBody>
      </p:sp>
      <p:sp>
        <p:nvSpPr>
          <p:cNvPr id="3" name="Содержимое 2"/>
          <p:cNvSpPr>
            <a:spLocks noGrp="1"/>
          </p:cNvSpPr>
          <p:nvPr>
            <p:ph idx="1"/>
          </p:nvPr>
        </p:nvSpPr>
        <p:spPr>
          <a:xfrm>
            <a:off x="457200" y="928670"/>
            <a:ext cx="8229600" cy="5197493"/>
          </a:xfrm>
        </p:spPr>
        <p:txBody>
          <a:bodyPr/>
          <a:lstStyle/>
          <a:p>
            <a:pPr>
              <a:buNone/>
            </a:pPr>
            <a:endParaRPr lang="ru-RU" dirty="0" smtClean="0"/>
          </a:p>
          <a:p>
            <a:r>
              <a:rPr lang="ru-RU" sz="2400" dirty="0" smtClean="0"/>
              <a:t>теоретические методы: анализ и обобщение научно-методической и специальной литературы по проблеме исследования;</a:t>
            </a:r>
          </a:p>
          <a:p>
            <a:r>
              <a:rPr lang="ru-RU" sz="2400" dirty="0" smtClean="0"/>
              <a:t>практические методы: апробация разработанной системы.</a:t>
            </a:r>
          </a:p>
          <a:p>
            <a:pPr algn="ctr">
              <a:buNone/>
            </a:pPr>
            <a:r>
              <a:rPr lang="ru-RU" dirty="0" smtClean="0"/>
              <a:t>   </a:t>
            </a:r>
            <a:r>
              <a:rPr lang="ru-RU" sz="2400" b="1" dirty="0" smtClean="0">
                <a:solidFill>
                  <a:srgbClr val="003399"/>
                </a:solidFill>
              </a:rPr>
              <a:t>Срок реализации проекта: </a:t>
            </a:r>
          </a:p>
          <a:p>
            <a:pPr algn="ctr">
              <a:buNone/>
            </a:pPr>
            <a:r>
              <a:rPr lang="ru-RU" sz="2400" dirty="0" smtClean="0"/>
              <a:t>     сентябрь 2016г. – май 2017г.</a:t>
            </a:r>
          </a:p>
          <a:p>
            <a:pP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654032"/>
          </a:xfrm>
          <a:solidFill>
            <a:schemeClr val="accent1"/>
          </a:solidFill>
          <a:ln w="57150">
            <a:solidFill>
              <a:srgbClr val="003399"/>
            </a:solidFill>
          </a:ln>
        </p:spPr>
        <p:txBody>
          <a:bodyPr/>
          <a:lstStyle/>
          <a:p>
            <a:r>
              <a:rPr lang="ru-RU" sz="2800" dirty="0" smtClean="0">
                <a:solidFill>
                  <a:srgbClr val="0070C0"/>
                </a:solidFill>
              </a:rPr>
              <a:t> </a:t>
            </a:r>
            <a:r>
              <a:rPr lang="ru-RU" sz="2000" b="1" dirty="0" smtClean="0">
                <a:solidFill>
                  <a:srgbClr val="002060"/>
                </a:solidFill>
              </a:rPr>
              <a:t>Физическое упражнение – подтягивание на скамейке </a:t>
            </a:r>
            <a:endParaRPr lang="ru-RU" sz="2000" dirty="0">
              <a:solidFill>
                <a:srgbClr val="002060"/>
              </a:solidFill>
            </a:endParaRPr>
          </a:p>
        </p:txBody>
      </p:sp>
      <p:pic>
        <p:nvPicPr>
          <p:cNvPr id="4" name="Содержимое 3" descr="C:\Users\Сумакова Елена\Desktop\фото еще к итоговой презентации\P1060052.JPG"/>
          <p:cNvPicPr>
            <a:picLocks noGrp="1"/>
          </p:cNvPicPr>
          <p:nvPr>
            <p:ph idx="1"/>
          </p:nvPr>
        </p:nvPicPr>
        <p:blipFill>
          <a:blip r:embed="rId2" cstate="screen"/>
          <a:srcRect/>
          <a:stretch>
            <a:fillRect/>
          </a:stretch>
        </p:blipFill>
        <p:spPr bwMode="auto">
          <a:xfrm>
            <a:off x="1285853" y="1000108"/>
            <a:ext cx="6572296" cy="5643602"/>
          </a:xfrm>
          <a:prstGeom prst="rect">
            <a:avLst/>
          </a:prstGeom>
          <a:noFill/>
          <a:ln w="57150">
            <a:solidFill>
              <a:srgbClr val="FFFF00"/>
            </a:solid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57166"/>
            <a:ext cx="8715436" cy="714380"/>
          </a:xfrm>
          <a:solidFill>
            <a:schemeClr val="accent1"/>
          </a:solidFill>
          <a:ln w="57150">
            <a:solidFill>
              <a:srgbClr val="003399"/>
            </a:solidFill>
          </a:ln>
        </p:spPr>
        <p:txBody>
          <a:bodyPr/>
          <a:lstStyle/>
          <a:p>
            <a:r>
              <a:rPr lang="ru-RU" sz="2000" b="1" dirty="0" smtClean="0">
                <a:solidFill>
                  <a:srgbClr val="002060"/>
                </a:solidFill>
              </a:rPr>
              <a:t>Физическое упражнение – ползание на четвереньках из обруча в обруч </a:t>
            </a:r>
            <a:endParaRPr lang="ru-RU" sz="2000" dirty="0"/>
          </a:p>
        </p:txBody>
      </p:sp>
      <p:pic>
        <p:nvPicPr>
          <p:cNvPr id="4" name="Рисунок 3" descr="C:\Users\Сумакова Елена\Desktop\фото еще к итоговой презентации\P1060050.JPG"/>
          <p:cNvPicPr/>
          <p:nvPr/>
        </p:nvPicPr>
        <p:blipFill>
          <a:blip r:embed="rId2" cstate="screen"/>
          <a:srcRect/>
          <a:stretch>
            <a:fillRect/>
          </a:stretch>
        </p:blipFill>
        <p:spPr bwMode="auto">
          <a:xfrm>
            <a:off x="1071538" y="1142984"/>
            <a:ext cx="6929486" cy="5572164"/>
          </a:xfrm>
          <a:prstGeom prst="rect">
            <a:avLst/>
          </a:prstGeom>
          <a:noFill/>
          <a:ln w="57150">
            <a:solidFill>
              <a:srgbClr val="FFFF00"/>
            </a:solid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57166"/>
            <a:ext cx="8715436" cy="642942"/>
          </a:xfrm>
          <a:solidFill>
            <a:schemeClr val="accent1"/>
          </a:solidFill>
          <a:ln w="57150">
            <a:solidFill>
              <a:srgbClr val="003399"/>
            </a:solidFill>
          </a:ln>
        </p:spPr>
        <p:txBody>
          <a:bodyPr/>
          <a:lstStyle/>
          <a:p>
            <a:r>
              <a:rPr lang="ru-RU" sz="2000" b="1" dirty="0" smtClean="0">
                <a:solidFill>
                  <a:srgbClr val="002060"/>
                </a:solidFill>
              </a:rPr>
              <a:t>Физическое упражнение – катание мяча друг другу</a:t>
            </a:r>
            <a:endParaRPr lang="ru-RU" sz="2000" dirty="0"/>
          </a:p>
        </p:txBody>
      </p:sp>
      <p:pic>
        <p:nvPicPr>
          <p:cNvPr id="4" name="Рисунок 3" descr="C:\Users\Сумакова Елена\Desktop\фото еще к итоговой презентации\P1060055.JPG"/>
          <p:cNvPicPr/>
          <p:nvPr/>
        </p:nvPicPr>
        <p:blipFill>
          <a:blip r:embed="rId2" cstate="screen"/>
          <a:srcRect/>
          <a:stretch>
            <a:fillRect/>
          </a:stretch>
        </p:blipFill>
        <p:spPr bwMode="auto">
          <a:xfrm>
            <a:off x="1071539" y="1071546"/>
            <a:ext cx="7000923" cy="5572164"/>
          </a:xfrm>
          <a:prstGeom prst="rect">
            <a:avLst/>
          </a:prstGeom>
          <a:noFill/>
          <a:ln w="57150">
            <a:solidFill>
              <a:srgbClr val="FFFF00"/>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57166"/>
            <a:ext cx="8715436" cy="785818"/>
          </a:xfrm>
          <a:solidFill>
            <a:schemeClr val="accent1"/>
          </a:solidFill>
          <a:ln w="57150">
            <a:solidFill>
              <a:srgbClr val="003399"/>
            </a:solidFill>
          </a:ln>
        </p:spPr>
        <p:txBody>
          <a:bodyPr/>
          <a:lstStyle/>
          <a:p>
            <a:r>
              <a:rPr lang="ru-RU" sz="2000" b="1" dirty="0" smtClean="0">
                <a:solidFill>
                  <a:srgbClr val="002060"/>
                </a:solidFill>
              </a:rPr>
              <a:t>Физическое упражнение – прыжки на двух ногах с продвижением вперед из обруча в обруч.</a:t>
            </a:r>
            <a:endParaRPr lang="ru-RU" sz="2000" dirty="0"/>
          </a:p>
        </p:txBody>
      </p:sp>
      <p:pic>
        <p:nvPicPr>
          <p:cNvPr id="5" name="Рисунок 4" descr="C:\Users\Сумакова Елена\Desktop\фото еще к итоговой презентации\P1060044.JPG"/>
          <p:cNvPicPr/>
          <p:nvPr/>
        </p:nvPicPr>
        <p:blipFill>
          <a:blip r:embed="rId2" cstate="screen"/>
          <a:srcRect/>
          <a:stretch>
            <a:fillRect/>
          </a:stretch>
        </p:blipFill>
        <p:spPr bwMode="auto">
          <a:xfrm>
            <a:off x="1142976" y="1202104"/>
            <a:ext cx="6858048" cy="5441606"/>
          </a:xfrm>
          <a:prstGeom prst="rect">
            <a:avLst/>
          </a:prstGeom>
          <a:noFill/>
          <a:ln w="57150">
            <a:solidFill>
              <a:srgbClr val="FFFF00"/>
            </a:solid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868346"/>
          </a:xfrm>
          <a:solidFill>
            <a:schemeClr val="accent1">
              <a:lumMod val="90000"/>
            </a:schemeClr>
          </a:solidFill>
          <a:ln w="57150">
            <a:solidFill>
              <a:srgbClr val="003399"/>
            </a:solidFill>
          </a:ln>
        </p:spPr>
        <p:txBody>
          <a:bodyPr/>
          <a:lstStyle/>
          <a:p>
            <a:r>
              <a:rPr lang="ru-RU" sz="2800" b="1" dirty="0" smtClean="0">
                <a:solidFill>
                  <a:srgbClr val="002060"/>
                </a:solidFill>
              </a:rPr>
              <a:t>Подвижные игры</a:t>
            </a:r>
            <a:endParaRPr lang="ru-RU" sz="2800" b="1" dirty="0">
              <a:solidFill>
                <a:srgbClr val="002060"/>
              </a:solidFill>
            </a:endParaRPr>
          </a:p>
        </p:txBody>
      </p:sp>
      <p:sp>
        <p:nvSpPr>
          <p:cNvPr id="3" name="Текст 2"/>
          <p:cNvSpPr>
            <a:spLocks noGrp="1"/>
          </p:cNvSpPr>
          <p:nvPr>
            <p:ph type="body" idx="1"/>
          </p:nvPr>
        </p:nvSpPr>
        <p:spPr>
          <a:xfrm>
            <a:off x="457200" y="714357"/>
            <a:ext cx="4040188" cy="928693"/>
          </a:xfrm>
        </p:spPr>
        <p:txBody>
          <a:bodyPr/>
          <a:lstStyle/>
          <a:p>
            <a:pPr algn="ctr"/>
            <a:r>
              <a:rPr lang="ru-RU" dirty="0" smtClean="0">
                <a:solidFill>
                  <a:srgbClr val="C00000"/>
                </a:solidFill>
              </a:rPr>
              <a:t>«У медведя во бору»</a:t>
            </a:r>
            <a:endParaRPr lang="ru-RU" dirty="0">
              <a:solidFill>
                <a:srgbClr val="C00000"/>
              </a:solidFill>
            </a:endParaRPr>
          </a:p>
        </p:txBody>
      </p:sp>
      <p:sp>
        <p:nvSpPr>
          <p:cNvPr id="5" name="Текст 4"/>
          <p:cNvSpPr>
            <a:spLocks noGrp="1"/>
          </p:cNvSpPr>
          <p:nvPr>
            <p:ph type="body" sz="quarter" idx="3"/>
          </p:nvPr>
        </p:nvSpPr>
        <p:spPr>
          <a:xfrm>
            <a:off x="4645025" y="1142985"/>
            <a:ext cx="4041775" cy="500065"/>
          </a:xfrm>
        </p:spPr>
        <p:txBody>
          <a:bodyPr/>
          <a:lstStyle/>
          <a:p>
            <a:pPr algn="ctr"/>
            <a:r>
              <a:rPr lang="ru-RU" sz="2000" dirty="0" smtClean="0"/>
              <a:t> </a:t>
            </a:r>
            <a:r>
              <a:rPr lang="ru-RU" dirty="0" smtClean="0">
                <a:solidFill>
                  <a:srgbClr val="C00000"/>
                </a:solidFill>
              </a:rPr>
              <a:t>«Поезд»</a:t>
            </a:r>
            <a:endParaRPr lang="ru-RU" dirty="0">
              <a:solidFill>
                <a:srgbClr val="C00000"/>
              </a:solidFill>
            </a:endParaRPr>
          </a:p>
        </p:txBody>
      </p:sp>
      <p:pic>
        <p:nvPicPr>
          <p:cNvPr id="13" name="Содержимое 12" descr="C:\Users\Сумакова Елена\Desktop\фото еще к итоговой презентации\P1060075.JPG"/>
          <p:cNvPicPr>
            <a:picLocks noGrp="1"/>
          </p:cNvPicPr>
          <p:nvPr>
            <p:ph sz="quarter" idx="4"/>
          </p:nvPr>
        </p:nvPicPr>
        <p:blipFill>
          <a:blip r:embed="rId2" cstate="screen"/>
          <a:srcRect/>
          <a:stretch>
            <a:fillRect/>
          </a:stretch>
        </p:blipFill>
        <p:spPr bwMode="auto">
          <a:xfrm>
            <a:off x="4572001" y="1714489"/>
            <a:ext cx="4286280" cy="3357585"/>
          </a:xfrm>
          <a:prstGeom prst="rect">
            <a:avLst/>
          </a:prstGeom>
          <a:noFill/>
          <a:ln w="57150">
            <a:solidFill>
              <a:srgbClr val="FFFF00"/>
            </a:solidFill>
            <a:miter lim="800000"/>
            <a:headEnd/>
            <a:tailEnd/>
          </a:ln>
        </p:spPr>
      </p:pic>
      <p:pic>
        <p:nvPicPr>
          <p:cNvPr id="14" name="Содержимое 13" descr="C:\Users\Сумакова Елена\Desktop\фото еще к итоговой презентации\P1060080.JPG"/>
          <p:cNvPicPr>
            <a:picLocks noGrp="1"/>
          </p:cNvPicPr>
          <p:nvPr>
            <p:ph sz="half" idx="2"/>
          </p:nvPr>
        </p:nvPicPr>
        <p:blipFill>
          <a:blip r:embed="rId3" cstate="screen"/>
          <a:srcRect/>
          <a:stretch>
            <a:fillRect/>
          </a:stretch>
        </p:blipFill>
        <p:spPr bwMode="auto">
          <a:xfrm>
            <a:off x="214282" y="1714489"/>
            <a:ext cx="4283106" cy="3357585"/>
          </a:xfrm>
          <a:prstGeom prst="rect">
            <a:avLst/>
          </a:prstGeom>
          <a:noFill/>
          <a:ln w="57150">
            <a:solidFill>
              <a:srgbClr val="FFFF00"/>
            </a:solid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143000"/>
          </a:xfrm>
          <a:solidFill>
            <a:schemeClr val="accent1">
              <a:lumMod val="90000"/>
            </a:schemeClr>
          </a:solidFill>
          <a:ln w="57150">
            <a:solidFill>
              <a:srgbClr val="003399"/>
            </a:solidFill>
          </a:ln>
        </p:spPr>
        <p:txBody>
          <a:bodyPr/>
          <a:lstStyle/>
          <a:p>
            <a:r>
              <a:rPr lang="ru-RU" sz="2800" b="1" dirty="0" smtClean="0">
                <a:solidFill>
                  <a:srgbClr val="002060"/>
                </a:solidFill>
              </a:rPr>
              <a:t>Подвижные игры</a:t>
            </a:r>
            <a:endParaRPr lang="ru-RU" sz="2800" b="1" dirty="0">
              <a:solidFill>
                <a:srgbClr val="002060"/>
              </a:solidFill>
            </a:endParaRPr>
          </a:p>
        </p:txBody>
      </p:sp>
      <p:sp>
        <p:nvSpPr>
          <p:cNvPr id="3" name="Текст 2"/>
          <p:cNvSpPr>
            <a:spLocks noGrp="1"/>
          </p:cNvSpPr>
          <p:nvPr>
            <p:ph type="body" idx="1"/>
          </p:nvPr>
        </p:nvSpPr>
        <p:spPr>
          <a:xfrm>
            <a:off x="457200" y="928671"/>
            <a:ext cx="4040188" cy="928694"/>
          </a:xfrm>
        </p:spPr>
        <p:txBody>
          <a:bodyPr/>
          <a:lstStyle/>
          <a:p>
            <a:pPr algn="ctr"/>
            <a:r>
              <a:rPr lang="ru-RU" dirty="0" smtClean="0">
                <a:solidFill>
                  <a:srgbClr val="C00000"/>
                </a:solidFill>
              </a:rPr>
              <a:t>«Гуси-гуси»</a:t>
            </a:r>
            <a:endParaRPr lang="ru-RU" dirty="0">
              <a:solidFill>
                <a:srgbClr val="C00000"/>
              </a:solidFill>
            </a:endParaRPr>
          </a:p>
        </p:txBody>
      </p:sp>
      <p:sp>
        <p:nvSpPr>
          <p:cNvPr id="5" name="Текст 4"/>
          <p:cNvSpPr>
            <a:spLocks noGrp="1"/>
          </p:cNvSpPr>
          <p:nvPr>
            <p:ph type="body" sz="quarter" idx="3"/>
          </p:nvPr>
        </p:nvSpPr>
        <p:spPr>
          <a:xfrm>
            <a:off x="4645025" y="1142985"/>
            <a:ext cx="4041775" cy="714380"/>
          </a:xfrm>
        </p:spPr>
        <p:txBody>
          <a:bodyPr/>
          <a:lstStyle/>
          <a:p>
            <a:pPr algn="ctr"/>
            <a:r>
              <a:rPr lang="ru-RU" sz="2000" dirty="0" smtClean="0"/>
              <a:t> </a:t>
            </a:r>
            <a:r>
              <a:rPr lang="ru-RU" dirty="0" smtClean="0">
                <a:solidFill>
                  <a:srgbClr val="C00000"/>
                </a:solidFill>
              </a:rPr>
              <a:t>«Самолеты»</a:t>
            </a:r>
            <a:endParaRPr lang="ru-RU" dirty="0">
              <a:solidFill>
                <a:srgbClr val="C00000"/>
              </a:solidFill>
            </a:endParaRPr>
          </a:p>
        </p:txBody>
      </p:sp>
      <p:pic>
        <p:nvPicPr>
          <p:cNvPr id="9" name="Содержимое 8" descr="C:\Users\Сумакова Елена\Desktop\фото к итоговой презентации прогулка\P1060034.JPG"/>
          <p:cNvPicPr>
            <a:picLocks noGrp="1"/>
          </p:cNvPicPr>
          <p:nvPr>
            <p:ph sz="half" idx="2"/>
          </p:nvPr>
        </p:nvPicPr>
        <p:blipFill>
          <a:blip r:embed="rId2" cstate="screen"/>
          <a:srcRect/>
          <a:stretch>
            <a:fillRect/>
          </a:stretch>
        </p:blipFill>
        <p:spPr bwMode="auto">
          <a:xfrm>
            <a:off x="214282" y="2000240"/>
            <a:ext cx="4283106" cy="3214709"/>
          </a:xfrm>
          <a:prstGeom prst="rect">
            <a:avLst/>
          </a:prstGeom>
          <a:noFill/>
          <a:ln w="57150">
            <a:solidFill>
              <a:srgbClr val="FFFF00"/>
            </a:solidFill>
            <a:miter lim="800000"/>
            <a:headEnd/>
            <a:tailEnd/>
          </a:ln>
        </p:spPr>
      </p:pic>
      <p:pic>
        <p:nvPicPr>
          <p:cNvPr id="12" name="Содержимое 11" descr="C:\Users\Сумакова Елена\Desktop\фото к итоговой презентации прогулка\P1060038.JPG"/>
          <p:cNvPicPr>
            <a:picLocks noGrp="1"/>
          </p:cNvPicPr>
          <p:nvPr>
            <p:ph sz="quarter" idx="4"/>
          </p:nvPr>
        </p:nvPicPr>
        <p:blipFill>
          <a:blip r:embed="rId3" cstate="screen"/>
          <a:srcRect/>
          <a:stretch>
            <a:fillRect/>
          </a:stretch>
        </p:blipFill>
        <p:spPr bwMode="auto">
          <a:xfrm>
            <a:off x="4572001" y="2000241"/>
            <a:ext cx="4357718" cy="3214709"/>
          </a:xfrm>
          <a:prstGeom prst="rect">
            <a:avLst/>
          </a:prstGeom>
          <a:noFill/>
          <a:ln w="57150">
            <a:solidFill>
              <a:srgbClr val="FFFF00"/>
            </a:solid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143000"/>
          </a:xfrm>
          <a:solidFill>
            <a:schemeClr val="accent1">
              <a:lumMod val="90000"/>
            </a:schemeClr>
          </a:solidFill>
          <a:ln w="57150">
            <a:solidFill>
              <a:srgbClr val="003399"/>
            </a:solidFill>
          </a:ln>
        </p:spPr>
        <p:txBody>
          <a:bodyPr/>
          <a:lstStyle/>
          <a:p>
            <a:r>
              <a:rPr lang="ru-RU" sz="2800" b="1" dirty="0" smtClean="0">
                <a:solidFill>
                  <a:srgbClr val="002060"/>
                </a:solidFill>
              </a:rPr>
              <a:t>Подвижные игры</a:t>
            </a:r>
            <a:endParaRPr lang="ru-RU" sz="2800" b="1" dirty="0">
              <a:solidFill>
                <a:srgbClr val="002060"/>
              </a:solidFill>
            </a:endParaRPr>
          </a:p>
        </p:txBody>
      </p:sp>
      <p:sp>
        <p:nvSpPr>
          <p:cNvPr id="3" name="Текст 2"/>
          <p:cNvSpPr>
            <a:spLocks noGrp="1"/>
          </p:cNvSpPr>
          <p:nvPr>
            <p:ph type="body" idx="1"/>
          </p:nvPr>
        </p:nvSpPr>
        <p:spPr>
          <a:xfrm>
            <a:off x="457200" y="928671"/>
            <a:ext cx="4040188" cy="928694"/>
          </a:xfrm>
        </p:spPr>
        <p:txBody>
          <a:bodyPr/>
          <a:lstStyle/>
          <a:p>
            <a:pPr algn="ctr"/>
            <a:r>
              <a:rPr lang="ru-RU" dirty="0" smtClean="0">
                <a:solidFill>
                  <a:srgbClr val="C00000"/>
                </a:solidFill>
              </a:rPr>
              <a:t>«Лови мяч»</a:t>
            </a:r>
            <a:endParaRPr lang="ru-RU" dirty="0">
              <a:solidFill>
                <a:srgbClr val="C00000"/>
              </a:solidFill>
            </a:endParaRPr>
          </a:p>
        </p:txBody>
      </p:sp>
      <p:sp>
        <p:nvSpPr>
          <p:cNvPr id="5" name="Текст 4"/>
          <p:cNvSpPr>
            <a:spLocks noGrp="1"/>
          </p:cNvSpPr>
          <p:nvPr>
            <p:ph type="body" sz="quarter" idx="3"/>
          </p:nvPr>
        </p:nvSpPr>
        <p:spPr>
          <a:xfrm>
            <a:off x="4645025" y="1142985"/>
            <a:ext cx="4041775" cy="714380"/>
          </a:xfrm>
        </p:spPr>
        <p:txBody>
          <a:bodyPr/>
          <a:lstStyle/>
          <a:p>
            <a:pPr algn="ctr"/>
            <a:r>
              <a:rPr lang="ru-RU" sz="2000" dirty="0" smtClean="0"/>
              <a:t> </a:t>
            </a:r>
            <a:r>
              <a:rPr lang="ru-RU" dirty="0" smtClean="0">
                <a:solidFill>
                  <a:srgbClr val="C00000"/>
                </a:solidFill>
              </a:rPr>
              <a:t>«Догони зайку»</a:t>
            </a:r>
            <a:endParaRPr lang="ru-RU" dirty="0">
              <a:solidFill>
                <a:srgbClr val="C00000"/>
              </a:solidFill>
            </a:endParaRPr>
          </a:p>
        </p:txBody>
      </p:sp>
      <p:pic>
        <p:nvPicPr>
          <p:cNvPr id="8" name="Содержимое 7" descr="C:\Users\Сумакова Елена\Desktop\фото к итоговой презентации прогулка\P1060037.JPG"/>
          <p:cNvPicPr>
            <a:picLocks noGrp="1"/>
          </p:cNvPicPr>
          <p:nvPr>
            <p:ph sz="half" idx="2"/>
          </p:nvPr>
        </p:nvPicPr>
        <p:blipFill>
          <a:blip r:embed="rId2" cstate="screen"/>
          <a:srcRect/>
          <a:stretch>
            <a:fillRect/>
          </a:stretch>
        </p:blipFill>
        <p:spPr bwMode="auto">
          <a:xfrm>
            <a:off x="214282" y="1928803"/>
            <a:ext cx="4283106" cy="3357586"/>
          </a:xfrm>
          <a:prstGeom prst="rect">
            <a:avLst/>
          </a:prstGeom>
          <a:noFill/>
          <a:ln w="57150">
            <a:solidFill>
              <a:srgbClr val="FFFF00"/>
            </a:solidFill>
            <a:miter lim="800000"/>
            <a:headEnd/>
            <a:tailEnd/>
          </a:ln>
        </p:spPr>
      </p:pic>
      <p:pic>
        <p:nvPicPr>
          <p:cNvPr id="11" name="Содержимое 10" descr="C:\Users\Сумакова Елена\Desktop\фото занятия ежи\P1050868.JPG"/>
          <p:cNvPicPr>
            <a:picLocks noGrp="1"/>
          </p:cNvPicPr>
          <p:nvPr>
            <p:ph sz="quarter" idx="4"/>
          </p:nvPr>
        </p:nvPicPr>
        <p:blipFill>
          <a:blip r:embed="rId3" cstate="screen"/>
          <a:srcRect/>
          <a:stretch>
            <a:fillRect/>
          </a:stretch>
        </p:blipFill>
        <p:spPr bwMode="auto">
          <a:xfrm>
            <a:off x="4572001" y="1928803"/>
            <a:ext cx="4114800" cy="3357586"/>
          </a:xfrm>
          <a:prstGeom prst="rect">
            <a:avLst/>
          </a:prstGeom>
          <a:noFill/>
          <a:ln w="57150">
            <a:solidFill>
              <a:srgbClr val="FFC000"/>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715436" cy="857256"/>
          </a:xfrm>
          <a:solidFill>
            <a:schemeClr val="accent1">
              <a:lumMod val="90000"/>
            </a:schemeClr>
          </a:solidFill>
          <a:ln w="57150">
            <a:solidFill>
              <a:srgbClr val="003399"/>
            </a:solidFill>
          </a:ln>
        </p:spPr>
        <p:txBody>
          <a:bodyPr/>
          <a:lstStyle/>
          <a:p>
            <a:r>
              <a:rPr lang="ru-RU" sz="2400" b="1" dirty="0" smtClean="0">
                <a:solidFill>
                  <a:srgbClr val="002060"/>
                </a:solidFill>
              </a:rPr>
              <a:t>Самостоятельная двигательная активность детей</a:t>
            </a:r>
            <a:endParaRPr lang="ru-RU" sz="2400" b="1" dirty="0">
              <a:solidFill>
                <a:srgbClr val="002060"/>
              </a:solidFill>
            </a:endParaRPr>
          </a:p>
        </p:txBody>
      </p:sp>
      <p:pic>
        <p:nvPicPr>
          <p:cNvPr id="8" name="Содержимое 7" descr="C:\Users\Сумакова Елена\Desktop\фото к итоговой презентации прогулка\P1060011.JPG"/>
          <p:cNvPicPr>
            <a:picLocks noGrp="1"/>
          </p:cNvPicPr>
          <p:nvPr>
            <p:ph idx="1"/>
          </p:nvPr>
        </p:nvPicPr>
        <p:blipFill>
          <a:blip r:embed="rId2" cstate="screen"/>
          <a:srcRect/>
          <a:stretch>
            <a:fillRect/>
          </a:stretch>
        </p:blipFill>
        <p:spPr bwMode="auto">
          <a:xfrm>
            <a:off x="214282" y="1142984"/>
            <a:ext cx="8643999" cy="5572164"/>
          </a:xfrm>
          <a:prstGeom prst="rect">
            <a:avLst/>
          </a:prstGeom>
          <a:noFill/>
          <a:ln w="57150">
            <a:solidFill>
              <a:srgbClr val="FFFF00"/>
            </a:solid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57166"/>
            <a:ext cx="8715436" cy="928694"/>
          </a:xfrm>
          <a:solidFill>
            <a:schemeClr val="accent1">
              <a:lumMod val="90000"/>
            </a:schemeClr>
          </a:solidFill>
          <a:ln w="57150">
            <a:solidFill>
              <a:srgbClr val="003399"/>
            </a:solidFill>
          </a:ln>
        </p:spPr>
        <p:txBody>
          <a:bodyPr/>
          <a:lstStyle/>
          <a:p>
            <a:r>
              <a:rPr lang="ru-RU" sz="2400" b="1" dirty="0" smtClean="0">
                <a:solidFill>
                  <a:srgbClr val="002060"/>
                </a:solidFill>
              </a:rPr>
              <a:t>Самостоятельная двигательная активность детей </a:t>
            </a:r>
            <a:endParaRPr lang="ru-RU" sz="2400" b="1" dirty="0">
              <a:solidFill>
                <a:srgbClr val="002060"/>
              </a:solidFill>
            </a:endParaRPr>
          </a:p>
        </p:txBody>
      </p:sp>
      <p:pic>
        <p:nvPicPr>
          <p:cNvPr id="6" name="Содержимое 5" descr="C:\Users\Сумакова Елена\Desktop\фото к итоговой презентации прогулка\P1060004.JPG"/>
          <p:cNvPicPr>
            <a:picLocks noGrp="1"/>
          </p:cNvPicPr>
          <p:nvPr>
            <p:ph sz="half" idx="1"/>
          </p:nvPr>
        </p:nvPicPr>
        <p:blipFill>
          <a:blip r:embed="rId2" cstate="screen"/>
          <a:srcRect/>
          <a:stretch>
            <a:fillRect/>
          </a:stretch>
        </p:blipFill>
        <p:spPr bwMode="auto">
          <a:xfrm>
            <a:off x="214282" y="1357298"/>
            <a:ext cx="4281518" cy="3643338"/>
          </a:xfrm>
          <a:prstGeom prst="rect">
            <a:avLst/>
          </a:prstGeom>
          <a:noFill/>
          <a:ln w="57150">
            <a:solidFill>
              <a:srgbClr val="FFFF00"/>
            </a:solidFill>
            <a:miter lim="800000"/>
            <a:headEnd/>
            <a:tailEnd/>
          </a:ln>
        </p:spPr>
      </p:pic>
      <p:pic>
        <p:nvPicPr>
          <p:cNvPr id="12" name="Содержимое 11" descr="C:\Users\Сумакова Елена\Desktop\фото к итоговой презентации прогулка\P1060020.JPG"/>
          <p:cNvPicPr>
            <a:picLocks noGrp="1"/>
          </p:cNvPicPr>
          <p:nvPr>
            <p:ph sz="half" idx="2"/>
          </p:nvPr>
        </p:nvPicPr>
        <p:blipFill>
          <a:blip r:embed="rId3" cstate="screen"/>
          <a:srcRect/>
          <a:stretch>
            <a:fillRect/>
          </a:stretch>
        </p:blipFill>
        <p:spPr bwMode="auto">
          <a:xfrm>
            <a:off x="4572000" y="1357298"/>
            <a:ext cx="4357718" cy="3643338"/>
          </a:xfrm>
          <a:prstGeom prst="rect">
            <a:avLst/>
          </a:prstGeom>
          <a:noFill/>
          <a:ln w="57150">
            <a:solidFill>
              <a:srgbClr val="FFFF00"/>
            </a:solid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p:spPr>
        <p:txBody>
          <a:bodyPr/>
          <a:lstStyle/>
          <a:p>
            <a:r>
              <a:rPr lang="ru-RU" sz="2400" b="1" dirty="0" smtClean="0">
                <a:solidFill>
                  <a:srgbClr val="003399"/>
                </a:solidFill>
              </a:rPr>
              <a:t>Актуальность</a:t>
            </a:r>
            <a:endParaRPr lang="ru-RU" sz="2400" b="1" dirty="0">
              <a:solidFill>
                <a:srgbClr val="003399"/>
              </a:solidFill>
            </a:endParaRPr>
          </a:p>
        </p:txBody>
      </p:sp>
      <p:sp>
        <p:nvSpPr>
          <p:cNvPr id="5" name="Содержимое 4"/>
          <p:cNvSpPr>
            <a:spLocks noGrp="1"/>
          </p:cNvSpPr>
          <p:nvPr>
            <p:ph idx="1"/>
          </p:nvPr>
        </p:nvSpPr>
        <p:spPr>
          <a:xfrm>
            <a:off x="457200" y="785794"/>
            <a:ext cx="8229600" cy="5340369"/>
          </a:xfrm>
        </p:spPr>
        <p:txBody>
          <a:bodyPr/>
          <a:lstStyle/>
          <a:p>
            <a:pPr marL="0" indent="540000" algn="just">
              <a:spcBef>
                <a:spcPts val="0"/>
              </a:spcBef>
              <a:buNone/>
            </a:pPr>
            <a:r>
              <a:rPr lang="ru-RU" sz="1400" dirty="0" smtClean="0"/>
              <a:t>Анализируя результаты наблюдения, проведённые в начале учебного года по состоянию физического развития и здоровья детей, я заметила, что за сентябрь, октябрь 2016 года оказалось много болеющих детей.</a:t>
            </a:r>
          </a:p>
          <a:p>
            <a:pPr marL="0" indent="540000" algn="just">
              <a:spcBef>
                <a:spcPts val="0"/>
              </a:spcBef>
              <a:buNone/>
            </a:pPr>
            <a:r>
              <a:rPr lang="ru-RU" sz="1400" dirty="0" smtClean="0"/>
              <a:t>В процессе организации физической деятельности часть детей отказываются заниматься  физическими упражнениями, и в течение дня мало двигаются.</a:t>
            </a:r>
          </a:p>
          <a:p>
            <a:pPr marL="0" indent="540000" algn="just">
              <a:spcBef>
                <a:spcPts val="0"/>
              </a:spcBef>
              <a:buNone/>
            </a:pPr>
            <a:r>
              <a:rPr lang="ru-RU" sz="1400" dirty="0" smtClean="0"/>
              <a:t>Полученные результаты мы обсудили с медицинским работником и инструктором по физической культуре и попытались установить причины этих недостатков. В организованной деятельности и во время досуга дети слишком долго сидят за столами, рассматривая книжки и играя в настольные игры. Игры в куклы, в магазин, в больницу, в кубики, которые так любят дети, тоже все малоподвижные игры. Нами был сделан вывод, что необходимое ребенку на день количество движений должны дать занятия физическими упражнениями, утренняя гимнастика, корригирующая гимнастика после дневного сна, подвижные игры. Для этого необходимо сделать спортивный инвентарь, сделать целенаправленную  подборку подвижных игр, подборку комплексов упражнений.</a:t>
            </a:r>
          </a:p>
          <a:p>
            <a:pPr marL="0" indent="540000" algn="just">
              <a:spcBef>
                <a:spcPts val="0"/>
              </a:spcBef>
              <a:buNone/>
            </a:pPr>
            <a:r>
              <a:rPr lang="ru-RU" sz="1400" dirty="0" smtClean="0"/>
              <a:t>Детей необходимо растить здоровыми, содействовать их физическому развитию, обучать определенным двигательным навыкам.</a:t>
            </a:r>
          </a:p>
          <a:p>
            <a:pPr marL="0" indent="540000" algn="just">
              <a:spcBef>
                <a:spcPts val="0"/>
              </a:spcBef>
              <a:buNone/>
            </a:pPr>
            <a:r>
              <a:rPr lang="ru-RU" sz="1400" dirty="0" smtClean="0"/>
              <a:t>Данный проект рассчитан на работу с детьми  раннего возраста (2-3 лет) и взаимодействие с родителями по вопросам физкультурно-оздоровительной работы в детском саду и в семье.  Её содержание соответствует современным тенденциям обновления российского дошкольного образования и требованиям федерального  государственного образовательного стандарта.</a:t>
            </a:r>
          </a:p>
          <a:p>
            <a:endParaRPr lang="ru-RU" dirty="0"/>
          </a:p>
        </p:txBody>
      </p:sp>
    </p:spTree>
    <p:extLst>
      <p:ext uri="{BB962C8B-B14F-4D97-AF65-F5344CB8AC3E}">
        <p14:creationId xmlns="" xmlns:p14="http://schemas.microsoft.com/office/powerpoint/2010/main" val="1970984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796908"/>
          </a:xfrm>
          <a:solidFill>
            <a:schemeClr val="accent1">
              <a:lumMod val="90000"/>
            </a:schemeClr>
          </a:solidFill>
          <a:ln w="57150">
            <a:solidFill>
              <a:srgbClr val="003399"/>
            </a:solidFill>
          </a:ln>
        </p:spPr>
        <p:txBody>
          <a:bodyPr/>
          <a:lstStyle/>
          <a:p>
            <a:r>
              <a:rPr lang="ru-RU" sz="2400" b="1" dirty="0" smtClean="0">
                <a:solidFill>
                  <a:srgbClr val="003399"/>
                </a:solidFill>
              </a:rPr>
              <a:t>Гимнастика после дневного сна</a:t>
            </a:r>
            <a:endParaRPr lang="ru-RU" sz="2400" dirty="0"/>
          </a:p>
        </p:txBody>
      </p:sp>
      <p:sp>
        <p:nvSpPr>
          <p:cNvPr id="3" name="Текст 2"/>
          <p:cNvSpPr>
            <a:spLocks noGrp="1"/>
          </p:cNvSpPr>
          <p:nvPr>
            <p:ph type="body" idx="1"/>
          </p:nvPr>
        </p:nvSpPr>
        <p:spPr>
          <a:xfrm>
            <a:off x="457200" y="1142985"/>
            <a:ext cx="4040188" cy="500066"/>
          </a:xfrm>
        </p:spPr>
        <p:txBody>
          <a:bodyPr/>
          <a:lstStyle/>
          <a:p>
            <a:pPr algn="ctr"/>
            <a:r>
              <a:rPr lang="ru-RU" sz="2000" dirty="0" smtClean="0"/>
              <a:t> </a:t>
            </a:r>
            <a:r>
              <a:rPr lang="ru-RU" sz="2000" dirty="0" smtClean="0">
                <a:solidFill>
                  <a:srgbClr val="002060"/>
                </a:solidFill>
              </a:rPr>
              <a:t>«Велосипед»</a:t>
            </a:r>
            <a:endParaRPr lang="ru-RU" sz="2000" dirty="0">
              <a:solidFill>
                <a:srgbClr val="002060"/>
              </a:solidFill>
            </a:endParaRPr>
          </a:p>
        </p:txBody>
      </p:sp>
      <p:sp>
        <p:nvSpPr>
          <p:cNvPr id="5" name="Текст 4"/>
          <p:cNvSpPr>
            <a:spLocks noGrp="1"/>
          </p:cNvSpPr>
          <p:nvPr>
            <p:ph type="body" sz="quarter" idx="3"/>
          </p:nvPr>
        </p:nvSpPr>
        <p:spPr>
          <a:xfrm>
            <a:off x="4572000" y="1071546"/>
            <a:ext cx="4041775" cy="571504"/>
          </a:xfrm>
        </p:spPr>
        <p:txBody>
          <a:bodyPr/>
          <a:lstStyle/>
          <a:p>
            <a:pPr algn="ctr"/>
            <a:r>
              <a:rPr lang="ru-RU" sz="2000" dirty="0" smtClean="0">
                <a:solidFill>
                  <a:srgbClr val="002060"/>
                </a:solidFill>
              </a:rPr>
              <a:t>«Веселый зоопарк» </a:t>
            </a:r>
            <a:endParaRPr lang="ru-RU" sz="2000" dirty="0"/>
          </a:p>
        </p:txBody>
      </p:sp>
      <p:sp>
        <p:nvSpPr>
          <p:cNvPr id="9" name="Содержимое 8"/>
          <p:cNvSpPr>
            <a:spLocks noGrp="1"/>
          </p:cNvSpPr>
          <p:nvPr>
            <p:ph sz="quarter" idx="4"/>
          </p:nvPr>
        </p:nvSpPr>
        <p:spPr>
          <a:xfrm>
            <a:off x="4645025" y="1928803"/>
            <a:ext cx="4041775" cy="2928957"/>
          </a:xfrm>
        </p:spPr>
        <p:txBody>
          <a:bodyPr/>
          <a:lstStyle/>
          <a:p>
            <a:endParaRPr lang="ru-RU" dirty="0"/>
          </a:p>
        </p:txBody>
      </p:sp>
      <p:pic>
        <p:nvPicPr>
          <p:cNvPr id="10" name="Рисунок 9" descr="C:\Users\Сумакова Елена\Desktop\фото занятия ежи\P1050891.JPG"/>
          <p:cNvPicPr/>
          <p:nvPr/>
        </p:nvPicPr>
        <p:blipFill>
          <a:blip r:embed="rId2" cstate="screen"/>
          <a:srcRect/>
          <a:stretch>
            <a:fillRect/>
          </a:stretch>
        </p:blipFill>
        <p:spPr bwMode="auto">
          <a:xfrm>
            <a:off x="4572001" y="1785926"/>
            <a:ext cx="4286280" cy="3214710"/>
          </a:xfrm>
          <a:prstGeom prst="rect">
            <a:avLst/>
          </a:prstGeom>
          <a:noFill/>
          <a:ln w="57150">
            <a:solidFill>
              <a:srgbClr val="FFFF00"/>
            </a:solidFill>
            <a:miter lim="800000"/>
            <a:headEnd/>
            <a:tailEnd/>
          </a:ln>
        </p:spPr>
      </p:pic>
      <p:pic>
        <p:nvPicPr>
          <p:cNvPr id="11" name="Содержимое 10" descr="C:\Users\Сумакова Елена\Desktop\к проекту еще фото гимнастика пробуждения\P1060104.JPG"/>
          <p:cNvPicPr>
            <a:picLocks noGrp="1"/>
          </p:cNvPicPr>
          <p:nvPr>
            <p:ph sz="half" idx="2"/>
          </p:nvPr>
        </p:nvPicPr>
        <p:blipFill>
          <a:blip r:embed="rId3" cstate="screen"/>
          <a:srcRect/>
          <a:stretch>
            <a:fillRect/>
          </a:stretch>
        </p:blipFill>
        <p:spPr bwMode="auto">
          <a:xfrm>
            <a:off x="214282" y="1785926"/>
            <a:ext cx="4283106" cy="3286149"/>
          </a:xfrm>
          <a:prstGeom prst="rect">
            <a:avLst/>
          </a:prstGeom>
          <a:noFill/>
          <a:ln w="57150">
            <a:solidFill>
              <a:srgbClr val="FFFF00"/>
            </a:solid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715436" cy="642942"/>
          </a:xfrm>
          <a:solidFill>
            <a:schemeClr val="accent1"/>
          </a:solidFill>
          <a:ln w="57150">
            <a:solidFill>
              <a:srgbClr val="003399"/>
            </a:solidFill>
          </a:ln>
        </p:spPr>
        <p:txBody>
          <a:bodyPr/>
          <a:lstStyle/>
          <a:p>
            <a:r>
              <a:rPr lang="ru-RU" sz="2000" b="1" dirty="0" smtClean="0">
                <a:solidFill>
                  <a:srgbClr val="003399"/>
                </a:solidFill>
              </a:rPr>
              <a:t>Утренняя гимнастика под музыку «Поездка в лес».</a:t>
            </a:r>
            <a:br>
              <a:rPr lang="ru-RU" sz="2000" b="1" dirty="0" smtClean="0">
                <a:solidFill>
                  <a:srgbClr val="003399"/>
                </a:solidFill>
              </a:rPr>
            </a:br>
            <a:r>
              <a:rPr lang="ru-RU" sz="2000" b="1" dirty="0" smtClean="0">
                <a:solidFill>
                  <a:srgbClr val="003399"/>
                </a:solidFill>
              </a:rPr>
              <a:t>Упражнение «Белочки».</a:t>
            </a:r>
            <a:endParaRPr lang="ru-RU" sz="2000" dirty="0"/>
          </a:p>
        </p:txBody>
      </p:sp>
      <p:pic>
        <p:nvPicPr>
          <p:cNvPr id="4" name="Содержимое 3" descr="C:\Users\Сумакова Елена\Desktop\е.в\P1050865.JPG"/>
          <p:cNvPicPr>
            <a:picLocks noGrp="1"/>
          </p:cNvPicPr>
          <p:nvPr>
            <p:ph idx="1"/>
          </p:nvPr>
        </p:nvPicPr>
        <p:blipFill>
          <a:blip r:embed="rId2" cstate="print"/>
          <a:srcRect/>
          <a:stretch>
            <a:fillRect/>
          </a:stretch>
        </p:blipFill>
        <p:spPr bwMode="auto">
          <a:xfrm>
            <a:off x="214282" y="928670"/>
            <a:ext cx="8715436" cy="5715040"/>
          </a:xfrm>
          <a:prstGeom prst="rect">
            <a:avLst/>
          </a:prstGeom>
          <a:noFill/>
          <a:ln w="57150">
            <a:solidFill>
              <a:srgbClr val="FFC000"/>
            </a:solid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85728"/>
            <a:ext cx="8715436" cy="642942"/>
          </a:xfrm>
          <a:solidFill>
            <a:schemeClr val="accent1"/>
          </a:solidFill>
          <a:ln w="57150">
            <a:solidFill>
              <a:srgbClr val="003399"/>
            </a:solidFill>
          </a:ln>
        </p:spPr>
        <p:txBody>
          <a:bodyPr/>
          <a:lstStyle/>
          <a:p>
            <a:r>
              <a:rPr lang="ru-RU" sz="2400" b="1" dirty="0" smtClean="0">
                <a:solidFill>
                  <a:srgbClr val="002060"/>
                </a:solidFill>
              </a:rPr>
              <a:t>Комплекс утренней гимнастики с погремушками </a:t>
            </a:r>
            <a:endParaRPr lang="ru-RU" sz="2400" dirty="0"/>
          </a:p>
        </p:txBody>
      </p:sp>
      <p:pic>
        <p:nvPicPr>
          <p:cNvPr id="4" name="Рисунок 3" descr="F:\фото к проекту погремушка\P1050478.JPG"/>
          <p:cNvPicPr/>
          <p:nvPr/>
        </p:nvPicPr>
        <p:blipFill>
          <a:blip r:embed="rId2" cstate="screen"/>
          <a:srcRect/>
          <a:stretch>
            <a:fillRect/>
          </a:stretch>
        </p:blipFill>
        <p:spPr bwMode="auto">
          <a:xfrm>
            <a:off x="214282" y="1000108"/>
            <a:ext cx="8643998" cy="5643602"/>
          </a:xfrm>
          <a:prstGeom prst="rect">
            <a:avLst/>
          </a:prstGeom>
          <a:noFill/>
          <a:ln w="57150">
            <a:solidFill>
              <a:srgbClr val="FFFF00"/>
            </a:solid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lstStyle/>
          <a:p>
            <a:r>
              <a:rPr lang="ru-RU" sz="2800" dirty="0" smtClean="0">
                <a:solidFill>
                  <a:srgbClr val="660033"/>
                </a:solidFill>
              </a:rPr>
              <a:t>Заключение</a:t>
            </a:r>
            <a:endParaRPr lang="ru-RU" sz="2800" dirty="0">
              <a:solidFill>
                <a:srgbClr val="660033"/>
              </a:solidFill>
            </a:endParaRPr>
          </a:p>
        </p:txBody>
      </p:sp>
      <p:sp>
        <p:nvSpPr>
          <p:cNvPr id="3" name="Содержимое 2"/>
          <p:cNvSpPr>
            <a:spLocks noGrp="1"/>
          </p:cNvSpPr>
          <p:nvPr>
            <p:ph idx="1"/>
          </p:nvPr>
        </p:nvSpPr>
        <p:spPr>
          <a:xfrm>
            <a:off x="457200" y="428604"/>
            <a:ext cx="8229600" cy="5697559"/>
          </a:xfrm>
        </p:spPr>
        <p:txBody>
          <a:bodyPr/>
          <a:lstStyle/>
          <a:p>
            <a:pPr algn="ctr">
              <a:buNone/>
            </a:pPr>
            <a:endParaRPr lang="ru-RU" sz="1400" b="1" i="1" dirty="0" smtClean="0">
              <a:solidFill>
                <a:srgbClr val="FF0000"/>
              </a:solidFill>
              <a:latin typeface="Arial Black" pitchFamily="34" charset="0"/>
            </a:endParaRPr>
          </a:p>
          <a:p>
            <a:pPr algn="ctr">
              <a:buNone/>
            </a:pPr>
            <a:r>
              <a:rPr lang="ru-RU" sz="2000" b="1" dirty="0" smtClean="0">
                <a:solidFill>
                  <a:srgbClr val="FF0000"/>
                </a:solidFill>
              </a:rPr>
              <a:t>ОЖИДАЕМЫЙ РЕЗУЛЬТАТ</a:t>
            </a:r>
          </a:p>
          <a:p>
            <a:pPr>
              <a:buNone/>
            </a:pPr>
            <a:endParaRPr lang="ru-RU" sz="1400" dirty="0" smtClean="0"/>
          </a:p>
          <a:p>
            <a:pPr marL="285750" indent="-285750" algn="just">
              <a:buFont typeface="Arial" pitchFamily="34" charset="0"/>
              <a:buChar char="•"/>
            </a:pPr>
            <a:r>
              <a:rPr lang="ru-RU" sz="1600" dirty="0" smtClean="0"/>
              <a:t>Возрос интерес детей к разным видам упражнений.</a:t>
            </a:r>
          </a:p>
          <a:p>
            <a:pPr marL="285750" indent="-285750" algn="just">
              <a:buFont typeface="Arial" pitchFamily="34" charset="0"/>
              <a:buChar char="•"/>
            </a:pPr>
            <a:r>
              <a:rPr lang="ru-RU" sz="1600" dirty="0" smtClean="0"/>
              <a:t>Повысилась двигательная активность  детей.</a:t>
            </a:r>
          </a:p>
          <a:p>
            <a:pPr marL="285750" indent="-285750" algn="just"/>
            <a:r>
              <a:rPr lang="ru-RU" sz="1600" dirty="0" smtClean="0"/>
              <a:t>Двигательная активность стала более целенаправленной.</a:t>
            </a:r>
          </a:p>
          <a:p>
            <a:pPr marL="285750" indent="-285750" algn="just">
              <a:buFont typeface="Arial" pitchFamily="34" charset="0"/>
              <a:buChar char="•"/>
            </a:pPr>
            <a:r>
              <a:rPr lang="ru-RU" sz="1600" dirty="0" smtClean="0"/>
              <a:t>Малоподвижные дети стали более активными и самостоятельными, у них появился интерес к двигательным упражнениям разной интенсивности, уверенность в своих действиях и желание участвовать в коллективных подвижных играх.</a:t>
            </a:r>
          </a:p>
          <a:p>
            <a:pPr marL="285750" indent="-285750" algn="just">
              <a:buFont typeface="Arial" pitchFamily="34" charset="0"/>
              <a:buChar char="•"/>
            </a:pPr>
            <a:r>
              <a:rPr lang="ru-RU" sz="1600" dirty="0" err="1" smtClean="0"/>
              <a:t>Гиперактивные</a:t>
            </a:r>
            <a:r>
              <a:rPr lang="ru-RU" sz="1600" dirty="0" smtClean="0"/>
              <a:t> дети стали более уравновешенными, спокойными. У них появится устойчивое внимание, позволяющее быстрее воспринимать двигательные задания и выполнять их более качественно.</a:t>
            </a:r>
          </a:p>
          <a:p>
            <a:pPr marL="285750" indent="-285750" algn="just">
              <a:buFont typeface="Arial" pitchFamily="34" charset="0"/>
              <a:buChar char="•"/>
            </a:pPr>
            <a:r>
              <a:rPr lang="ru-RU" sz="1600" dirty="0" smtClean="0"/>
              <a:t>Дети стремятся  к организации различных игр, к общению друг с другом. Они пытаются самостоятельно выполнять достаточно трудные двигательные задания, добиваются хорошего результата.</a:t>
            </a:r>
          </a:p>
          <a:p>
            <a:pPr marL="285750" indent="-285750" algn="just">
              <a:buFont typeface="Arial" pitchFamily="34" charset="0"/>
              <a:buChar char="•"/>
            </a:pPr>
            <a:r>
              <a:rPr lang="ru-RU" sz="1600" dirty="0" smtClean="0"/>
              <a:t>К концу года дети стали меньше болеть, ходят практически каждый день в полном списочном составе. </a:t>
            </a:r>
          </a:p>
          <a:p>
            <a:pPr marL="285750" indent="-285750">
              <a:buFont typeface="Arial" pitchFamily="34" charset="0"/>
              <a:buChar char="•"/>
            </a:pPr>
            <a:endParaRPr lang="ru-RU" sz="1400" dirty="0" smtClean="0"/>
          </a:p>
          <a:p>
            <a:pPr marL="0" indent="0" algn="just">
              <a:buNone/>
            </a:pPr>
            <a:r>
              <a:rPr lang="ru-RU" sz="1400"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smtClean="0">
                <a:solidFill>
                  <a:srgbClr val="003399"/>
                </a:solidFill>
                <a:latin typeface="Georgia" pitchFamily="18" charset="0"/>
              </a:rPr>
              <a:t>Уровень физического развития детей на конец года</a:t>
            </a:r>
            <a:endParaRPr lang="ru-RU" sz="2400" b="1" dirty="0">
              <a:solidFill>
                <a:srgbClr val="C00000"/>
              </a:solidFill>
            </a:endParaRPr>
          </a:p>
        </p:txBody>
      </p:sp>
      <p:graphicFrame>
        <p:nvGraphicFramePr>
          <p:cNvPr id="4" name="Диаграмма 3"/>
          <p:cNvGraphicFramePr/>
          <p:nvPr/>
        </p:nvGraphicFramePr>
        <p:xfrm>
          <a:off x="1828800" y="2224087"/>
          <a:ext cx="5486400" cy="24098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2285992"/>
            <a:ext cx="7772400" cy="2500331"/>
          </a:xfrm>
        </p:spPr>
        <p:txBody>
          <a:bodyPr/>
          <a:lstStyle/>
          <a:p>
            <a:pPr algn="ctr"/>
            <a:r>
              <a:rPr lang="ru-RU" dirty="0" smtClean="0">
                <a:solidFill>
                  <a:srgbClr val="00B0F0"/>
                </a:solidFill>
              </a:rPr>
              <a:t>СПАСИБО ЗА ВНИМАНИЕ!</a:t>
            </a:r>
            <a:endParaRPr lang="ru-RU" dirty="0">
              <a:solidFill>
                <a:srgbClr val="00B0F0"/>
              </a:solidFill>
            </a:endParaRPr>
          </a:p>
        </p:txBody>
      </p:sp>
      <p:sp>
        <p:nvSpPr>
          <p:cNvPr id="3" name="Текст 2"/>
          <p:cNvSpPr>
            <a:spLocks noGrp="1"/>
          </p:cNvSpPr>
          <p:nvPr>
            <p:ph type="body" idx="1"/>
          </p:nvPr>
        </p:nvSpPr>
        <p:spPr>
          <a:xfrm>
            <a:off x="785786" y="714356"/>
            <a:ext cx="7772400" cy="1714511"/>
          </a:xfrm>
        </p:spPr>
        <p:txBody>
          <a:bodyPr/>
          <a:lstStyle/>
          <a:p>
            <a:pPr algn="just"/>
            <a:r>
              <a:rPr lang="ru-RU" sz="2400" dirty="0" smtClean="0">
                <a:solidFill>
                  <a:srgbClr val="FF0000"/>
                </a:solidFill>
              </a:rPr>
              <a:t>Надеюсь, что эта работа будет развиваться и совершенствоваться, а наши дети будут здоровыми, веселыми, активными!</a:t>
            </a:r>
          </a:p>
          <a:p>
            <a:r>
              <a:rPr lang="ru-RU" sz="1800" dirty="0" smtClean="0"/>
              <a:t> </a:t>
            </a:r>
          </a:p>
          <a:p>
            <a:pPr algn="just"/>
            <a:endParaRPr lang="ru-RU" sz="1800" dirty="0">
              <a:solidFill>
                <a:srgbClr val="C00000"/>
              </a:solidFill>
            </a:endParaRPr>
          </a:p>
        </p:txBody>
      </p:sp>
      <p:pic>
        <p:nvPicPr>
          <p:cNvPr id="4" name="Picture 5" descr="dlja_vali"/>
          <p:cNvPicPr>
            <a:picLocks noChangeAspect="1" noChangeArrowheads="1"/>
          </p:cNvPicPr>
          <p:nvPr/>
        </p:nvPicPr>
        <p:blipFill>
          <a:blip r:embed="rId2" cstate="screen"/>
          <a:srcRect/>
          <a:stretch>
            <a:fillRect/>
          </a:stretch>
        </p:blipFill>
        <p:spPr bwMode="auto">
          <a:xfrm>
            <a:off x="214282" y="3357562"/>
            <a:ext cx="8643998" cy="3500438"/>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500066"/>
          </a:xfrm>
        </p:spPr>
        <p:txBody>
          <a:bodyPr/>
          <a:lstStyle/>
          <a:p>
            <a:r>
              <a:rPr lang="ru-RU" sz="2400" b="1" dirty="0" smtClean="0">
                <a:solidFill>
                  <a:srgbClr val="003399"/>
                </a:solidFill>
              </a:rPr>
              <a:t>Цель исследования:</a:t>
            </a:r>
            <a:endParaRPr lang="ru-RU" sz="2400" b="1" dirty="0">
              <a:solidFill>
                <a:srgbClr val="003399"/>
              </a:solidFill>
            </a:endParaRPr>
          </a:p>
        </p:txBody>
      </p:sp>
      <p:sp>
        <p:nvSpPr>
          <p:cNvPr id="5" name="Содержимое 4"/>
          <p:cNvSpPr>
            <a:spLocks noGrp="1"/>
          </p:cNvSpPr>
          <p:nvPr>
            <p:ph idx="1"/>
          </p:nvPr>
        </p:nvSpPr>
        <p:spPr>
          <a:xfrm>
            <a:off x="457200" y="1071546"/>
            <a:ext cx="8229600" cy="5054617"/>
          </a:xfrm>
        </p:spPr>
        <p:txBody>
          <a:bodyPr/>
          <a:lstStyle/>
          <a:p>
            <a:pPr algn="ctr">
              <a:buNone/>
            </a:pPr>
            <a:r>
              <a:rPr lang="ru-RU" dirty="0" smtClean="0"/>
              <a:t>   </a:t>
            </a:r>
            <a:r>
              <a:rPr lang="ru-RU" sz="1600" dirty="0" smtClean="0"/>
              <a:t>повысить индекс здоровья  детей через организацию физкультурно-оздоровительных мероприятий</a:t>
            </a:r>
          </a:p>
          <a:p>
            <a:pPr algn="ctr">
              <a:buNone/>
            </a:pPr>
            <a:r>
              <a:rPr lang="ru-RU" sz="2400" b="1" dirty="0" smtClean="0">
                <a:solidFill>
                  <a:srgbClr val="003399"/>
                </a:solidFill>
              </a:rPr>
              <a:t>Задачи исследования:</a:t>
            </a:r>
          </a:p>
          <a:p>
            <a:r>
              <a:rPr lang="ru-RU" sz="1600" dirty="0" smtClean="0">
                <a:solidFill>
                  <a:srgbClr val="003399"/>
                </a:solidFill>
              </a:rPr>
              <a:t> </a:t>
            </a:r>
            <a:r>
              <a:rPr lang="ru-RU" sz="1600" dirty="0" smtClean="0"/>
              <a:t>Научить детей физическим упражнениям и подвижным играм своего возраста.</a:t>
            </a:r>
          </a:p>
          <a:p>
            <a:r>
              <a:rPr lang="ru-RU" sz="1600" dirty="0" smtClean="0"/>
              <a:t>Сформировать интерес к подвижным играм и двигательной активности.</a:t>
            </a:r>
          </a:p>
          <a:p>
            <a:r>
              <a:rPr lang="ru-RU" sz="1600" dirty="0" smtClean="0"/>
              <a:t>Создать условия младшим дошкольникам для занятий физическими   упражнениями, подвижными  играми и корригирующей гимнастикой.</a:t>
            </a:r>
          </a:p>
          <a:p>
            <a:r>
              <a:rPr lang="ru-RU" sz="1600" dirty="0" smtClean="0"/>
              <a:t> изготовить нестандартное оборудование.</a:t>
            </a:r>
          </a:p>
          <a:p>
            <a:r>
              <a:rPr lang="ru-RU" sz="1600" dirty="0" smtClean="0"/>
              <a:t> пополнить копилку атрибутов к подвижным играм.</a:t>
            </a:r>
          </a:p>
          <a:p>
            <a:r>
              <a:rPr lang="ru-RU" sz="1600" dirty="0" smtClean="0"/>
              <a:t>Выработать совместную с родителями  систему оздоровительных мероприятий для детей младшего дошкольного возраста. </a:t>
            </a:r>
          </a:p>
          <a:p>
            <a:pPr>
              <a:buNone/>
            </a:pPr>
            <a:endParaRPr lang="ru-RU" sz="2400" dirty="0">
              <a:solidFill>
                <a:srgbClr val="00339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smtClean="0">
                <a:solidFill>
                  <a:srgbClr val="003399"/>
                </a:solidFill>
              </a:rPr>
              <a:t>Принципы работы</a:t>
            </a:r>
            <a:endParaRPr lang="ru-RU" sz="2400" b="1" dirty="0">
              <a:solidFill>
                <a:srgbClr val="003399"/>
              </a:solidFill>
            </a:endParaRPr>
          </a:p>
        </p:txBody>
      </p:sp>
      <p:sp>
        <p:nvSpPr>
          <p:cNvPr id="3" name="Содержимое 2"/>
          <p:cNvSpPr>
            <a:spLocks noGrp="1"/>
          </p:cNvSpPr>
          <p:nvPr>
            <p:ph idx="1"/>
          </p:nvPr>
        </p:nvSpPr>
        <p:spPr>
          <a:xfrm>
            <a:off x="457200" y="1071546"/>
            <a:ext cx="8229600" cy="5054617"/>
          </a:xfrm>
        </p:spPr>
        <p:txBody>
          <a:bodyPr/>
          <a:lstStyle/>
          <a:p>
            <a:pPr>
              <a:buNone/>
            </a:pPr>
            <a:endParaRPr lang="ru-RU" dirty="0" smtClean="0"/>
          </a:p>
          <a:p>
            <a:pPr marL="0" algn="just">
              <a:spcBef>
                <a:spcPts val="0"/>
              </a:spcBef>
            </a:pPr>
            <a:r>
              <a:rPr lang="ru-RU" sz="2000" dirty="0" smtClean="0"/>
              <a:t>системный подход;</a:t>
            </a:r>
          </a:p>
          <a:p>
            <a:pPr marL="0" algn="just">
              <a:spcBef>
                <a:spcPts val="0"/>
              </a:spcBef>
            </a:pPr>
            <a:endParaRPr lang="ru-RU" sz="2000" dirty="0" smtClean="0"/>
          </a:p>
          <a:p>
            <a:pPr marL="0" algn="just">
              <a:spcBef>
                <a:spcPts val="0"/>
              </a:spcBef>
            </a:pPr>
            <a:r>
              <a:rPr lang="ru-RU" sz="2000" dirty="0" smtClean="0"/>
              <a:t>планомерность и непрерывность;</a:t>
            </a:r>
          </a:p>
          <a:p>
            <a:pPr marL="0" algn="just">
              <a:spcBef>
                <a:spcPts val="0"/>
              </a:spcBef>
            </a:pPr>
            <a:endParaRPr lang="ru-RU" sz="2000" dirty="0" smtClean="0"/>
          </a:p>
          <a:p>
            <a:pPr marL="0" algn="just">
              <a:spcBef>
                <a:spcPts val="0"/>
              </a:spcBef>
            </a:pPr>
            <a:r>
              <a:rPr lang="ru-RU" sz="2000" dirty="0" smtClean="0"/>
              <a:t>развивающий характер обучения с учетом возрастных и индивидуальных особенностей ребенка;</a:t>
            </a:r>
          </a:p>
          <a:p>
            <a:pPr marL="0" algn="just">
              <a:spcBef>
                <a:spcPts val="0"/>
              </a:spcBef>
            </a:pPr>
            <a:endParaRPr lang="ru-RU" sz="2000" dirty="0" smtClean="0"/>
          </a:p>
          <a:p>
            <a:pPr marL="0" algn="just">
              <a:spcBef>
                <a:spcPts val="0"/>
              </a:spcBef>
            </a:pPr>
            <a:r>
              <a:rPr lang="ru-RU" sz="2000" dirty="0" smtClean="0"/>
              <a:t>целостность подхода педагогов и родителей к физкультурно-оздоровительной работе с детьми.</a:t>
            </a:r>
          </a:p>
          <a:p>
            <a:pPr marL="0" algn="just">
              <a:spcBef>
                <a:spcPts val="0"/>
              </a:spcBef>
              <a:buNone/>
            </a:pPr>
            <a:r>
              <a:rPr lang="ru-RU" sz="2000" dirty="0" smtClean="0"/>
              <a:t> </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lstStyle/>
          <a:p>
            <a:r>
              <a:rPr lang="ru-RU" sz="2400" b="1" dirty="0" smtClean="0">
                <a:solidFill>
                  <a:srgbClr val="003399"/>
                </a:solidFill>
              </a:rPr>
              <a:t>Формы работы</a:t>
            </a:r>
            <a:endParaRPr lang="ru-RU" sz="2400" b="1" dirty="0">
              <a:solidFill>
                <a:srgbClr val="003399"/>
              </a:solidFill>
            </a:endParaRPr>
          </a:p>
        </p:txBody>
      </p:sp>
      <p:sp>
        <p:nvSpPr>
          <p:cNvPr id="3" name="Содержимое 2"/>
          <p:cNvSpPr>
            <a:spLocks noGrp="1"/>
          </p:cNvSpPr>
          <p:nvPr>
            <p:ph idx="1"/>
          </p:nvPr>
        </p:nvSpPr>
        <p:spPr>
          <a:xfrm>
            <a:off x="457200" y="928670"/>
            <a:ext cx="8229600" cy="5197493"/>
          </a:xfrm>
        </p:spPr>
        <p:txBody>
          <a:bodyPr/>
          <a:lstStyle/>
          <a:p>
            <a:pPr algn="just"/>
            <a:r>
              <a:rPr lang="ru-RU" sz="2000" b="1" dirty="0" smtClean="0"/>
              <a:t>с детьми: </a:t>
            </a:r>
            <a:r>
              <a:rPr lang="ru-RU" sz="2000" dirty="0" smtClean="0"/>
              <a:t>занятия по физической культуре, совместная двигательная деятельность воспитателя и детей, самостоятельная двигательная деятельность детей, индивидуальная работа;</a:t>
            </a:r>
          </a:p>
          <a:p>
            <a:r>
              <a:rPr lang="ru-RU" sz="2000" b="1" dirty="0" smtClean="0"/>
              <a:t>с родителями:</a:t>
            </a:r>
            <a:r>
              <a:rPr lang="ru-RU" sz="2000" dirty="0" smtClean="0"/>
              <a:t> консультации, беседы, памятки, рекомендации, Дни открытых дверей, оформление родительского уголка, фото-отчеты.</a:t>
            </a:r>
          </a:p>
          <a:p>
            <a:pPr algn="just"/>
            <a:r>
              <a:rPr lang="ru-RU" sz="2000" b="1" dirty="0" smtClean="0"/>
              <a:t>Педагогические приёмы</a:t>
            </a:r>
            <a:r>
              <a:rPr lang="ru-RU" sz="2000" dirty="0" smtClean="0"/>
              <a:t>, обеспечивающие успешное решение поставленных задач: прямое обучение, показ, упражнения с выполнением действий в процессе подвижных  игр, чтение художественной литературы, сказок, стихов, пословиц и поговорок.</a:t>
            </a:r>
          </a:p>
          <a:p>
            <a:endParaRPr lang="ru-RU" sz="2000"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smtClean="0">
                <a:solidFill>
                  <a:srgbClr val="003399"/>
                </a:solidFill>
              </a:rPr>
              <a:t>Планируемые результаты</a:t>
            </a:r>
            <a:endParaRPr lang="ru-RU" sz="2400" b="1" dirty="0">
              <a:solidFill>
                <a:srgbClr val="003399"/>
              </a:solidFill>
            </a:endParaRPr>
          </a:p>
        </p:txBody>
      </p:sp>
      <p:sp>
        <p:nvSpPr>
          <p:cNvPr id="3" name="Содержимое 2"/>
          <p:cNvSpPr>
            <a:spLocks noGrp="1"/>
          </p:cNvSpPr>
          <p:nvPr>
            <p:ph idx="1"/>
          </p:nvPr>
        </p:nvSpPr>
        <p:spPr>
          <a:xfrm>
            <a:off x="457200" y="1071546"/>
            <a:ext cx="8229600" cy="5054617"/>
          </a:xfrm>
        </p:spPr>
        <p:txBody>
          <a:bodyPr/>
          <a:lstStyle/>
          <a:p>
            <a:pPr>
              <a:buNone/>
            </a:pPr>
            <a:endParaRPr lang="ru-RU" dirty="0" smtClean="0"/>
          </a:p>
          <a:p>
            <a:pPr algn="just">
              <a:buNone/>
            </a:pPr>
            <a:r>
              <a:rPr lang="ru-RU" sz="2000" dirty="0" smtClean="0"/>
              <a:t>     В результате проведенной работы у дошкольников 2-3 лет   повышается индекс здоровья</a:t>
            </a:r>
          </a:p>
          <a:p>
            <a:pPr algn="just"/>
            <a:r>
              <a:rPr lang="ru-RU" sz="2000" dirty="0" smtClean="0"/>
              <a:t>снижение случаев заболеваемости детей.</a:t>
            </a:r>
          </a:p>
          <a:p>
            <a:pPr algn="just"/>
            <a:r>
              <a:rPr lang="ru-RU" sz="2000" dirty="0" smtClean="0"/>
              <a:t>обогащение содержания «Острова здоровья группы»</a:t>
            </a:r>
          </a:p>
          <a:p>
            <a:pPr algn="just"/>
            <a:r>
              <a:rPr lang="ru-RU" sz="2000" dirty="0" err="1" smtClean="0"/>
              <a:t>сформированность</a:t>
            </a:r>
            <a:r>
              <a:rPr lang="ru-RU" sz="2000" dirty="0" smtClean="0"/>
              <a:t> у детей мотивов к организации самостоятельной двигательной активности</a:t>
            </a:r>
            <a:r>
              <a:rPr lang="ru-RU" dirty="0" smtClean="0"/>
              <a:t>.</a:t>
            </a:r>
          </a:p>
          <a:p>
            <a:pPr algn="just"/>
            <a:r>
              <a:rPr lang="ru-RU" sz="2000" dirty="0" smtClean="0"/>
              <a:t>заинтересованность родителей в физическом развитии своих детей.</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solidFill>
                  <a:srgbClr val="003399"/>
                </a:solidFill>
              </a:rPr>
              <a:t>Планомерная работа с родителями </a:t>
            </a:r>
            <a:endParaRPr lang="ru-RU" sz="3200" dirty="0">
              <a:solidFill>
                <a:srgbClr val="003399"/>
              </a:solidFill>
            </a:endParaRPr>
          </a:p>
        </p:txBody>
      </p:sp>
      <p:sp>
        <p:nvSpPr>
          <p:cNvPr id="3" name="Содержимое 2"/>
          <p:cNvSpPr>
            <a:spLocks noGrp="1"/>
          </p:cNvSpPr>
          <p:nvPr>
            <p:ph idx="1"/>
          </p:nvPr>
        </p:nvSpPr>
        <p:spPr/>
        <p:txBody>
          <a:bodyPr/>
          <a:lstStyle/>
          <a:p>
            <a:pPr algn="just"/>
            <a:r>
              <a:rPr lang="ru-RU" sz="2000" dirty="0" smtClean="0"/>
              <a:t>родители готовы и способны активно взаимодействовать с педагогами ДОО по вопросам физкультурно-оздоровительных мероприятий;</a:t>
            </a:r>
          </a:p>
          <a:p>
            <a:pPr algn="just"/>
            <a:r>
              <a:rPr lang="ru-RU" sz="2000" dirty="0" smtClean="0"/>
              <a:t>принимают активное, живое участие в жизни группы;</a:t>
            </a:r>
          </a:p>
          <a:p>
            <a:pPr algn="just"/>
            <a:r>
              <a:rPr lang="ru-RU" sz="2000" dirty="0" smtClean="0"/>
              <a:t>проявляют личную заинтересованность в согласовании требований к воспитательному процессу; высказывают рекомендации, идеи по обеспечению эффективности воспитательного процесса;</a:t>
            </a:r>
          </a:p>
          <a:p>
            <a:pPr algn="just"/>
            <a:r>
              <a:rPr lang="ru-RU" sz="2000" dirty="0" smtClean="0"/>
              <a:t>проявляют живой интерес к результатам достижений ребенка в двигательной деятельности;</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smtClean="0">
                <a:solidFill>
                  <a:srgbClr val="003399"/>
                </a:solidFill>
              </a:rPr>
              <a:t>ЭТАПЫ РЕАЛИЗАЦИИ ПРОЕКТА</a:t>
            </a:r>
            <a:endParaRPr lang="ru-RU" sz="2400" b="1" dirty="0">
              <a:solidFill>
                <a:srgbClr val="003399"/>
              </a:solidFill>
            </a:endParaRPr>
          </a:p>
        </p:txBody>
      </p:sp>
      <p:sp>
        <p:nvSpPr>
          <p:cNvPr id="7" name="Содержимое 6"/>
          <p:cNvSpPr>
            <a:spLocks noGrp="1"/>
          </p:cNvSpPr>
          <p:nvPr>
            <p:ph sz="half" idx="1"/>
          </p:nvPr>
        </p:nvSpPr>
        <p:spPr/>
        <p:txBody>
          <a:bodyPr/>
          <a:lstStyle/>
          <a:p>
            <a:pPr algn="ctr">
              <a:buNone/>
            </a:pPr>
            <a:r>
              <a:rPr lang="ru-RU" sz="1600" b="1" u="sng" dirty="0" smtClean="0">
                <a:solidFill>
                  <a:srgbClr val="C00000"/>
                </a:solidFill>
              </a:rPr>
              <a:t>1 этап - подготовительный</a:t>
            </a:r>
            <a:endParaRPr lang="ru-RU" sz="1600" b="1" dirty="0" smtClean="0">
              <a:solidFill>
                <a:srgbClr val="C00000"/>
              </a:solidFill>
            </a:endParaRPr>
          </a:p>
          <a:p>
            <a:pPr algn="just">
              <a:buNone/>
            </a:pPr>
            <a:r>
              <a:rPr lang="ru-RU" sz="1600" b="1" dirty="0" smtClean="0"/>
              <a:t>      Задачи: </a:t>
            </a:r>
          </a:p>
          <a:p>
            <a:pPr algn="just"/>
            <a:r>
              <a:rPr lang="ru-RU" sz="1600" b="1" dirty="0" smtClean="0"/>
              <a:t>анализ и обобщение научно-методической, специальной литературы по реализации проекта, </a:t>
            </a:r>
          </a:p>
          <a:p>
            <a:pPr algn="just"/>
            <a:r>
              <a:rPr lang="ru-RU" sz="1600" b="1" dirty="0" smtClean="0"/>
              <a:t>анализ материально-технической базы, </a:t>
            </a:r>
          </a:p>
          <a:p>
            <a:pPr algn="just"/>
            <a:r>
              <a:rPr lang="ru-RU" sz="1600" b="1" dirty="0" smtClean="0"/>
              <a:t>оценка здоровья и двигательных умений  детей;</a:t>
            </a:r>
          </a:p>
          <a:p>
            <a:pPr algn="just"/>
            <a:r>
              <a:rPr lang="ru-RU" sz="1600" b="1" dirty="0" smtClean="0"/>
              <a:t>разработка календарно-тематического плана работы.</a:t>
            </a:r>
          </a:p>
          <a:p>
            <a:endParaRPr lang="ru-RU" dirty="0"/>
          </a:p>
        </p:txBody>
      </p:sp>
      <p:sp>
        <p:nvSpPr>
          <p:cNvPr id="8" name="Содержимое 7"/>
          <p:cNvSpPr>
            <a:spLocks noGrp="1"/>
          </p:cNvSpPr>
          <p:nvPr>
            <p:ph sz="half" idx="2"/>
          </p:nvPr>
        </p:nvSpPr>
        <p:spPr/>
        <p:txBody>
          <a:bodyPr/>
          <a:lstStyle/>
          <a:p>
            <a:pPr algn="ctr">
              <a:buNone/>
            </a:pPr>
            <a:r>
              <a:rPr lang="ru-RU" sz="1600" b="1" u="sng" dirty="0" smtClean="0">
                <a:solidFill>
                  <a:srgbClr val="C00000"/>
                </a:solidFill>
              </a:rPr>
              <a:t>2 этап – реализация проекта</a:t>
            </a:r>
            <a:endParaRPr lang="ru-RU" sz="1600" b="1" dirty="0" smtClean="0">
              <a:solidFill>
                <a:srgbClr val="C00000"/>
              </a:solidFill>
            </a:endParaRPr>
          </a:p>
          <a:p>
            <a:pPr algn="just">
              <a:buNone/>
            </a:pPr>
            <a:r>
              <a:rPr lang="ru-RU" sz="1600" b="1" dirty="0" smtClean="0"/>
              <a:t>      Задачи:</a:t>
            </a:r>
          </a:p>
          <a:p>
            <a:pPr algn="just"/>
            <a:r>
              <a:rPr lang="ru-RU" sz="1600" b="1" dirty="0" smtClean="0"/>
              <a:t>проведение работы с детьми, родителями по плану;</a:t>
            </a:r>
          </a:p>
          <a:p>
            <a:pPr algn="just"/>
            <a:r>
              <a:rPr lang="ru-RU" sz="1600" b="1" dirty="0" smtClean="0"/>
              <a:t>внесение изменений и дополнений в календарно-тематический план работы;</a:t>
            </a:r>
          </a:p>
          <a:p>
            <a:pPr algn="just"/>
            <a:r>
              <a:rPr lang="ru-RU" sz="1600" b="1" dirty="0" smtClean="0"/>
              <a:t>разработка конспектов занятий по теме проекта;</a:t>
            </a:r>
          </a:p>
          <a:p>
            <a:pPr algn="just"/>
            <a:r>
              <a:rPr lang="ru-RU" sz="1600" b="1" dirty="0" smtClean="0"/>
              <a:t>пополнение предметно-развивающей среды.</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8229600" cy="703282"/>
          </a:xfrm>
        </p:spPr>
        <p:txBody>
          <a:bodyPr/>
          <a:lstStyle/>
          <a:p>
            <a:r>
              <a:rPr lang="ru-RU" sz="2400" b="1" dirty="0" smtClean="0">
                <a:solidFill>
                  <a:srgbClr val="003399"/>
                </a:solidFill>
              </a:rPr>
              <a:t>ЭТАПЫ РЕАЛИЗАЦИИ ПРОЕКТА</a:t>
            </a:r>
            <a:endParaRPr lang="ru-RU" sz="2400" dirty="0">
              <a:solidFill>
                <a:srgbClr val="FF0000"/>
              </a:solidFill>
            </a:endParaRPr>
          </a:p>
        </p:txBody>
      </p:sp>
      <p:sp>
        <p:nvSpPr>
          <p:cNvPr id="5" name="Содержимое 4"/>
          <p:cNvSpPr>
            <a:spLocks noGrp="1"/>
          </p:cNvSpPr>
          <p:nvPr>
            <p:ph sz="half" idx="1"/>
          </p:nvPr>
        </p:nvSpPr>
        <p:spPr>
          <a:xfrm>
            <a:off x="457200" y="1785926"/>
            <a:ext cx="4038600" cy="4340237"/>
          </a:xfrm>
        </p:spPr>
        <p:txBody>
          <a:bodyPr/>
          <a:lstStyle/>
          <a:p>
            <a:pPr algn="ctr">
              <a:buNone/>
            </a:pPr>
            <a:r>
              <a:rPr lang="ru-RU" sz="2000" u="sng" dirty="0" smtClean="0">
                <a:solidFill>
                  <a:srgbClr val="C00000"/>
                </a:solidFill>
              </a:rPr>
              <a:t>3 этап – рефлексивный этап</a:t>
            </a:r>
            <a:endParaRPr lang="ru-RU" sz="2000" dirty="0" smtClean="0">
              <a:solidFill>
                <a:srgbClr val="C00000"/>
              </a:solidFill>
            </a:endParaRPr>
          </a:p>
          <a:p>
            <a:pPr>
              <a:buNone/>
            </a:pPr>
            <a:r>
              <a:rPr lang="ru-RU" sz="2000" dirty="0" smtClean="0"/>
              <a:t>      Задачи: </a:t>
            </a:r>
          </a:p>
          <a:p>
            <a:pPr>
              <a:buNone/>
            </a:pPr>
            <a:r>
              <a:rPr lang="ru-RU" sz="2000" dirty="0" smtClean="0"/>
              <a:t>      мониторинг  достижений воспитанников и анализ результативности проведенной работы дошкольников;</a:t>
            </a:r>
          </a:p>
          <a:p>
            <a:r>
              <a:rPr lang="ru-RU" sz="2000" dirty="0" smtClean="0"/>
              <a:t>подготовка документации по реализации проекта;</a:t>
            </a:r>
          </a:p>
          <a:p>
            <a:pPr>
              <a:buNone/>
            </a:pPr>
            <a:r>
              <a:rPr lang="ru-RU" sz="2000" dirty="0" smtClean="0"/>
              <a:t> </a:t>
            </a:r>
          </a:p>
          <a:p>
            <a:endParaRPr lang="ru-RU" dirty="0"/>
          </a:p>
        </p:txBody>
      </p:sp>
      <p:sp>
        <p:nvSpPr>
          <p:cNvPr id="7" name="Содержимое 6"/>
          <p:cNvSpPr>
            <a:spLocks noGrp="1"/>
          </p:cNvSpPr>
          <p:nvPr>
            <p:ph sz="half" idx="2"/>
          </p:nvPr>
        </p:nvSpPr>
        <p:spPr>
          <a:xfrm>
            <a:off x="4648200" y="1857364"/>
            <a:ext cx="4038600" cy="4268799"/>
          </a:xfrm>
        </p:spPr>
        <p:txBody>
          <a:bodyPr/>
          <a:lstStyle/>
          <a:p>
            <a:pPr algn="ctr">
              <a:buNone/>
            </a:pPr>
            <a:r>
              <a:rPr lang="ru-RU" sz="2000" b="1" u="sng" dirty="0" smtClean="0">
                <a:solidFill>
                  <a:srgbClr val="C00000"/>
                </a:solidFill>
              </a:rPr>
              <a:t>4 этап – </a:t>
            </a:r>
            <a:r>
              <a:rPr lang="ru-RU" sz="2000" b="1" u="sng" dirty="0" err="1" smtClean="0">
                <a:solidFill>
                  <a:srgbClr val="C00000"/>
                </a:solidFill>
              </a:rPr>
              <a:t>послепроектный</a:t>
            </a:r>
            <a:r>
              <a:rPr lang="ru-RU" sz="2000" b="1" u="sng" dirty="0" smtClean="0">
                <a:solidFill>
                  <a:srgbClr val="C00000"/>
                </a:solidFill>
              </a:rPr>
              <a:t> </a:t>
            </a:r>
            <a:r>
              <a:rPr lang="ru-RU" sz="2000" b="1" u="sng" dirty="0" err="1" smtClean="0">
                <a:solidFill>
                  <a:srgbClr val="C00000"/>
                </a:solidFill>
              </a:rPr>
              <a:t>этап</a:t>
            </a:r>
            <a:endParaRPr lang="ru-RU" sz="2000" b="1" dirty="0" smtClean="0">
              <a:solidFill>
                <a:srgbClr val="C00000"/>
              </a:solidFill>
            </a:endParaRPr>
          </a:p>
          <a:p>
            <a:pPr>
              <a:buNone/>
            </a:pPr>
            <a:r>
              <a:rPr lang="ru-RU" sz="2000" dirty="0" smtClean="0"/>
              <a:t>      Задачи: </a:t>
            </a:r>
          </a:p>
          <a:p>
            <a:r>
              <a:rPr lang="ru-RU" sz="2000" dirty="0" smtClean="0"/>
              <a:t>составление рекомендаций по проведению физкультурно-оздоровительных мероприятий;</a:t>
            </a:r>
          </a:p>
          <a:p>
            <a:r>
              <a:rPr lang="ru-RU" sz="2000" dirty="0" smtClean="0"/>
              <a:t>презентация проекта для педагогов ДОО и родителей.</a:t>
            </a:r>
          </a:p>
          <a:p>
            <a:endParaRPr lang="ru-RU" dirty="0"/>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5820</TotalTime>
  <Words>941</Words>
  <Application>Microsoft Office PowerPoint</Application>
  <PresentationFormat>Экран (4:3)</PresentationFormat>
  <Paragraphs>111</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Diseño predeterminado</vt:lpstr>
      <vt:lpstr>Муниципальное автономное дошкольное образовательное учреждение Центр развития ребенка – детский сад № 23 «Сказка»      ПРОЕКТ «БУДЬ ЗДОРОВ, МАЛЫШ!»</vt:lpstr>
      <vt:lpstr>Актуальность</vt:lpstr>
      <vt:lpstr>Цель исследования:</vt:lpstr>
      <vt:lpstr>Принципы работы</vt:lpstr>
      <vt:lpstr>Формы работы</vt:lpstr>
      <vt:lpstr>Планируемые результаты</vt:lpstr>
      <vt:lpstr>Планомерная работа с родителями </vt:lpstr>
      <vt:lpstr>ЭТАПЫ РЕАЛИЗАЦИИ ПРОЕКТА</vt:lpstr>
      <vt:lpstr>ЭТАПЫ РЕАЛИЗАЦИИ ПРОЕКТА</vt:lpstr>
      <vt:lpstr>Методы исследования</vt:lpstr>
      <vt:lpstr> Физическое упражнение – подтягивание на скамейке </vt:lpstr>
      <vt:lpstr>Физическое упражнение – ползание на четвереньках из обруча в обруч </vt:lpstr>
      <vt:lpstr>Физическое упражнение – катание мяча друг другу</vt:lpstr>
      <vt:lpstr>Физическое упражнение – прыжки на двух ногах с продвижением вперед из обруча в обруч.</vt:lpstr>
      <vt:lpstr>Подвижные игры</vt:lpstr>
      <vt:lpstr>Подвижные игры</vt:lpstr>
      <vt:lpstr>Подвижные игры</vt:lpstr>
      <vt:lpstr>Самостоятельная двигательная активность детей</vt:lpstr>
      <vt:lpstr>Самостоятельная двигательная активность детей </vt:lpstr>
      <vt:lpstr>Гимнастика после дневного сна</vt:lpstr>
      <vt:lpstr>Утренняя гимнастика под музыку «Поездка в лес». Упражнение «Белочки».</vt:lpstr>
      <vt:lpstr>Комплекс утренней гимнастики с погремушками </vt:lpstr>
      <vt:lpstr>Заключение</vt:lpstr>
      <vt:lpstr>Уровень физического развития детей на конец года</vt:lpstr>
      <vt:lpstr>СПАСИБО ЗА ВНИМАНИЕ!</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Сумакова Елена</cp:lastModifiedBy>
  <cp:revision>834</cp:revision>
  <dcterms:created xsi:type="dcterms:W3CDTF">2010-05-23T14:28:12Z</dcterms:created>
  <dcterms:modified xsi:type="dcterms:W3CDTF">2018-08-07T11:55:09Z</dcterms:modified>
</cp:coreProperties>
</file>