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6" r:id="rId1"/>
  </p:sldMasterIdLst>
  <p:notesMasterIdLst>
    <p:notesMasterId r:id="rId15"/>
  </p:notesMasterIdLst>
  <p:sldIdLst>
    <p:sldId id="256" r:id="rId2"/>
    <p:sldId id="257" r:id="rId3"/>
    <p:sldId id="271" r:id="rId4"/>
    <p:sldId id="261" r:id="rId5"/>
    <p:sldId id="262" r:id="rId6"/>
    <p:sldId id="273" r:id="rId7"/>
    <p:sldId id="264" r:id="rId8"/>
    <p:sldId id="265" r:id="rId9"/>
    <p:sldId id="267" r:id="rId10"/>
    <p:sldId id="268" r:id="rId11"/>
    <p:sldId id="269" r:id="rId12"/>
    <p:sldId id="272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EDB489-6216-4969-89D9-5E261565673E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D4C18-F275-41A3-99CC-A391872CC21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65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D4C18-F275-41A3-99CC-A391872CC21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88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287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090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1837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0358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9053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892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600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09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91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074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834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326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72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300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52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45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F81A3-608B-4169-8DA2-2AC87EC6885D}" type="datetimeFigureOut">
              <a:rPr lang="ru-RU" smtClean="0"/>
              <a:pPr/>
              <a:t>08.08.2018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9096E10-8D99-4E11-BCED-9623610B51A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340770"/>
            <a:ext cx="6912768" cy="136815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Проект</a:t>
            </a:r>
            <a:r>
              <a:rPr lang="en-US" sz="2400" b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400" b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Влияние различных видов зубных паст </a:t>
            </a:r>
            <a:r>
              <a:rPr lang="ru-RU" sz="2400" b="1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на </a:t>
            </a:r>
            <a:r>
              <a:rPr lang="ru-RU" sz="2400" b="1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прочность зубов.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517232"/>
            <a:ext cx="7848871" cy="864096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Выполнила: Демшина Анастасия, ученица 2 класса «Е»</a:t>
            </a:r>
          </a:p>
          <a:p>
            <a:r>
              <a:rPr lang="ru-RU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Руководитель: Бабурина Светлана Анатольевна</a:t>
            </a:r>
          </a:p>
          <a:p>
            <a:r>
              <a:rPr lang="ru-RU" sz="1600" b="1" dirty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600" b="1" dirty="0" smtClean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</a:t>
            </a:r>
            <a:r>
              <a:rPr lang="ru-RU" sz="1600" b="1" dirty="0" smtClean="0">
                <a:solidFill>
                  <a:schemeClr val="accent1"/>
                </a:solidFill>
              </a:rPr>
              <a:t>Москва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ru-RU" sz="1600" b="1" dirty="0" smtClean="0">
                <a:solidFill>
                  <a:schemeClr val="accent1"/>
                </a:solidFill>
              </a:rPr>
              <a:t>2018</a:t>
            </a:r>
            <a:endParaRPr lang="ru-RU" sz="1600" b="1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927144"/>
            <a:ext cx="3060847" cy="259008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0800000" flipV="1">
            <a:off x="2483768" y="200545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Государственное бюджетное общеобразовательное учреждение города Москвы "Школа № 2065"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612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4"/>
    </mc:Choice>
    <mc:Fallback xmlns="">
      <p:transition spd="slow" advTm="732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021" y="-681408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 smtClean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r>
              <a:rPr lang="ru-RU" sz="3600" b="1" spc="50" dirty="0" smtClean="0">
                <a:ln w="11430"/>
                <a:solidFill>
                  <a:schemeClr val="accent1"/>
                </a:solidFill>
              </a:rPr>
              <a:t>2 </a:t>
            </a:r>
            <a:r>
              <a:rPr lang="ru-RU" sz="3600" b="1" spc="50" dirty="0">
                <a:ln w="11430"/>
                <a:solidFill>
                  <a:schemeClr val="accent1"/>
                </a:solidFill>
              </a:rPr>
              <a:t>день</a:t>
            </a:r>
          </a:p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1459" y="3583313"/>
            <a:ext cx="3514855" cy="269402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5536" y="1196752"/>
            <a:ext cx="28083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У яйца, </a:t>
            </a:r>
            <a:r>
              <a:rPr lang="ru-RU" b="1" dirty="0" smtClean="0">
                <a:solidFill>
                  <a:prstClr val="black"/>
                </a:solidFill>
              </a:rPr>
              <a:t>не обработанного </a:t>
            </a:r>
            <a:r>
              <a:rPr lang="ru-RU" b="1" dirty="0">
                <a:solidFill>
                  <a:prstClr val="black"/>
                </a:solidFill>
              </a:rPr>
              <a:t>зубной пастой </a:t>
            </a:r>
            <a:r>
              <a:rPr lang="ru-RU" b="1" dirty="0" smtClean="0">
                <a:solidFill>
                  <a:prstClr val="black"/>
                </a:solidFill>
              </a:rPr>
              <a:t>изменился </a:t>
            </a:r>
            <a:r>
              <a:rPr lang="ru-RU" b="1" dirty="0">
                <a:solidFill>
                  <a:prstClr val="black"/>
                </a:solidFill>
              </a:rPr>
              <a:t>цвет и </a:t>
            </a:r>
            <a:r>
              <a:rPr lang="ru-RU" b="1" dirty="0" smtClean="0">
                <a:solidFill>
                  <a:prstClr val="black"/>
                </a:solidFill>
              </a:rPr>
              <a:t>скорлупа стала очень мягкой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smtClean="0">
                <a:solidFill>
                  <a:prstClr val="black"/>
                </a:solidFill>
              </a:rPr>
              <a:t>и шершавой на ощупь.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96119" y="980729"/>
            <a:ext cx="29853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Скорлупа </a:t>
            </a:r>
            <a:r>
              <a:rPr lang="ru-RU" b="1" dirty="0"/>
              <a:t>яиц обработанных зубной пастой </a:t>
            </a:r>
            <a:r>
              <a:rPr lang="ru-RU" b="1" dirty="0">
                <a:solidFill>
                  <a:schemeClr val="accent1"/>
                </a:solidFill>
              </a:rPr>
              <a:t>с фтором и детской зубной пастой </a:t>
            </a:r>
            <a:r>
              <a:rPr lang="ru-RU" b="1" dirty="0"/>
              <a:t>стала </a:t>
            </a:r>
            <a:r>
              <a:rPr lang="ru-RU" b="1" dirty="0" smtClean="0"/>
              <a:t>мягче, цвет не изменился.</a:t>
            </a:r>
            <a:endParaRPr lang="ru-RU" b="1" dirty="0"/>
          </a:p>
          <a:p>
            <a:pPr algn="ctr"/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78737" y="3460730"/>
            <a:ext cx="3561988" cy="298632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346497" y="980729"/>
            <a:ext cx="254598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Скорлупа </a:t>
            </a:r>
            <a:r>
              <a:rPr lang="ru-RU" b="1" dirty="0"/>
              <a:t>яйца обработанного зубной пастой с кальцием </a:t>
            </a:r>
            <a:r>
              <a:rPr lang="ru-RU" b="1" dirty="0" smtClean="0"/>
              <a:t>осталась твердой, цвет не изменился.</a:t>
            </a:r>
            <a:endParaRPr lang="ru-RU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6478" y="3172898"/>
            <a:ext cx="2815189" cy="356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8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491"/>
    </mc:Choice>
    <mc:Fallback xmlns="">
      <p:transition spd="slow" advTm="2949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-1491833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 smtClean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>
                <a:ln w="11430"/>
                <a:solidFill>
                  <a:schemeClr val="accent1"/>
                </a:solidFill>
              </a:rPr>
              <a:t>3 день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692696"/>
            <a:ext cx="3024335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b="1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Скорлупа необработанного яйца растворилась. Содержимое  покрыто </a:t>
            </a:r>
            <a:r>
              <a:rPr lang="ru-RU" sz="1600" b="1" dirty="0"/>
              <a:t>тончайшей </a:t>
            </a:r>
            <a:r>
              <a:rPr lang="ru-RU" sz="1600" b="1" dirty="0" smtClean="0"/>
              <a:t>пленкой, </a:t>
            </a:r>
            <a:r>
              <a:rPr lang="ru-RU" sz="1600" b="1" dirty="0"/>
              <a:t>которую можно проткнуть. </a:t>
            </a:r>
            <a:endParaRPr lang="ru-RU" sz="1600" b="1" dirty="0" smtClean="0"/>
          </a:p>
          <a:p>
            <a:endParaRPr lang="ru-RU" b="1" dirty="0"/>
          </a:p>
          <a:p>
            <a:endParaRPr lang="ru-RU" sz="2400" dirty="0"/>
          </a:p>
          <a:p>
            <a:pPr marL="342900" indent="-342900">
              <a:buFont typeface="Wingdings" pitchFamily="2" charset="2"/>
              <a:buChar char="v"/>
            </a:pPr>
            <a:endParaRPr lang="ru-RU" sz="24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80348" y="3557947"/>
            <a:ext cx="3527697" cy="26951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72171" y="3465351"/>
            <a:ext cx="3527697" cy="288032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63888" y="1124744"/>
            <a:ext cx="273630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Скорлупа яиц, на </a:t>
            </a:r>
            <a:r>
              <a:rPr lang="ru-RU" sz="1600" b="1" dirty="0" smtClean="0"/>
              <a:t>которую была нанесена зубная паста </a:t>
            </a:r>
            <a:r>
              <a:rPr lang="ru-RU" sz="1600" b="1" dirty="0">
                <a:solidFill>
                  <a:schemeClr val="accent1"/>
                </a:solidFill>
              </a:rPr>
              <a:t>с фтором </a:t>
            </a:r>
            <a:r>
              <a:rPr lang="ru-RU" sz="1600" b="1" dirty="0"/>
              <a:t>и </a:t>
            </a:r>
            <a:r>
              <a:rPr lang="ru-RU" sz="1600" b="1" dirty="0">
                <a:solidFill>
                  <a:schemeClr val="accent1"/>
                </a:solidFill>
              </a:rPr>
              <a:t>детская зубная паста </a:t>
            </a:r>
            <a:r>
              <a:rPr lang="ru-RU" sz="1600" b="1" dirty="0"/>
              <a:t>стала </a:t>
            </a:r>
            <a:r>
              <a:rPr lang="ru-RU" sz="1600" b="1" dirty="0" smtClean="0"/>
              <a:t>очень мягкой и шершавой на ощупь, </a:t>
            </a:r>
            <a:r>
              <a:rPr lang="ru-RU" sz="1600" b="1" dirty="0"/>
              <a:t>цвет </a:t>
            </a:r>
            <a:r>
              <a:rPr lang="ru-RU" sz="1600" b="1" dirty="0" smtClean="0"/>
              <a:t>не </a:t>
            </a:r>
            <a:r>
              <a:rPr lang="ru-RU" sz="1600" b="1" dirty="0"/>
              <a:t>изменился.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980729"/>
            <a:ext cx="23762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Скорлупа яйца обработанного зубной пастой </a:t>
            </a:r>
            <a:r>
              <a:rPr lang="ru-RU" sz="1600" b="1" dirty="0">
                <a:solidFill>
                  <a:schemeClr val="accent1"/>
                </a:solidFill>
              </a:rPr>
              <a:t>с кальцием</a:t>
            </a:r>
            <a:r>
              <a:rPr lang="ru-RU" sz="1600" b="1" dirty="0"/>
              <a:t> стала </a:t>
            </a:r>
            <a:r>
              <a:rPr lang="ru-RU" sz="1600" b="1" dirty="0" smtClean="0"/>
              <a:t>мягче, </a:t>
            </a:r>
            <a:r>
              <a:rPr lang="ru-RU" sz="1600" b="1" dirty="0"/>
              <a:t>но осталась </a:t>
            </a:r>
            <a:r>
              <a:rPr lang="ru-RU" sz="1600" b="1" dirty="0" smtClean="0"/>
              <a:t>гладкой </a:t>
            </a:r>
            <a:r>
              <a:rPr lang="ru-RU" sz="1600" b="1" dirty="0"/>
              <a:t>на ощупь цвет яйца не изменился.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96689" y="3564845"/>
            <a:ext cx="3579106" cy="273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54"/>
    </mc:Choice>
    <mc:Fallback xmlns="">
      <p:transition spd="slow" advTm="3365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332656"/>
            <a:ext cx="6770712" cy="720080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b="1" dirty="0" smtClean="0">
                <a:solidFill>
                  <a:schemeClr val="accent1"/>
                </a:solidFill>
              </a:rPr>
              <a:t>4 день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8952" y="3543731"/>
            <a:ext cx="3480726" cy="271576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272172"/>
            <a:ext cx="2880321" cy="33928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272172"/>
            <a:ext cx="2639312" cy="34170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783695" y="1401748"/>
            <a:ext cx="29404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Скорлупа яиц обработанных </a:t>
            </a:r>
            <a:r>
              <a:rPr lang="ru-RU" sz="1600" b="1" dirty="0">
                <a:solidFill>
                  <a:schemeClr val="accent1"/>
                </a:solidFill>
              </a:rPr>
              <a:t>зубной пастой с фтором и детской зубной </a:t>
            </a:r>
            <a:r>
              <a:rPr lang="ru-RU" sz="1600" b="1" dirty="0" smtClean="0">
                <a:solidFill>
                  <a:schemeClr val="accent1"/>
                </a:solidFill>
              </a:rPr>
              <a:t>пастой </a:t>
            </a:r>
            <a:r>
              <a:rPr lang="ru-RU" sz="1600" b="1" dirty="0" smtClean="0"/>
              <a:t>осталась шершавой и стала очень мягкой на ощупь.</a:t>
            </a:r>
            <a:endParaRPr lang="ru-RU" sz="1600" b="1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5868142" y="980728"/>
            <a:ext cx="327585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dirty="0" smtClean="0"/>
          </a:p>
          <a:p>
            <a:pPr lvl="0" algn="ctr"/>
            <a:r>
              <a:rPr lang="ru-RU" sz="1600" b="1" dirty="0" smtClean="0"/>
              <a:t>Лидер эксперимента </a:t>
            </a:r>
            <a:r>
              <a:rPr lang="ru-RU" sz="1600" b="1" dirty="0"/>
              <a:t>– яйцо обработанное </a:t>
            </a:r>
            <a:r>
              <a:rPr lang="ru-RU" sz="1600" b="1" dirty="0">
                <a:solidFill>
                  <a:schemeClr val="accent1"/>
                </a:solidFill>
              </a:rPr>
              <a:t>зубной пастой с кальцием</a:t>
            </a:r>
            <a:r>
              <a:rPr lang="ru-RU" sz="1600" b="1" dirty="0" smtClean="0"/>
              <a:t>! </a:t>
            </a:r>
            <a:r>
              <a:rPr lang="ru-RU" sz="1600" b="1" dirty="0" smtClean="0">
                <a:solidFill>
                  <a:prstClr val="black"/>
                </a:solidFill>
              </a:rPr>
              <a:t>Его скорлупа </a:t>
            </a:r>
            <a:r>
              <a:rPr lang="ru-RU" sz="1600" b="1" dirty="0">
                <a:solidFill>
                  <a:prstClr val="black"/>
                </a:solidFill>
              </a:rPr>
              <a:t>стала мягче и </a:t>
            </a:r>
            <a:r>
              <a:rPr lang="ru-RU" sz="1600" b="1" dirty="0" smtClean="0">
                <a:solidFill>
                  <a:prstClr val="black"/>
                </a:solidFill>
              </a:rPr>
              <a:t>осталась </a:t>
            </a:r>
            <a:r>
              <a:rPr lang="ru-RU" sz="1600" b="1" dirty="0">
                <a:solidFill>
                  <a:prstClr val="black"/>
                </a:solidFill>
              </a:rPr>
              <a:t>гладкой на ощупь!</a:t>
            </a:r>
          </a:p>
          <a:p>
            <a:pPr algn="ctr"/>
            <a:r>
              <a:rPr lang="ru-RU" sz="1600" b="1" dirty="0" smtClean="0"/>
              <a:t>Оно хорошо сохранило свою форму и цвет! 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V="1">
            <a:off x="323525" y="1401748"/>
            <a:ext cx="23762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black"/>
                </a:solidFill>
              </a:rPr>
              <a:t>Оболочка яйца, не обработанного </a:t>
            </a:r>
            <a:r>
              <a:rPr lang="ru-RU" sz="1600" b="1" dirty="0">
                <a:solidFill>
                  <a:prstClr val="black"/>
                </a:solidFill>
              </a:rPr>
              <a:t>зубной пастой </a:t>
            </a:r>
            <a:r>
              <a:rPr lang="ru-RU" sz="1600" b="1" dirty="0" smtClean="0">
                <a:solidFill>
                  <a:prstClr val="black"/>
                </a:solidFill>
              </a:rPr>
              <a:t>лопнула.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0426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361"/>
    </mc:Choice>
    <mc:Fallback xmlns="">
      <p:transition spd="slow" advTm="2836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-1251520"/>
            <a:ext cx="9001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 smtClean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Вывод:</a:t>
            </a:r>
          </a:p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8FE28A">
                        <a:satMod val="155000"/>
                      </a:srgbClr>
                    </a:gs>
                    <a:gs pos="100000">
                      <a:srgbClr val="8FE28A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764704"/>
            <a:ext cx="65527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1600" b="1" dirty="0" smtClean="0"/>
              <a:t>В результате эксперимента моя гипотеза подтвердилась: зубная паста влияет на прочность зубной эмали.</a:t>
            </a:r>
          </a:p>
          <a:p>
            <a:r>
              <a:rPr lang="ru-RU" sz="1600" b="1" dirty="0" smtClean="0"/>
              <a:t>Зубная паста с фтором и детская зубная паста хорошо проявили себя в моем эксперименте. Биоактивная зубная паста с кальцием показала </a:t>
            </a:r>
            <a:r>
              <a:rPr lang="ru-RU" sz="1600" b="1" dirty="0"/>
              <a:t>наилучший </a:t>
            </a:r>
            <a:r>
              <a:rPr lang="ru-RU" sz="1600" b="1" dirty="0" smtClean="0"/>
              <a:t>результат! </a:t>
            </a:r>
          </a:p>
          <a:p>
            <a:r>
              <a:rPr lang="ru-RU" sz="1600" b="1" dirty="0" smtClean="0"/>
              <a:t>Очень важно правильно подобрать зубную пасту и регулярно ухаживать за полостью рта.</a:t>
            </a:r>
          </a:p>
          <a:p>
            <a:r>
              <a:rPr lang="ru-RU" sz="2000" b="1" dirty="0" smtClean="0"/>
              <a:t>                     Спасибо за внимание!</a:t>
            </a:r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047423"/>
            <a:ext cx="4320480" cy="278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7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09"/>
    </mc:Choice>
    <mc:Fallback xmlns="">
      <p:transition spd="slow" advTm="3960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853244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             </a:t>
            </a:r>
            <a:r>
              <a:rPr lang="ru-RU" sz="2000" b="1" dirty="0" smtClean="0">
                <a:solidFill>
                  <a:schemeClr val="accent1"/>
                </a:solidFill>
              </a:rPr>
              <a:t>Цель работы: </a:t>
            </a:r>
            <a:endParaRPr lang="ru-RU" b="1" dirty="0" smtClean="0">
              <a:solidFill>
                <a:schemeClr val="accent1"/>
              </a:solidFill>
            </a:endParaRPr>
          </a:p>
          <a:p>
            <a:pPr marL="990600" indent="-285750" algn="just">
              <a:buFont typeface="Wingdings" panose="05000000000000000000" pitchFamily="2" charset="2"/>
              <a:buChar char="v"/>
              <a:tabLst>
                <a:tab pos="719138" algn="l"/>
              </a:tabLst>
            </a:pPr>
            <a:r>
              <a:rPr lang="ru-RU" b="1" dirty="0" smtClean="0"/>
              <a:t> изучить </a:t>
            </a:r>
            <a:r>
              <a:rPr lang="ru-RU" b="1" dirty="0"/>
              <a:t>влияние </a:t>
            </a:r>
            <a:r>
              <a:rPr lang="ru-RU" b="1" dirty="0" smtClean="0"/>
              <a:t>различных видов зубной </a:t>
            </a:r>
            <a:r>
              <a:rPr lang="ru-RU" b="1" dirty="0"/>
              <a:t>пасты на прочность </a:t>
            </a:r>
            <a:r>
              <a:rPr lang="ru-RU" b="1" dirty="0" smtClean="0"/>
              <a:t>     зубов.</a:t>
            </a:r>
          </a:p>
          <a:p>
            <a:pPr marL="179388"/>
            <a:r>
              <a:rPr lang="ru-RU" b="1" dirty="0" smtClean="0">
                <a:solidFill>
                  <a:schemeClr val="accent1"/>
                </a:solidFill>
              </a:rPr>
              <a:t>             Задачи</a:t>
            </a:r>
            <a:r>
              <a:rPr lang="ru-RU" b="1" dirty="0">
                <a:solidFill>
                  <a:schemeClr val="accent1"/>
                </a:solidFill>
              </a:rPr>
              <a:t>:</a:t>
            </a:r>
          </a:p>
          <a:p>
            <a:pPr marL="895350" lvl="0" indent="-273050">
              <a:buFont typeface="Wingdings" panose="05000000000000000000" pitchFamily="2" charset="2"/>
              <a:buChar char="v"/>
            </a:pPr>
            <a:r>
              <a:rPr lang="ru-RU" b="1" dirty="0" smtClean="0"/>
              <a:t> изучить </a:t>
            </a:r>
            <a:r>
              <a:rPr lang="ru-RU" b="1" dirty="0"/>
              <a:t>историю </a:t>
            </a:r>
            <a:r>
              <a:rPr lang="ru-RU" b="1" dirty="0" smtClean="0"/>
              <a:t>создания и </a:t>
            </a:r>
            <a:r>
              <a:rPr lang="ru-RU" b="1" dirty="0"/>
              <a:t>состав </a:t>
            </a:r>
            <a:r>
              <a:rPr lang="ru-RU" b="1" dirty="0" smtClean="0"/>
              <a:t>зубных </a:t>
            </a:r>
            <a:r>
              <a:rPr lang="ru-RU" b="1" dirty="0"/>
              <a:t>паст;</a:t>
            </a:r>
          </a:p>
          <a:p>
            <a:pPr marL="642938" lvl="0" indent="-20638">
              <a:buFont typeface="Wingdings" panose="05000000000000000000" pitchFamily="2" charset="2"/>
              <a:buChar char="v"/>
            </a:pPr>
            <a:r>
              <a:rPr lang="ru-RU" b="1" dirty="0" smtClean="0"/>
              <a:t>  провести эксперимент</a:t>
            </a:r>
            <a:r>
              <a:rPr lang="ru-RU" b="1" dirty="0"/>
              <a:t>;</a:t>
            </a:r>
          </a:p>
          <a:p>
            <a:pPr marL="642938" lvl="0" indent="-20638">
              <a:buFont typeface="Wingdings" panose="05000000000000000000" pitchFamily="2" charset="2"/>
              <a:buChar char="v"/>
            </a:pPr>
            <a:r>
              <a:rPr lang="ru-RU" b="1" dirty="0" smtClean="0"/>
              <a:t>  сделать </a:t>
            </a:r>
            <a:r>
              <a:rPr lang="ru-RU" b="1" dirty="0"/>
              <a:t>выводы</a:t>
            </a:r>
            <a:r>
              <a:rPr lang="ru-RU" b="1" dirty="0" smtClean="0"/>
              <a:t>.</a:t>
            </a:r>
          </a:p>
          <a:p>
            <a:pPr marL="622300" lvl="0"/>
            <a:r>
              <a:rPr lang="ru-RU" b="1" dirty="0" smtClean="0">
                <a:solidFill>
                  <a:schemeClr val="accent1"/>
                </a:solidFill>
              </a:rPr>
              <a:t>      Гипотеза</a:t>
            </a:r>
            <a:r>
              <a:rPr lang="ru-RU" b="1" dirty="0">
                <a:solidFill>
                  <a:schemeClr val="accent1"/>
                </a:solidFill>
              </a:rPr>
              <a:t>: </a:t>
            </a:r>
            <a:endParaRPr lang="ru-RU" b="1" dirty="0" smtClean="0">
              <a:solidFill>
                <a:schemeClr val="accent1"/>
              </a:solidFill>
            </a:endParaRPr>
          </a:p>
          <a:p>
            <a:pPr marL="642938" indent="-20638">
              <a:buFont typeface="Wingdings" panose="05000000000000000000" pitchFamily="2" charset="2"/>
              <a:buChar char="v"/>
            </a:pPr>
            <a:r>
              <a:rPr lang="ru-RU" b="1" dirty="0" smtClean="0"/>
              <a:t>  способны </a:t>
            </a:r>
            <a:r>
              <a:rPr lang="ru-RU" b="1" dirty="0"/>
              <a:t>ли </a:t>
            </a:r>
            <a:r>
              <a:rPr lang="ru-RU" b="1" dirty="0" smtClean="0"/>
              <a:t>зубные пасты оказывать </a:t>
            </a:r>
            <a:r>
              <a:rPr lang="ru-RU" b="1" dirty="0"/>
              <a:t>влияние на прочность </a:t>
            </a:r>
            <a:r>
              <a:rPr lang="ru-RU" b="1" dirty="0" smtClean="0"/>
              <a:t> зубов?</a:t>
            </a:r>
          </a:p>
          <a:p>
            <a:pPr marL="179388"/>
            <a:r>
              <a:rPr lang="ru-RU" b="1" dirty="0" smtClean="0">
                <a:solidFill>
                  <a:schemeClr val="accent1"/>
                </a:solidFill>
              </a:rPr>
              <a:t>            Объект </a:t>
            </a:r>
            <a:r>
              <a:rPr lang="ru-RU" b="1" dirty="0">
                <a:solidFill>
                  <a:schemeClr val="accent1"/>
                </a:solidFill>
              </a:rPr>
              <a:t>исследования: </a:t>
            </a:r>
          </a:p>
          <a:p>
            <a:pPr marL="928688" indent="-285750">
              <a:buFont typeface="Wingdings" panose="05000000000000000000" pitchFamily="2" charset="2"/>
              <a:buChar char="v"/>
            </a:pPr>
            <a:r>
              <a:rPr lang="ru-RU" b="1" dirty="0"/>
              <a:t>  зубная паста с фтором, биоактивная зубная паста с кальцием, детская зубная паста</a:t>
            </a:r>
            <a:r>
              <a:rPr lang="ru-RU" b="1" dirty="0" smtClean="0"/>
              <a:t>.</a:t>
            </a:r>
          </a:p>
          <a:p>
            <a:pPr marL="642938"/>
            <a:r>
              <a:rPr lang="ru-RU" b="1" dirty="0" smtClean="0">
                <a:solidFill>
                  <a:srgbClr val="FF0000"/>
                </a:solidFill>
              </a:rPr>
              <a:t>     </a:t>
            </a:r>
            <a:r>
              <a:rPr lang="ru-RU" b="1" dirty="0" smtClean="0">
                <a:solidFill>
                  <a:schemeClr val="accent1"/>
                </a:solidFill>
              </a:rPr>
              <a:t>Методы </a:t>
            </a:r>
            <a:r>
              <a:rPr lang="ru-RU" b="1" dirty="0">
                <a:solidFill>
                  <a:schemeClr val="accent1"/>
                </a:solidFill>
              </a:rPr>
              <a:t>исследования:</a:t>
            </a:r>
          </a:p>
          <a:p>
            <a:pPr marL="642938" lvl="0" indent="-20638">
              <a:buFont typeface="Wingdings" panose="05000000000000000000" pitchFamily="2" charset="2"/>
              <a:buChar char="v"/>
            </a:pPr>
            <a:r>
              <a:rPr lang="ru-RU" b="1" dirty="0" smtClean="0"/>
              <a:t>  собрать </a:t>
            </a:r>
            <a:r>
              <a:rPr lang="ru-RU" b="1" dirty="0"/>
              <a:t>информацию </a:t>
            </a:r>
            <a:r>
              <a:rPr lang="ru-RU" b="1" dirty="0" smtClean="0"/>
              <a:t>о </a:t>
            </a:r>
            <a:r>
              <a:rPr lang="ru-RU" b="1" dirty="0"/>
              <a:t>составе зубных паст;</a:t>
            </a:r>
          </a:p>
          <a:p>
            <a:pPr marL="642938" lvl="0" indent="-20638">
              <a:buFont typeface="Wingdings" panose="05000000000000000000" pitchFamily="2" charset="2"/>
              <a:buChar char="v"/>
            </a:pPr>
            <a:r>
              <a:rPr lang="ru-RU" b="1" dirty="0" smtClean="0"/>
              <a:t>  провести </a:t>
            </a:r>
            <a:r>
              <a:rPr lang="ru-RU" b="1" dirty="0"/>
              <a:t>эксперимент.</a:t>
            </a:r>
          </a:p>
          <a:p>
            <a:endParaRPr lang="ru-RU" sz="2400" dirty="0" smtClean="0"/>
          </a:p>
          <a:p>
            <a:r>
              <a:rPr lang="ru-RU" sz="2400" dirty="0" smtClean="0"/>
              <a:t>   </a:t>
            </a: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131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60"/>
    </mc:Choice>
    <mc:Fallback xmlns="">
      <p:transition spd="slow" advTm="2166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16632"/>
            <a:ext cx="5976664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Введение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3789040"/>
            <a:ext cx="4662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/>
          </a:p>
          <a:p>
            <a:r>
              <a:rPr lang="ru-RU" b="1" dirty="0" smtClean="0"/>
              <a:t>Здоровые зуб</a:t>
            </a:r>
            <a:r>
              <a:rPr lang="ru-RU" b="1" dirty="0"/>
              <a:t>ы</a:t>
            </a:r>
            <a:r>
              <a:rPr lang="ru-RU" b="1" dirty="0" smtClean="0"/>
              <a:t> </a:t>
            </a:r>
            <a:r>
              <a:rPr lang="ru-RU" b="1" dirty="0"/>
              <a:t>– важнейший фактор здорового и полноценного образа жизни</a:t>
            </a:r>
            <a:r>
              <a:rPr lang="ru-RU" b="1" dirty="0" smtClean="0"/>
              <a:t>.</a:t>
            </a:r>
            <a:r>
              <a:rPr lang="ru-RU" b="1" dirty="0"/>
              <a:t> Правильный выбор зубной пасты во многом определяет здоровье зубов</a:t>
            </a:r>
            <a:r>
              <a:rPr lang="ru-RU" b="1" dirty="0" smtClean="0"/>
              <a:t>.</a:t>
            </a:r>
            <a:endParaRPr lang="ru-RU" b="1" i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240" y="1340768"/>
            <a:ext cx="4937760" cy="261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12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63"/>
    </mc:Choice>
    <mc:Fallback xmlns="">
      <p:transition spd="slow" advTm="1436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291407" cy="72008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4000" b="1" dirty="0">
                <a:solidFill>
                  <a:schemeClr val="accent1"/>
                </a:solidFill>
                <a:latin typeface="+mn-lt"/>
              </a:rPr>
              <a:t>История зубной пасты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3" y="1412776"/>
            <a:ext cx="4824536" cy="3960440"/>
          </a:xfrm>
        </p:spPr>
        <p:txBody>
          <a:bodyPr>
            <a:noAutofit/>
          </a:bodyPr>
          <a:lstStyle/>
          <a:p>
            <a:r>
              <a:rPr lang="ru-RU" sz="1900" b="1" dirty="0">
                <a:solidFill>
                  <a:schemeClr val="tx1"/>
                </a:solidFill>
              </a:rPr>
              <a:t>Считается, что в истории создания зубной пасты первооткрывателями были древние </a:t>
            </a:r>
            <a:r>
              <a:rPr lang="ru-RU" sz="1900" b="1" dirty="0" smtClean="0">
                <a:solidFill>
                  <a:schemeClr val="tx1"/>
                </a:solidFill>
              </a:rPr>
              <a:t>египтяне. В </a:t>
            </a:r>
            <a:r>
              <a:rPr lang="ru-RU" sz="1900" b="1" dirty="0">
                <a:solidFill>
                  <a:schemeClr val="tx1"/>
                </a:solidFill>
              </a:rPr>
              <a:t>составе зубной пасты были: винный уксус, пемза и пепел.</a:t>
            </a:r>
          </a:p>
          <a:p>
            <a:r>
              <a:rPr lang="ru-RU" sz="1900" b="1" dirty="0">
                <a:solidFill>
                  <a:schemeClr val="tx1"/>
                </a:solidFill>
              </a:rPr>
              <a:t>В России Петр I велел чистить зубы толченым мелом и влажной тряпочкой. </a:t>
            </a:r>
            <a:r>
              <a:rPr lang="ru-RU" sz="1900" b="1" dirty="0" smtClean="0">
                <a:solidFill>
                  <a:schemeClr val="tx1"/>
                </a:solidFill>
              </a:rPr>
              <a:t>А </a:t>
            </a:r>
            <a:r>
              <a:rPr lang="ru-RU" sz="1900" b="1" dirty="0">
                <a:solidFill>
                  <a:schemeClr val="tx1"/>
                </a:solidFill>
              </a:rPr>
              <a:t>первая советская зубная паста в тюбике была выпущена в 1950 году.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124744"/>
            <a:ext cx="3377952" cy="25874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077072"/>
            <a:ext cx="3346255" cy="2500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ttp://videosektor.net/Vfiles/uploads/2017/07/c841562136318b09caa6fce661d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950492"/>
            <a:ext cx="3312368" cy="17095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643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64"/>
    </mc:Choice>
    <mc:Fallback xmlns="">
      <p:transition spd="slow" advTm="1776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7776863" cy="33911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1900" b="1" dirty="0">
                <a:solidFill>
                  <a:schemeClr val="tx1"/>
                </a:solidFill>
              </a:rPr>
              <a:t>Зубная паста должна содержать фтор, кальций и фосфор. </a:t>
            </a:r>
          </a:p>
          <a:p>
            <a:pPr marL="0" indent="0">
              <a:buNone/>
            </a:pPr>
            <a:r>
              <a:rPr lang="ru-RU" sz="1900" b="1" dirty="0">
                <a:solidFill>
                  <a:schemeClr val="accent1"/>
                </a:solidFill>
              </a:rPr>
              <a:t>Фтор </a:t>
            </a:r>
            <a:r>
              <a:rPr lang="ru-RU" sz="1900" b="1" dirty="0">
                <a:solidFill>
                  <a:schemeClr val="tx1"/>
                </a:solidFill>
              </a:rPr>
              <a:t>- укрепляет и защищает эмаль зубов.                </a:t>
            </a:r>
          </a:p>
          <a:p>
            <a:pPr marL="0" indent="0">
              <a:buNone/>
            </a:pPr>
            <a:r>
              <a:rPr lang="ru-RU" sz="1900" b="1" dirty="0">
                <a:solidFill>
                  <a:schemeClr val="accent1"/>
                </a:solidFill>
              </a:rPr>
              <a:t>Кальций и фосфор </a:t>
            </a:r>
            <a:r>
              <a:rPr lang="ru-RU" sz="1900" b="1" dirty="0">
                <a:solidFill>
                  <a:schemeClr val="tx1"/>
                </a:solidFill>
              </a:rPr>
              <a:t>- нейтрализуют кислоты выделяемые бактериями, тем самым предотвращают возникновение кариеса.</a:t>
            </a:r>
          </a:p>
          <a:p>
            <a:pPr marL="0" indent="0">
              <a:buNone/>
            </a:pPr>
            <a:r>
              <a:rPr lang="ru-RU" sz="1900" b="1" dirty="0">
                <a:solidFill>
                  <a:schemeClr val="tx1"/>
                </a:solidFill>
              </a:rPr>
              <a:t>Зубная паста не должна содержать сахар, так как он вреден для зубов.</a:t>
            </a:r>
          </a:p>
          <a:p>
            <a:pPr marL="0" indent="0">
              <a:buNone/>
            </a:pPr>
            <a:endParaRPr lang="ru-RU" sz="2400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260648" y="-345386"/>
            <a:ext cx="102971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</a:p>
          <a:p>
            <a:pPr lvl="0" algn="ctr"/>
            <a:r>
              <a:rPr lang="ru-RU" sz="3600" b="1" spc="50" dirty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</a:t>
            </a:r>
            <a:r>
              <a:rPr lang="ru-RU" sz="3600" b="1" dirty="0">
                <a:solidFill>
                  <a:schemeClr val="accent1"/>
                </a:solidFill>
                <a:ea typeface="+mj-ea"/>
                <a:cs typeface="+mj-cs"/>
              </a:rPr>
              <a:t>Состав зубной пасты</a:t>
            </a:r>
          </a:p>
          <a:p>
            <a:pPr lvl="0" algn="ctr"/>
            <a:endParaRPr lang="ru-RU" sz="4000" b="1" dirty="0">
              <a:solidFill>
                <a:schemeClr val="accent1"/>
              </a:solidFill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624276"/>
            <a:ext cx="4464496" cy="308395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9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776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6"/>
    </mc:Choice>
    <mc:Fallback xmlns="">
      <p:transition spd="slow" advTm="934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413144" cy="39794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>
                <a:solidFill>
                  <a:schemeClr val="accent1"/>
                </a:solidFill>
              </a:rPr>
              <a:t>Налёт </a:t>
            </a:r>
            <a:r>
              <a:rPr lang="ru-RU" sz="2000" b="1" dirty="0">
                <a:solidFill>
                  <a:schemeClr val="tx1"/>
                </a:solidFill>
              </a:rPr>
              <a:t>– липкая </a:t>
            </a:r>
            <a:r>
              <a:rPr lang="ru-RU" sz="2000" b="1" dirty="0" smtClean="0">
                <a:solidFill>
                  <a:schemeClr val="tx1"/>
                </a:solidFill>
              </a:rPr>
              <a:t>плёнка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</a:rPr>
              <a:t>состоящая из бактерий и </a:t>
            </a: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</a:rPr>
              <a:t>остатков пищи.</a:t>
            </a: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</a:rPr>
              <a:t>Бактерии </a:t>
            </a:r>
            <a:r>
              <a:rPr lang="ru-RU" sz="2000" b="1" dirty="0" smtClean="0">
                <a:solidFill>
                  <a:schemeClr val="tx1"/>
                </a:solidFill>
              </a:rPr>
              <a:t>вырабатывают </a:t>
            </a:r>
            <a:r>
              <a:rPr lang="ru-RU" sz="2000" b="1" dirty="0">
                <a:solidFill>
                  <a:schemeClr val="tx1"/>
                </a:solidFill>
              </a:rPr>
              <a:t>кислоту, </a:t>
            </a:r>
          </a:p>
          <a:p>
            <a:pPr>
              <a:buNone/>
            </a:pPr>
            <a:r>
              <a:rPr lang="ru-RU" sz="2000" b="1" dirty="0">
                <a:solidFill>
                  <a:schemeClr val="tx1"/>
                </a:solidFill>
              </a:rPr>
              <a:t>разрушающую зубы.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86898" y="332656"/>
            <a:ext cx="677512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spcBef>
                <a:spcPct val="0"/>
              </a:spcBef>
            </a:pPr>
            <a:r>
              <a:rPr lang="ru-RU" sz="4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</a:t>
            </a:r>
            <a:r>
              <a:rPr lang="ru-RU" sz="4000" b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Зубной </a:t>
            </a:r>
            <a:r>
              <a:rPr lang="ru-RU" sz="4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налёт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916832"/>
            <a:ext cx="3312368" cy="427225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2">
                <a:lumMod val="9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36660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74"/>
    </mc:Choice>
    <mc:Fallback xmlns="">
      <p:transition spd="slow" advTm="1507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-1283871"/>
            <a:ext cx="820891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 smtClean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</a:endParaRPr>
          </a:p>
          <a:p>
            <a:pPr lvl="0" algn="ctr"/>
            <a:r>
              <a:rPr lang="ru-RU" sz="3200" spc="50" dirty="0" smtClean="0">
                <a:ln w="11430"/>
                <a:solidFill>
                  <a:srgbClr val="FF0000"/>
                </a:solidFill>
              </a:rPr>
              <a:t>      </a:t>
            </a:r>
            <a:r>
              <a:rPr lang="ru-RU" sz="3200" b="1" spc="50" dirty="0" smtClean="0">
                <a:ln w="11430"/>
                <a:solidFill>
                  <a:schemeClr val="accent1"/>
                </a:solidFill>
              </a:rPr>
              <a:t>Как </a:t>
            </a:r>
            <a:r>
              <a:rPr lang="ru-RU" sz="3200" b="1" spc="50" dirty="0">
                <a:ln w="11430"/>
                <a:solidFill>
                  <a:schemeClr val="accent1"/>
                </a:solidFill>
              </a:rPr>
              <a:t>зубная паста влияет на эмаль зубов?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832" y="1447288"/>
            <a:ext cx="8208912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endParaRPr lang="ru-RU" sz="2000" b="1" dirty="0" smtClean="0"/>
          </a:p>
          <a:p>
            <a:pPr algn="ctr">
              <a:lnSpc>
                <a:spcPct val="90000"/>
              </a:lnSpc>
            </a:pPr>
            <a:r>
              <a:rPr lang="ru-RU" sz="2000" b="1" dirty="0" smtClean="0"/>
              <a:t>Яичная </a:t>
            </a:r>
            <a:r>
              <a:rPr lang="ru-RU" sz="2000" b="1" dirty="0"/>
              <a:t>скорлупа, как и зубная эмаль, состоит из кальция.</a:t>
            </a:r>
          </a:p>
          <a:p>
            <a:pPr algn="ctr">
              <a:lnSpc>
                <a:spcPct val="90000"/>
              </a:lnSpc>
            </a:pPr>
            <a:r>
              <a:rPr lang="ru-RU" sz="2000" b="1" dirty="0"/>
              <a:t>Поэтому для эксперимента в качестве модели зуба было выбрано яйцо.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212976"/>
            <a:ext cx="4461952" cy="30963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2141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50"/>
    </mc:Choice>
    <mc:Fallback xmlns="">
      <p:transition spd="slow" advTm="1545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-1906851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 smtClean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4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r>
              <a:rPr lang="ru-RU" sz="3200" b="1" spc="50" dirty="0">
                <a:ln w="11430"/>
                <a:solidFill>
                  <a:schemeClr val="accent1"/>
                </a:solidFill>
              </a:rPr>
              <a:t>Мой эксперимент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7398" y="3519418"/>
            <a:ext cx="3596505" cy="28396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71800" y="3573016"/>
            <a:ext cx="3600400" cy="273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36582" y="3453419"/>
            <a:ext cx="3596503" cy="29716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1268760"/>
            <a:ext cx="291207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Наполняем четыре емкости раствором 9% уксусной кислоты</a:t>
            </a:r>
            <a:r>
              <a:rPr lang="ru-RU" sz="1600" b="1" dirty="0" smtClean="0"/>
              <a:t>.</a:t>
            </a:r>
            <a:r>
              <a:rPr lang="ru-RU" sz="1600" b="1" dirty="0"/>
              <a:t> Берем четыре куриных яйца и одно из них опускаем в кислую среду.</a:t>
            </a:r>
          </a:p>
          <a:p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91879" y="1268759"/>
            <a:ext cx="25571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Остальные три яйца обрабатываем </a:t>
            </a:r>
            <a:r>
              <a:rPr lang="ru-RU" sz="1600" b="1" dirty="0" smtClean="0"/>
              <a:t>зубной </a:t>
            </a:r>
            <a:r>
              <a:rPr lang="ru-RU" sz="1600" b="1" dirty="0"/>
              <a:t>пастой </a:t>
            </a:r>
            <a:r>
              <a:rPr lang="ru-RU" sz="1600" b="1" dirty="0">
                <a:solidFill>
                  <a:schemeClr val="accent1"/>
                </a:solidFill>
              </a:rPr>
              <a:t>с фтором, с кальцием и детской зубной пастой. 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1268759"/>
            <a:ext cx="22322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Погружаем их </a:t>
            </a:r>
            <a:r>
              <a:rPr lang="ru-RU" sz="1600" b="1" dirty="0" smtClean="0"/>
              <a:t>в приготовленный </a:t>
            </a:r>
            <a:r>
              <a:rPr lang="ru-RU" sz="1600" b="1" dirty="0"/>
              <a:t>раствор.</a:t>
            </a:r>
          </a:p>
          <a:p>
            <a:pPr algn="ctr"/>
            <a:r>
              <a:rPr lang="ru-RU" sz="1600" b="1" dirty="0" smtClean="0"/>
              <a:t>Начина</a:t>
            </a:r>
            <a:r>
              <a:rPr lang="ru-RU" sz="1600" b="1" dirty="0"/>
              <a:t>ю</a:t>
            </a:r>
            <a:r>
              <a:rPr lang="ru-RU" sz="1600" b="1" dirty="0" smtClean="0"/>
              <a:t> </a:t>
            </a:r>
            <a:r>
              <a:rPr lang="ru-RU" sz="1600" b="1" dirty="0"/>
              <a:t>наблюдать!</a:t>
            </a:r>
          </a:p>
        </p:txBody>
      </p:sp>
    </p:spTree>
    <p:extLst>
      <p:ext uri="{BB962C8B-B14F-4D97-AF65-F5344CB8AC3E}">
        <p14:creationId xmlns:p14="http://schemas.microsoft.com/office/powerpoint/2010/main" val="59751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94"/>
    </mc:Choice>
    <mc:Fallback xmlns="">
      <p:transition spd="slow" advTm="2759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116632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endParaRPr lang="ru-RU" sz="2400" dirty="0" smtClean="0"/>
          </a:p>
          <a:p>
            <a:pPr marL="342900" indent="-342900" algn="just">
              <a:buFont typeface="Wingdings" pitchFamily="2" charset="2"/>
              <a:buChar char="v"/>
            </a:pPr>
            <a:endParaRPr lang="ru-RU" sz="2400" dirty="0"/>
          </a:p>
          <a:p>
            <a:pPr marL="342900" indent="-342900" algn="just">
              <a:buFont typeface="Wingdings" pitchFamily="2" charset="2"/>
              <a:buChar char="v"/>
            </a:pPr>
            <a:endParaRPr lang="ru-RU" sz="2400" dirty="0" smtClean="0"/>
          </a:p>
          <a:p>
            <a:pPr algn="ctr"/>
            <a:r>
              <a:rPr lang="ru-RU" b="1" dirty="0"/>
              <a:t>На необработанном яйце появилось множество пузырьков</a:t>
            </a:r>
            <a:r>
              <a:rPr lang="ru-RU" b="1" dirty="0" smtClean="0"/>
              <a:t>. На поверхности емкости образовалось густая пена.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0987" y="-1239582"/>
            <a:ext cx="7416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 smtClean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8FE28A">
                      <a:satMod val="155000"/>
                    </a:srgbClr>
                  </a:gs>
                  <a:gs pos="100000">
                    <a:srgbClr val="8FE28A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>
                <a:ln w="11430"/>
                <a:solidFill>
                  <a:schemeClr val="accent1"/>
                </a:solidFill>
              </a:rPr>
              <a:t>1 день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4829" y="2632965"/>
            <a:ext cx="3505909" cy="37444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766" y="2781385"/>
            <a:ext cx="3815911" cy="347674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0800000" flipV="1">
            <a:off x="4788533" y="1007188"/>
            <a:ext cx="38159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                                                          Обработанные зубными пастами яйца остались неизменными.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7145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83"/>
    </mc:Choice>
    <mc:Fallback xmlns="">
      <p:transition spd="slow" advTm="14283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|0.9|1|1.4|1.2|1.1|1.2|1.1|1.1|1|1.1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5|0.8|0.8|0.6|0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4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1896</TotalTime>
  <Words>612</Words>
  <Application>Microsoft Office PowerPoint</Application>
  <PresentationFormat>Экран (4:3)</PresentationFormat>
  <Paragraphs>121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Проект Влияние различных видов зубных паст на прочность зубов.</vt:lpstr>
      <vt:lpstr>Презентация PowerPoint</vt:lpstr>
      <vt:lpstr>Презентация PowerPoint</vt:lpstr>
      <vt:lpstr>История зубной пасты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4 день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   Влияет ли зубная паста на прочность зубов</dc:title>
  <dc:creator>учитель</dc:creator>
  <cp:lastModifiedBy>Home</cp:lastModifiedBy>
  <cp:revision>126</cp:revision>
  <dcterms:created xsi:type="dcterms:W3CDTF">2013-02-16T08:01:59Z</dcterms:created>
  <dcterms:modified xsi:type="dcterms:W3CDTF">2018-08-08T17:01:07Z</dcterms:modified>
</cp:coreProperties>
</file>