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76" r:id="rId4"/>
    <p:sldId id="27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9" r:id="rId16"/>
    <p:sldId id="270" r:id="rId17"/>
    <p:sldId id="271" r:id="rId18"/>
    <p:sldId id="275" r:id="rId19"/>
    <p:sldId id="272" r:id="rId20"/>
    <p:sldId id="273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00"/>
    <a:srgbClr val="FF3300"/>
    <a:srgbClr val="FFCC00"/>
    <a:srgbClr val="000066"/>
    <a:srgbClr val="CCFF66"/>
    <a:srgbClr val="66FF33"/>
    <a:srgbClr val="660033"/>
    <a:srgbClr val="CC0066"/>
    <a:srgbClr val="CC0099"/>
    <a:srgbClr val="05024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6" d="100"/>
          <a:sy n="56" d="100"/>
        </p:scale>
        <p:origin x="1099" y="53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E98FD0-2A13-4DA7-AA16-5754BBAEF78A}" type="datetimeFigureOut">
              <a:rPr lang="ru-RU" smtClean="0"/>
              <a:t>03.07.2018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EFB646-0171-45E1-8D75-6EAEF70903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91162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E98FD0-2A13-4DA7-AA16-5754BBAEF78A}" type="datetimeFigureOut">
              <a:rPr lang="ru-RU" smtClean="0"/>
              <a:t>03.07.2018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EFB646-0171-45E1-8D75-6EAEF70903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04193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E98FD0-2A13-4DA7-AA16-5754BBAEF78A}" type="datetimeFigureOut">
              <a:rPr lang="ru-RU" smtClean="0"/>
              <a:t>03.07.2018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EFB646-0171-45E1-8D75-6EAEF70903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44760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E98FD0-2A13-4DA7-AA16-5754BBAEF78A}" type="datetimeFigureOut">
              <a:rPr lang="ru-RU" smtClean="0"/>
              <a:t>03.07.2018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EFB646-0171-45E1-8D75-6EAEF70903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8830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E98FD0-2A13-4DA7-AA16-5754BBAEF78A}" type="datetimeFigureOut">
              <a:rPr lang="ru-RU" smtClean="0"/>
              <a:t>03.07.2018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EFB646-0171-45E1-8D75-6EAEF70903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40657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E98FD0-2A13-4DA7-AA16-5754BBAEF78A}" type="datetimeFigureOut">
              <a:rPr lang="ru-RU" smtClean="0"/>
              <a:t>03.07.2018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EFB646-0171-45E1-8D75-6EAEF70903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22014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E98FD0-2A13-4DA7-AA16-5754BBAEF78A}" type="datetimeFigureOut">
              <a:rPr lang="ru-RU" smtClean="0"/>
              <a:t>03.07.2018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EFB646-0171-45E1-8D75-6EAEF70903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3088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E98FD0-2A13-4DA7-AA16-5754BBAEF78A}" type="datetimeFigureOut">
              <a:rPr lang="ru-RU" smtClean="0"/>
              <a:t>03.07.2018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EFB646-0171-45E1-8D75-6EAEF70903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67475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E98FD0-2A13-4DA7-AA16-5754BBAEF78A}" type="datetimeFigureOut">
              <a:rPr lang="ru-RU" smtClean="0"/>
              <a:t>03.07.2018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EFB646-0171-45E1-8D75-6EAEF70903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90024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E98FD0-2A13-4DA7-AA16-5754BBAEF78A}" type="datetimeFigureOut">
              <a:rPr lang="ru-RU" smtClean="0"/>
              <a:t>03.07.2018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EFB646-0171-45E1-8D75-6EAEF70903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71264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E98FD0-2A13-4DA7-AA16-5754BBAEF78A}" type="datetimeFigureOut">
              <a:rPr lang="ru-RU" smtClean="0"/>
              <a:t>03.07.2018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EFB646-0171-45E1-8D75-6EAEF70903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89631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lgConfetti">
          <a:fgClr>
            <a:srgbClr val="66FF33"/>
          </a:fgClr>
          <a:bgClr>
            <a:srgbClr val="CCFF66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E98FD0-2A13-4DA7-AA16-5754BBAEF78A}" type="datetimeFigureOut">
              <a:rPr lang="ru-RU" smtClean="0"/>
              <a:t>03.07.2018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EFB646-0171-45E1-8D75-6EAEF70903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42688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20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http://talklove.ru/pict/3150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71600" y="1268760"/>
            <a:ext cx="7772400" cy="1470025"/>
          </a:xfrm>
        </p:spPr>
        <p:txBody>
          <a:bodyPr>
            <a:noAutofit/>
          </a:bodyPr>
          <a:lstStyle/>
          <a:p>
            <a:r>
              <a:rPr lang="ru-RU" sz="6600" b="1" i="1" dirty="0" smtClean="0">
                <a:solidFill>
                  <a:srgbClr val="0C059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ДИНАМИЧЕСКИЕ </a:t>
            </a:r>
            <a:br>
              <a:rPr lang="ru-RU" sz="6600" b="1" i="1" dirty="0" smtClean="0">
                <a:solidFill>
                  <a:srgbClr val="0C059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6600" b="1" i="1" dirty="0">
                <a:solidFill>
                  <a:srgbClr val="0C059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6600" b="1" i="1" dirty="0">
                <a:solidFill>
                  <a:srgbClr val="0C059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6600" b="1" i="1" dirty="0" smtClean="0">
                <a:solidFill>
                  <a:srgbClr val="0C059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ОТТЕНКИ</a:t>
            </a:r>
            <a:endParaRPr lang="ru-RU" sz="6600" b="1" i="1" dirty="0">
              <a:solidFill>
                <a:srgbClr val="0C059D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55776" y="4797152"/>
            <a:ext cx="6400800" cy="1752600"/>
          </a:xfrm>
        </p:spPr>
        <p:txBody>
          <a:bodyPr>
            <a:normAutofit lnSpcReduction="10000"/>
          </a:bodyPr>
          <a:lstStyle/>
          <a:p>
            <a:pPr algn="r">
              <a:spcBef>
                <a:spcPts val="0"/>
              </a:spcBef>
            </a:pPr>
            <a:r>
              <a:rPr lang="ru-RU" sz="2800" b="1" dirty="0" smtClean="0">
                <a:solidFill>
                  <a:srgbClr val="331EB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Выполнила</a:t>
            </a:r>
          </a:p>
          <a:p>
            <a:pPr algn="r">
              <a:spcBef>
                <a:spcPts val="0"/>
              </a:spcBef>
            </a:pPr>
            <a:r>
              <a:rPr lang="ru-RU" sz="2800" b="1" dirty="0">
                <a:solidFill>
                  <a:srgbClr val="331EB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2800" b="1" dirty="0" smtClean="0">
                <a:solidFill>
                  <a:srgbClr val="331EB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реподаватель по классу фортепиано</a:t>
            </a:r>
          </a:p>
          <a:p>
            <a:pPr algn="r">
              <a:spcBef>
                <a:spcPts val="0"/>
              </a:spcBef>
            </a:pPr>
            <a:r>
              <a:rPr lang="ru-RU" sz="2800" b="1" dirty="0" smtClean="0">
                <a:solidFill>
                  <a:srgbClr val="331EB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МБУДО «ДМШ №2», РМ, г. Саранск</a:t>
            </a:r>
            <a:endParaRPr lang="ru-RU" sz="2800" b="1" dirty="0" smtClean="0">
              <a:solidFill>
                <a:srgbClr val="331EB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r">
              <a:spcBef>
                <a:spcPts val="0"/>
              </a:spcBef>
            </a:pPr>
            <a:r>
              <a:rPr lang="ru-RU" sz="2800" b="1" dirty="0" smtClean="0">
                <a:solidFill>
                  <a:srgbClr val="331EB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Полибина </a:t>
            </a:r>
            <a:r>
              <a:rPr lang="ru-RU" sz="2800" b="1" dirty="0" smtClean="0">
                <a:solidFill>
                  <a:srgbClr val="331EB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Марина В</a:t>
            </a:r>
            <a:r>
              <a:rPr lang="ru-RU" sz="2800" b="1" dirty="0" smtClean="0">
                <a:solidFill>
                  <a:srgbClr val="331EB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ладимировна</a:t>
            </a:r>
            <a:endParaRPr lang="ru-RU" sz="2800" b="1" dirty="0">
              <a:solidFill>
                <a:srgbClr val="331EB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1618622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95536" y="0"/>
            <a:ext cx="7776864" cy="64940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5000" b="1" i="1" spc="-500" dirty="0" err="1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SimSun"/>
                <a:cs typeface="Times New Roman" pitchFamily="18" charset="0"/>
              </a:rPr>
              <a:t>ｍ</a:t>
            </a:r>
            <a:r>
              <a:rPr lang="en-US" sz="20000" i="1" spc="-500" dirty="0" err="1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SimSun"/>
                <a:cs typeface="Times New Roman" pitchFamily="18" charset="0"/>
              </a:rPr>
              <a:t>ƒ</a:t>
            </a:r>
            <a:endParaRPr lang="ru-RU" sz="20000" i="1" spc="-500" dirty="0">
              <a:solidFill>
                <a:srgbClr val="CC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7200" b="1" dirty="0" err="1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ме́ццо-фо́рте</a:t>
            </a:r>
            <a:r>
              <a:rPr lang="ru-RU" sz="7200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7200" dirty="0" smtClean="0"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7200" b="1" i="1" dirty="0" err="1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mezzo-forte</a:t>
            </a:r>
            <a:r>
              <a:rPr lang="ru-RU" sz="7200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 умеренно громко</a:t>
            </a:r>
            <a:endParaRPr lang="ru-RU" sz="7200" b="1" i="1" spc="-500" dirty="0"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/>
          <p:nvPr/>
        </p:nvPicPr>
        <p:blipFill rotWithShape="1">
          <a:blip r:embed="rId3"/>
          <a:srcRect l="12783" t="10088" r="11648" b="11842"/>
          <a:stretch/>
        </p:blipFill>
        <p:spPr bwMode="auto">
          <a:xfrm>
            <a:off x="6610350" y="0"/>
            <a:ext cx="2533650" cy="33909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95536" y="241484"/>
            <a:ext cx="75052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i="1" spc="-500" dirty="0" err="1">
                <a:solidFill>
                  <a:srgbClr val="FF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SimSun"/>
                <a:cs typeface="Times New Roman" pitchFamily="18" charset="0"/>
              </a:rPr>
              <a:t>ｍ</a:t>
            </a:r>
            <a:r>
              <a:rPr lang="en-US" sz="3600" i="1" spc="-500" dirty="0" err="1">
                <a:solidFill>
                  <a:srgbClr val="FF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SimSun"/>
                <a:cs typeface="Times New Roman" pitchFamily="18" charset="0"/>
              </a:rPr>
              <a:t>ƒ</a:t>
            </a:r>
            <a:endParaRPr lang="ru-RU" sz="3600" i="1" spc="-500" dirty="0">
              <a:solidFill>
                <a:srgbClr val="FF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971600" y="2132856"/>
            <a:ext cx="75052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sz="3600" b="1" i="1" spc="-500" dirty="0" err="1">
                <a:solidFill>
                  <a:srgbClr val="FF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SimSun"/>
                <a:cs typeface="Times New Roman" pitchFamily="18" charset="0"/>
              </a:rPr>
              <a:t>ｍ</a:t>
            </a:r>
            <a:r>
              <a:rPr lang="en-US" sz="3600" i="1" spc="-500" dirty="0" err="1">
                <a:solidFill>
                  <a:srgbClr val="FF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SimSun"/>
                <a:cs typeface="Times New Roman" pitchFamily="18" charset="0"/>
              </a:rPr>
              <a:t>ƒ</a:t>
            </a:r>
            <a:endParaRPr lang="ru-RU" sz="3600" i="1" spc="-500" dirty="0">
              <a:solidFill>
                <a:srgbClr val="FF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395535" y="4293096"/>
            <a:ext cx="75052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sz="3600" b="1" i="1" spc="-500" dirty="0" err="1">
                <a:solidFill>
                  <a:srgbClr val="FF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SimSun"/>
                <a:cs typeface="Times New Roman" pitchFamily="18" charset="0"/>
              </a:rPr>
              <a:t>ｍ</a:t>
            </a:r>
            <a:r>
              <a:rPr lang="en-US" sz="3600" i="1" spc="-500" dirty="0" err="1">
                <a:solidFill>
                  <a:srgbClr val="FF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SimSun"/>
                <a:cs typeface="Times New Roman" pitchFamily="18" charset="0"/>
              </a:rPr>
              <a:t>ƒ</a:t>
            </a:r>
            <a:endParaRPr lang="ru-RU" sz="3600" i="1" spc="-500" dirty="0">
              <a:solidFill>
                <a:srgbClr val="FF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7575295" y="3392962"/>
            <a:ext cx="75052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sz="3600" b="1" i="1" spc="-500" dirty="0" err="1">
                <a:solidFill>
                  <a:srgbClr val="FF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SimSun"/>
                <a:cs typeface="Times New Roman" pitchFamily="18" charset="0"/>
              </a:rPr>
              <a:t>ｍ</a:t>
            </a:r>
            <a:r>
              <a:rPr lang="en-US" sz="3600" i="1" spc="-500" dirty="0" err="1">
                <a:solidFill>
                  <a:srgbClr val="FF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SimSun"/>
                <a:cs typeface="Times New Roman" pitchFamily="18" charset="0"/>
              </a:rPr>
              <a:t>ƒ</a:t>
            </a:r>
            <a:endParaRPr lang="ru-RU" sz="3600" i="1" spc="-500" dirty="0">
              <a:solidFill>
                <a:srgbClr val="FF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2195736" y="643441"/>
            <a:ext cx="75052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sz="3600" b="1" i="1" spc="-500" dirty="0" err="1">
                <a:solidFill>
                  <a:srgbClr val="FF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SimSun"/>
                <a:cs typeface="Times New Roman" pitchFamily="18" charset="0"/>
              </a:rPr>
              <a:t>ｍ</a:t>
            </a:r>
            <a:r>
              <a:rPr lang="en-US" sz="3600" i="1" spc="-500" dirty="0" err="1">
                <a:solidFill>
                  <a:srgbClr val="FF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SimSun"/>
                <a:cs typeface="Times New Roman" pitchFamily="18" charset="0"/>
              </a:rPr>
              <a:t>ƒ</a:t>
            </a:r>
            <a:endParaRPr lang="ru-RU" sz="3600" i="1" spc="-500" dirty="0">
              <a:solidFill>
                <a:srgbClr val="FF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6235087" y="241484"/>
            <a:ext cx="75052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sz="3600" b="1" i="1" spc="-500" dirty="0" err="1">
                <a:solidFill>
                  <a:srgbClr val="FF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SimSun"/>
                <a:cs typeface="Times New Roman" pitchFamily="18" charset="0"/>
              </a:rPr>
              <a:t>ｍ</a:t>
            </a:r>
            <a:r>
              <a:rPr lang="en-US" sz="3600" i="1" spc="-500" dirty="0" err="1">
                <a:solidFill>
                  <a:srgbClr val="FF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SimSun"/>
                <a:cs typeface="Times New Roman" pitchFamily="18" charset="0"/>
              </a:rPr>
              <a:t>ƒ</a:t>
            </a:r>
            <a:endParaRPr lang="ru-RU" sz="3600" i="1" spc="-500" dirty="0">
              <a:solidFill>
                <a:srgbClr val="FF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7994016" y="4983559"/>
            <a:ext cx="75052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sz="3600" b="1" i="1" spc="-500" dirty="0" err="1">
                <a:solidFill>
                  <a:srgbClr val="FF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SimSun"/>
                <a:cs typeface="Times New Roman" pitchFamily="18" charset="0"/>
              </a:rPr>
              <a:t>ｍ</a:t>
            </a:r>
            <a:r>
              <a:rPr lang="en-US" sz="3600" i="1" spc="-500" dirty="0" err="1">
                <a:solidFill>
                  <a:srgbClr val="FF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SimSun"/>
                <a:cs typeface="Times New Roman" pitchFamily="18" charset="0"/>
              </a:rPr>
              <a:t>ƒ</a:t>
            </a:r>
            <a:endParaRPr lang="ru-RU" sz="3600" i="1" spc="-500" dirty="0">
              <a:solidFill>
                <a:srgbClr val="FF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9592632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4900"/>
                            </p:stCondLst>
                            <p:childTnLst>
                              <p:par>
                                <p:cTn id="12" presetID="19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/>
          <p:nvPr/>
        </p:nvPicPr>
        <p:blipFill rotWithShape="1">
          <a:blip r:embed="rId3"/>
          <a:srcRect l="13158" t="9577" r="12866" b="10371"/>
          <a:stretch/>
        </p:blipFill>
        <p:spPr bwMode="auto">
          <a:xfrm>
            <a:off x="5009" y="9524"/>
            <a:ext cx="2409825" cy="341947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683568" y="335844"/>
            <a:ext cx="7920880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5000" b="1" i="1" dirty="0" smtClean="0">
                <a:solidFill>
                  <a:srgbClr val="CC0000"/>
                </a:solidFill>
                <a:latin typeface="SimSun"/>
                <a:ea typeface="SimSun"/>
                <a:cs typeface="Times New Roman" pitchFamily="18" charset="0"/>
              </a:rPr>
              <a:t>ｍ</a:t>
            </a:r>
            <a:r>
              <a:rPr lang="ru-RU" sz="18000" i="1" dirty="0" smtClean="0">
                <a:solidFill>
                  <a:srgbClr val="CC0000"/>
                </a:solidFill>
                <a:latin typeface="Times New Roman" pitchFamily="18" charset="0"/>
                <a:ea typeface="SimSun"/>
                <a:cs typeface="Times New Roman" pitchFamily="18" charset="0"/>
              </a:rPr>
              <a:t>р</a:t>
            </a:r>
            <a:endParaRPr lang="ru-RU" sz="18000" i="1" dirty="0" smtClean="0">
              <a:solidFill>
                <a:srgbClr val="CC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7200" b="1" dirty="0" err="1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ме́ццо-п</a:t>
            </a:r>
            <a:r>
              <a:rPr lang="ru-RU" sz="7200" b="1" dirty="0" err="1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иа́но</a:t>
            </a:r>
            <a:r>
              <a:rPr lang="ru-RU" sz="7200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r>
              <a:rPr lang="ru-RU" sz="7200" b="1" i="1" dirty="0" err="1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mezzo-piano</a:t>
            </a:r>
            <a:r>
              <a:rPr lang="ru-RU" sz="7200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 умеренно тихо</a:t>
            </a:r>
            <a:endParaRPr lang="ru-RU" sz="7200" b="1" i="1" spc="-2000" dirty="0"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796185" y="3834069"/>
            <a:ext cx="82747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i="1" dirty="0">
                <a:solidFill>
                  <a:srgbClr val="FF3300"/>
                </a:solidFill>
                <a:latin typeface="SimSun"/>
                <a:ea typeface="SimSun"/>
                <a:cs typeface="Times New Roman" pitchFamily="18" charset="0"/>
              </a:rPr>
              <a:t>ｍ</a:t>
            </a:r>
            <a:r>
              <a:rPr lang="ru-RU" sz="3600" b="1" i="1" dirty="0">
                <a:solidFill>
                  <a:srgbClr val="FF3300"/>
                </a:solidFill>
                <a:latin typeface="Times New Roman" pitchFamily="18" charset="0"/>
                <a:ea typeface="SimSun"/>
                <a:cs typeface="Times New Roman" pitchFamily="18" charset="0"/>
              </a:rPr>
              <a:t>р</a:t>
            </a:r>
            <a:endParaRPr lang="ru-RU" sz="3600" b="1" i="1" dirty="0">
              <a:solidFill>
                <a:srgbClr val="FF33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solidFill>
                <a:srgbClr val="FF33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391678" y="22702"/>
            <a:ext cx="82747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sz="3200" b="1" i="1" dirty="0">
                <a:solidFill>
                  <a:srgbClr val="FF3300"/>
                </a:solidFill>
                <a:latin typeface="SimSun"/>
                <a:ea typeface="SimSun"/>
                <a:cs typeface="Times New Roman" pitchFamily="18" charset="0"/>
              </a:rPr>
              <a:t>ｍ</a:t>
            </a:r>
            <a:r>
              <a:rPr lang="ru-RU" sz="3600" b="1" i="1" dirty="0">
                <a:solidFill>
                  <a:srgbClr val="FF3300"/>
                </a:solidFill>
                <a:latin typeface="Times New Roman" pitchFamily="18" charset="0"/>
                <a:ea typeface="SimSun"/>
                <a:cs typeface="Times New Roman" pitchFamily="18" charset="0"/>
              </a:rPr>
              <a:t>р</a:t>
            </a:r>
            <a:endParaRPr lang="ru-RU" sz="3600" b="1" i="1" dirty="0">
              <a:solidFill>
                <a:srgbClr val="FF33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8190712" y="5736380"/>
            <a:ext cx="82747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sz="3200" b="1" i="1" dirty="0">
                <a:solidFill>
                  <a:srgbClr val="FF3300"/>
                </a:solidFill>
                <a:latin typeface="SimSun"/>
                <a:ea typeface="SimSun"/>
                <a:cs typeface="Times New Roman" pitchFamily="18" charset="0"/>
              </a:rPr>
              <a:t>ｍ</a:t>
            </a:r>
            <a:r>
              <a:rPr lang="ru-RU" sz="3600" b="1" i="1" dirty="0">
                <a:solidFill>
                  <a:srgbClr val="FF3300"/>
                </a:solidFill>
                <a:latin typeface="Times New Roman" pitchFamily="18" charset="0"/>
                <a:ea typeface="SimSun"/>
                <a:cs typeface="Times New Roman" pitchFamily="18" charset="0"/>
              </a:rPr>
              <a:t>р</a:t>
            </a:r>
            <a:endParaRPr lang="ru-RU" sz="3600" b="1" i="1" dirty="0">
              <a:solidFill>
                <a:srgbClr val="FF33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6589466" y="620688"/>
            <a:ext cx="82747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sz="3200" b="1" i="1" dirty="0">
                <a:solidFill>
                  <a:srgbClr val="FF3300"/>
                </a:solidFill>
                <a:latin typeface="SimSun"/>
                <a:ea typeface="SimSun"/>
                <a:cs typeface="Times New Roman" pitchFamily="18" charset="0"/>
              </a:rPr>
              <a:t>ｍ</a:t>
            </a:r>
            <a:r>
              <a:rPr lang="ru-RU" sz="3600" b="1" i="1" dirty="0">
                <a:solidFill>
                  <a:srgbClr val="FF3300"/>
                </a:solidFill>
                <a:latin typeface="Times New Roman" pitchFamily="18" charset="0"/>
                <a:ea typeface="SimSun"/>
                <a:cs typeface="Times New Roman" pitchFamily="18" charset="0"/>
              </a:rPr>
              <a:t>р</a:t>
            </a:r>
            <a:endParaRPr lang="ru-RU" sz="3600" b="1" i="1" dirty="0">
              <a:solidFill>
                <a:srgbClr val="FF33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8190711" y="2211423"/>
            <a:ext cx="82747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sz="3200" b="1" i="1" dirty="0">
                <a:solidFill>
                  <a:srgbClr val="FF3300"/>
                </a:solidFill>
                <a:latin typeface="SimSun"/>
                <a:ea typeface="SimSun"/>
                <a:cs typeface="Times New Roman" pitchFamily="18" charset="0"/>
              </a:rPr>
              <a:t>ｍ</a:t>
            </a:r>
            <a:r>
              <a:rPr lang="ru-RU" sz="3600" b="1" i="1" dirty="0">
                <a:solidFill>
                  <a:srgbClr val="FF3300"/>
                </a:solidFill>
                <a:latin typeface="Times New Roman" pitchFamily="18" charset="0"/>
                <a:ea typeface="SimSun"/>
                <a:cs typeface="Times New Roman" pitchFamily="18" charset="0"/>
              </a:rPr>
              <a:t>р</a:t>
            </a:r>
            <a:endParaRPr lang="ru-RU" sz="3600" b="1" i="1" dirty="0">
              <a:solidFill>
                <a:srgbClr val="FF33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7416937" y="4005064"/>
            <a:ext cx="82747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sz="3200" b="1" i="1" dirty="0">
                <a:solidFill>
                  <a:srgbClr val="FF3300"/>
                </a:solidFill>
                <a:latin typeface="SimSun"/>
                <a:ea typeface="SimSun"/>
                <a:cs typeface="Times New Roman" pitchFamily="18" charset="0"/>
              </a:rPr>
              <a:t>ｍ</a:t>
            </a:r>
            <a:r>
              <a:rPr lang="ru-RU" sz="3600" b="1" i="1" dirty="0">
                <a:solidFill>
                  <a:srgbClr val="FF3300"/>
                </a:solidFill>
                <a:latin typeface="Times New Roman" pitchFamily="18" charset="0"/>
                <a:ea typeface="SimSun"/>
                <a:cs typeface="Times New Roman" pitchFamily="18" charset="0"/>
              </a:rPr>
              <a:t>р</a:t>
            </a:r>
            <a:endParaRPr lang="ru-RU" sz="3600" b="1" i="1" dirty="0">
              <a:solidFill>
                <a:srgbClr val="FF33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2001098" y="2211423"/>
            <a:ext cx="82747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sz="3200" b="1" i="1" dirty="0">
                <a:solidFill>
                  <a:srgbClr val="FF3300"/>
                </a:solidFill>
                <a:latin typeface="SimSun"/>
                <a:ea typeface="SimSun"/>
                <a:cs typeface="Times New Roman" pitchFamily="18" charset="0"/>
              </a:rPr>
              <a:t>ｍ</a:t>
            </a:r>
            <a:r>
              <a:rPr lang="ru-RU" sz="3600" b="1" i="1" dirty="0">
                <a:solidFill>
                  <a:srgbClr val="FF3300"/>
                </a:solidFill>
                <a:latin typeface="Times New Roman" pitchFamily="18" charset="0"/>
                <a:ea typeface="SimSun"/>
                <a:cs typeface="Times New Roman" pitchFamily="18" charset="0"/>
              </a:rPr>
              <a:t>р</a:t>
            </a:r>
            <a:endParaRPr lang="ru-RU" sz="3600" b="1" i="1" dirty="0">
              <a:solidFill>
                <a:srgbClr val="FF33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24935" y="5736380"/>
            <a:ext cx="82747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sz="3200" b="1" i="1" dirty="0">
                <a:solidFill>
                  <a:srgbClr val="FF3300"/>
                </a:solidFill>
                <a:latin typeface="SimSun"/>
                <a:ea typeface="SimSun"/>
                <a:cs typeface="Times New Roman" pitchFamily="18" charset="0"/>
              </a:rPr>
              <a:t>ｍ</a:t>
            </a:r>
            <a:r>
              <a:rPr lang="ru-RU" sz="3600" b="1" i="1" dirty="0">
                <a:solidFill>
                  <a:srgbClr val="FF3300"/>
                </a:solidFill>
                <a:latin typeface="Times New Roman" pitchFamily="18" charset="0"/>
                <a:ea typeface="SimSun"/>
                <a:cs typeface="Times New Roman" pitchFamily="18" charset="0"/>
              </a:rPr>
              <a:t>р</a:t>
            </a:r>
            <a:endParaRPr lang="ru-RU" sz="3600" b="1" i="1" dirty="0">
              <a:solidFill>
                <a:srgbClr val="FF33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8190710" y="96537"/>
            <a:ext cx="82747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sz="3200" b="1" i="1" dirty="0">
                <a:solidFill>
                  <a:srgbClr val="FF3300"/>
                </a:solidFill>
                <a:latin typeface="SimSun"/>
                <a:ea typeface="SimSun"/>
                <a:cs typeface="Times New Roman" pitchFamily="18" charset="0"/>
              </a:rPr>
              <a:t>ｍ</a:t>
            </a:r>
            <a:r>
              <a:rPr lang="ru-RU" sz="3600" b="1" i="1" dirty="0">
                <a:solidFill>
                  <a:srgbClr val="FF3300"/>
                </a:solidFill>
                <a:latin typeface="Times New Roman" pitchFamily="18" charset="0"/>
                <a:ea typeface="SimSun"/>
                <a:cs typeface="Times New Roman" pitchFamily="18" charset="0"/>
              </a:rPr>
              <a:t>р</a:t>
            </a:r>
            <a:endParaRPr lang="ru-RU" sz="3600" b="1" i="1" dirty="0">
              <a:solidFill>
                <a:srgbClr val="FF33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929779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4700"/>
                            </p:stCondLst>
                            <p:childTnLst>
                              <p:par>
                                <p:cTn id="12" presetID="19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81296" y="0"/>
            <a:ext cx="8280920" cy="64940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0" i="1" spc="-3000" dirty="0" err="1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SimSun"/>
                <a:cs typeface="Times New Roman" pitchFamily="18" charset="0"/>
              </a:rPr>
              <a:t>ƒƒ</a:t>
            </a:r>
            <a:endParaRPr lang="ru-RU" sz="20000" i="1" spc="-3000" dirty="0">
              <a:solidFill>
                <a:srgbClr val="CC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7200" b="1" dirty="0" err="1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форти́ссимо</a:t>
            </a:r>
            <a:r>
              <a:rPr lang="ru-RU" sz="7200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r>
              <a:rPr lang="ru-RU" sz="7200" i="1" dirty="0" err="1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fortissimo</a:t>
            </a:r>
            <a:r>
              <a:rPr lang="ru-RU" sz="7200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r>
              <a:rPr lang="ru-RU" sz="7200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очень громко</a:t>
            </a:r>
            <a:endParaRPr lang="ru-RU" sz="7200" b="1" i="1" spc="-1200" dirty="0"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/>
          <p:nvPr/>
        </p:nvPicPr>
        <p:blipFill rotWithShape="1">
          <a:blip r:embed="rId3"/>
          <a:srcRect l="13997" t="14094" r="13974" b="11186"/>
          <a:stretch/>
        </p:blipFill>
        <p:spPr bwMode="auto">
          <a:xfrm>
            <a:off x="6777475" y="0"/>
            <a:ext cx="2352675" cy="318135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475656" y="1016962"/>
            <a:ext cx="163693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i="1" spc="-1000" dirty="0" err="1">
                <a:solidFill>
                  <a:srgbClr val="FF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SimSun"/>
                <a:cs typeface="Times New Roman" pitchFamily="18" charset="0"/>
              </a:rPr>
              <a:t>ƒƒ</a:t>
            </a:r>
            <a:endParaRPr lang="ru-RU" sz="4400" i="1" spc="-1000" dirty="0">
              <a:solidFill>
                <a:srgbClr val="FF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72810" y="2216721"/>
            <a:ext cx="492444" cy="10464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/>
            <a:r>
              <a:rPr lang="en-US" sz="4400" i="1" spc="-1000" dirty="0" err="1">
                <a:solidFill>
                  <a:srgbClr val="FF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SimSun"/>
                <a:cs typeface="Times New Roman" pitchFamily="18" charset="0"/>
              </a:rPr>
              <a:t>ƒƒ</a:t>
            </a:r>
            <a:endParaRPr lang="ru-RU" sz="4400" i="1" spc="-1000" dirty="0">
              <a:solidFill>
                <a:srgbClr val="FF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1004293" y="4250274"/>
            <a:ext cx="492444" cy="10464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/>
            <a:r>
              <a:rPr lang="en-US" sz="4400" i="1" spc="-1000" dirty="0" err="1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SimSun"/>
                <a:cs typeface="Times New Roman" pitchFamily="18" charset="0"/>
              </a:rPr>
              <a:t>ƒƒ</a:t>
            </a:r>
            <a:endParaRPr lang="ru-RU" sz="4400" i="1" spc="-1000" dirty="0">
              <a:solidFill>
                <a:srgbClr val="CC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281296" y="235804"/>
            <a:ext cx="492444" cy="10464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/>
            <a:r>
              <a:rPr lang="en-US" sz="4400" i="1" spc="-1000" dirty="0" err="1">
                <a:solidFill>
                  <a:srgbClr val="FF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SimSun"/>
                <a:cs typeface="Times New Roman" pitchFamily="18" charset="0"/>
              </a:rPr>
              <a:t>ƒƒ</a:t>
            </a:r>
            <a:endParaRPr lang="ru-RU" sz="4400" i="1" spc="-1000" dirty="0">
              <a:solidFill>
                <a:srgbClr val="FF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8552548" y="2996952"/>
            <a:ext cx="492444" cy="10464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/>
            <a:r>
              <a:rPr lang="en-US" sz="4400" i="1" spc="-1000" dirty="0" err="1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SimSun"/>
                <a:cs typeface="Times New Roman" pitchFamily="18" charset="0"/>
              </a:rPr>
              <a:t>ƒƒ</a:t>
            </a:r>
            <a:endParaRPr lang="ru-RU" sz="4400" i="1" spc="-1000" dirty="0">
              <a:solidFill>
                <a:srgbClr val="CC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7953812" y="5421495"/>
            <a:ext cx="492444" cy="10464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/>
            <a:r>
              <a:rPr lang="en-US" sz="4400" i="1" spc="-1000" dirty="0" err="1">
                <a:solidFill>
                  <a:srgbClr val="FF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SimSun"/>
                <a:cs typeface="Times New Roman" pitchFamily="18" charset="0"/>
              </a:rPr>
              <a:t>ƒƒ</a:t>
            </a:r>
            <a:endParaRPr lang="ru-RU" sz="4400" i="1" spc="-1000" dirty="0">
              <a:solidFill>
                <a:srgbClr val="FF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7023697" y="4250274"/>
            <a:ext cx="492444" cy="10464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/>
            <a:r>
              <a:rPr lang="en-US" sz="4400" i="1" spc="-1000" dirty="0" err="1">
                <a:solidFill>
                  <a:srgbClr val="FF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SimSun"/>
                <a:cs typeface="Times New Roman" pitchFamily="18" charset="0"/>
              </a:rPr>
              <a:t>ƒƒ</a:t>
            </a:r>
            <a:endParaRPr lang="ru-RU" sz="4400" i="1" spc="-1000" dirty="0">
              <a:solidFill>
                <a:srgbClr val="FF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6531253" y="0"/>
            <a:ext cx="492444" cy="10464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/>
            <a:r>
              <a:rPr lang="en-US" sz="4400" i="1" spc="-1000" dirty="0" err="1">
                <a:solidFill>
                  <a:srgbClr val="FF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SimSun"/>
                <a:cs typeface="Times New Roman" pitchFamily="18" charset="0"/>
              </a:rPr>
              <a:t>ƒƒ</a:t>
            </a:r>
            <a:endParaRPr lang="ru-RU" sz="4400" i="1" spc="-1000" dirty="0">
              <a:solidFill>
                <a:srgbClr val="FF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127440" y="5750891"/>
            <a:ext cx="492444" cy="10464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/>
            <a:r>
              <a:rPr lang="en-US" sz="4400" i="1" spc="-1000" dirty="0" err="1">
                <a:solidFill>
                  <a:srgbClr val="FF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SimSun"/>
                <a:cs typeface="Times New Roman" pitchFamily="18" charset="0"/>
              </a:rPr>
              <a:t>ƒƒ</a:t>
            </a:r>
            <a:endParaRPr lang="ru-RU" sz="4400" i="1" spc="-1000" dirty="0">
              <a:solidFill>
                <a:srgbClr val="FF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6038809" y="2473732"/>
            <a:ext cx="492444" cy="10464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/>
            <a:r>
              <a:rPr lang="en-US" sz="4400" i="1" spc="-1000" dirty="0" err="1">
                <a:solidFill>
                  <a:srgbClr val="FF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SimSun"/>
                <a:cs typeface="Times New Roman" pitchFamily="18" charset="0"/>
              </a:rPr>
              <a:t>ƒƒ</a:t>
            </a:r>
            <a:endParaRPr lang="ru-RU" sz="4400" i="1" spc="-1000" dirty="0">
              <a:solidFill>
                <a:srgbClr val="FF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0512826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4300"/>
                            </p:stCondLst>
                            <p:childTnLst>
                              <p:par>
                                <p:cTn id="12" presetID="19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677600" y="260648"/>
            <a:ext cx="7208407" cy="59400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0" b="1" i="1" spc="-10000" dirty="0" err="1">
                <a:solidFill>
                  <a:srgbClr val="CC0000"/>
                </a:solidFill>
                <a:latin typeface="Times New Roman" pitchFamily="18" charset="0"/>
                <a:ea typeface="SimSun"/>
                <a:cs typeface="Times New Roman" pitchFamily="18" charset="0"/>
              </a:rPr>
              <a:t>ｐｐ</a:t>
            </a:r>
            <a:endParaRPr lang="ru-RU" sz="20000" b="1" i="1" spc="-10000" dirty="0">
              <a:solidFill>
                <a:srgbClr val="CC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6000" dirty="0" smtClean="0">
                <a:solidFill>
                  <a:srgbClr val="660033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6000" b="1" dirty="0" err="1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пиани́ссимо</a:t>
            </a:r>
            <a:endParaRPr lang="ru-RU" sz="6000" b="1" dirty="0" smtClean="0"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6000" b="1" i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6000" b="1" i="1" dirty="0" err="1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рianissimo</a:t>
            </a:r>
            <a:endParaRPr lang="ru-RU" sz="6000" b="1" i="1" dirty="0" smtClean="0"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6000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 очень тихо </a:t>
            </a:r>
            <a:endParaRPr lang="ru-RU" sz="6000" b="1" i="1" spc="-3300" dirty="0"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/>
          <p:nvPr/>
        </p:nvPicPr>
        <p:blipFill rotWithShape="1">
          <a:blip r:embed="rId3"/>
          <a:srcRect l="13429" t="11611" r="11143" b="13348"/>
          <a:stretch/>
        </p:blipFill>
        <p:spPr bwMode="auto">
          <a:xfrm>
            <a:off x="0" y="-31938"/>
            <a:ext cx="2514600" cy="326263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23528" y="620073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323528" y="3356992"/>
            <a:ext cx="675185" cy="10464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/>
            <a:r>
              <a:rPr lang="en-US" sz="4400" b="1" i="1" spc="-2500" dirty="0" err="1">
                <a:solidFill>
                  <a:srgbClr val="FF3300"/>
                </a:solidFill>
                <a:latin typeface="Times New Roman" pitchFamily="18" charset="0"/>
                <a:ea typeface="SimSun"/>
                <a:cs typeface="Times New Roman" pitchFamily="18" charset="0"/>
              </a:rPr>
              <a:t>ｐｐ</a:t>
            </a:r>
            <a:endParaRPr lang="ru-RU" sz="4400" b="1" i="1" spc="-2500" dirty="0">
              <a:solidFill>
                <a:srgbClr val="FF33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7723120" y="1844824"/>
            <a:ext cx="1213794" cy="10464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/>
            <a:r>
              <a:rPr lang="en-US" sz="4400" b="1" i="1" spc="-2500" dirty="0" err="1">
                <a:solidFill>
                  <a:srgbClr val="FF3300"/>
                </a:solidFill>
                <a:latin typeface="Times New Roman" pitchFamily="18" charset="0"/>
                <a:ea typeface="SimSun"/>
                <a:cs typeface="Times New Roman" pitchFamily="18" charset="0"/>
              </a:rPr>
              <a:t>ｐｐ</a:t>
            </a:r>
            <a:endParaRPr lang="ru-RU" sz="4400" b="1" i="1" spc="-2500" dirty="0">
              <a:solidFill>
                <a:srgbClr val="FF33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6309113" y="4581128"/>
            <a:ext cx="675185" cy="10464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/>
            <a:r>
              <a:rPr lang="en-US" sz="4400" b="1" i="1" spc="-2500" dirty="0" err="1">
                <a:solidFill>
                  <a:srgbClr val="FF3300"/>
                </a:solidFill>
                <a:latin typeface="Times New Roman" pitchFamily="18" charset="0"/>
                <a:ea typeface="SimSun"/>
                <a:cs typeface="Times New Roman" pitchFamily="18" charset="0"/>
              </a:rPr>
              <a:t>ｐｐ</a:t>
            </a:r>
            <a:endParaRPr lang="ru-RU" sz="4400" b="1" i="1" spc="-2500" dirty="0">
              <a:solidFill>
                <a:srgbClr val="FF33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1257207" y="5174286"/>
            <a:ext cx="675185" cy="10464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/>
            <a:r>
              <a:rPr lang="en-US" sz="4400" b="1" i="1" spc="-2500" dirty="0" err="1">
                <a:solidFill>
                  <a:srgbClr val="FF3300"/>
                </a:solidFill>
                <a:latin typeface="Times New Roman" pitchFamily="18" charset="0"/>
                <a:ea typeface="SimSun"/>
                <a:cs typeface="Times New Roman" pitchFamily="18" charset="0"/>
              </a:rPr>
              <a:t>ｐｐ</a:t>
            </a:r>
            <a:endParaRPr lang="ru-RU" sz="4400" b="1" i="1" spc="-2500" dirty="0">
              <a:solidFill>
                <a:srgbClr val="FF33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2508553" y="31514"/>
            <a:ext cx="675185" cy="10464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/>
            <a:r>
              <a:rPr lang="en-US" sz="4400" b="1" i="1" spc="-2500" dirty="0" err="1">
                <a:solidFill>
                  <a:srgbClr val="FF3300"/>
                </a:solidFill>
                <a:latin typeface="Times New Roman" pitchFamily="18" charset="0"/>
                <a:ea typeface="SimSun"/>
                <a:cs typeface="Times New Roman" pitchFamily="18" charset="0"/>
              </a:rPr>
              <a:t>ｐｐ</a:t>
            </a:r>
            <a:endParaRPr lang="ru-RU" sz="4400" b="1" i="1" spc="-2500" dirty="0">
              <a:solidFill>
                <a:srgbClr val="FF33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6948264" y="554734"/>
            <a:ext cx="675185" cy="10464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/>
            <a:r>
              <a:rPr lang="en-US" sz="4400" b="1" i="1" spc="-2500" dirty="0" err="1">
                <a:solidFill>
                  <a:srgbClr val="FF3300"/>
                </a:solidFill>
                <a:latin typeface="Times New Roman" pitchFamily="18" charset="0"/>
                <a:ea typeface="SimSun"/>
                <a:cs typeface="Times New Roman" pitchFamily="18" charset="0"/>
              </a:rPr>
              <a:t>ｐｐ</a:t>
            </a:r>
            <a:endParaRPr lang="ru-RU" sz="4400" b="1" i="1" spc="-2500" dirty="0">
              <a:solidFill>
                <a:srgbClr val="FF33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7285856" y="3230692"/>
            <a:ext cx="675185" cy="10464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/>
            <a:r>
              <a:rPr lang="en-US" sz="4400" b="1" i="1" spc="-2500" dirty="0" err="1">
                <a:solidFill>
                  <a:srgbClr val="FF3300"/>
                </a:solidFill>
                <a:latin typeface="Times New Roman" pitchFamily="18" charset="0"/>
                <a:ea typeface="SimSun"/>
                <a:cs typeface="Times New Roman" pitchFamily="18" charset="0"/>
              </a:rPr>
              <a:t>ｐｐ</a:t>
            </a:r>
            <a:endParaRPr lang="ru-RU" sz="4400" b="1" i="1" spc="-2500" dirty="0">
              <a:solidFill>
                <a:srgbClr val="FF33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7992424" y="5627568"/>
            <a:ext cx="675185" cy="10464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/>
            <a:r>
              <a:rPr lang="en-US" sz="4400" b="1" i="1" spc="-2500" dirty="0" err="1">
                <a:solidFill>
                  <a:srgbClr val="FF3300"/>
                </a:solidFill>
                <a:latin typeface="Times New Roman" pitchFamily="18" charset="0"/>
                <a:ea typeface="SimSun"/>
                <a:cs typeface="Times New Roman" pitchFamily="18" charset="0"/>
              </a:rPr>
              <a:t>ｐｐ</a:t>
            </a:r>
            <a:endParaRPr lang="ru-RU" sz="4400" b="1" i="1" spc="-2500" dirty="0">
              <a:solidFill>
                <a:srgbClr val="FF33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2933988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4100"/>
                            </p:stCondLst>
                            <p:childTnLst>
                              <p:par>
                                <p:cTn id="12" presetID="19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95364" y="309752"/>
            <a:ext cx="6940932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Для указания ещё более крайних степеней громкости и тишины используются дополнительные буквы 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800" b="1" i="1" dirty="0" smtClean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f</a:t>
            </a:r>
            <a:r>
              <a:rPr lang="ru-RU" sz="4800" dirty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3200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и </a:t>
            </a:r>
            <a:r>
              <a:rPr lang="ru-RU" sz="4800" b="1" i="1" dirty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p</a:t>
            </a:r>
            <a:r>
              <a:rPr lang="ru-RU" sz="3200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endParaRPr lang="ru-RU" sz="3200" dirty="0" smtClean="0"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Так</a:t>
            </a:r>
            <a:r>
              <a:rPr lang="ru-RU" sz="3200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, довольно часто в музыкальной литературе встречаются обозначения </a:t>
            </a:r>
            <a:r>
              <a:rPr lang="ru-RU" sz="3200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smtClean="0">
                <a:solidFill>
                  <a:srgbClr val="660033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4800" b="1" i="1" dirty="0" err="1" smtClean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fff</a:t>
            </a:r>
            <a:r>
              <a:rPr lang="ru-RU" sz="4800" b="1" i="1" dirty="0" smtClean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3200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и  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4800" b="1" i="1" dirty="0" err="1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ppp</a:t>
            </a:r>
            <a:r>
              <a:rPr lang="ru-RU" sz="3200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3200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У </a:t>
            </a:r>
            <a:r>
              <a:rPr lang="ru-RU" sz="3200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них нет стандартных названий, обычно говорят «</a:t>
            </a:r>
            <a:r>
              <a:rPr lang="ru-RU" sz="3200" b="1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форте-фортиссимо</a:t>
            </a:r>
            <a:r>
              <a:rPr lang="ru-RU" sz="3200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» и «</a:t>
            </a:r>
            <a:r>
              <a:rPr lang="ru-RU" sz="3200" b="1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пиано-пианиссимо</a:t>
            </a:r>
            <a:r>
              <a:rPr lang="ru-RU" sz="3200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» или «</a:t>
            </a:r>
            <a:r>
              <a:rPr lang="ru-RU" sz="3200" b="1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три форте</a:t>
            </a:r>
            <a:r>
              <a:rPr lang="ru-RU" sz="3200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» и «</a:t>
            </a:r>
            <a:r>
              <a:rPr lang="ru-RU" sz="3200" b="1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три пиано</a:t>
            </a:r>
            <a:r>
              <a:rPr lang="ru-RU" sz="3200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».</a:t>
            </a:r>
          </a:p>
        </p:txBody>
      </p:sp>
      <p:pic>
        <p:nvPicPr>
          <p:cNvPr id="4" name="Рисунок 3"/>
          <p:cNvPicPr/>
          <p:nvPr/>
        </p:nvPicPr>
        <p:blipFill rotWithShape="1">
          <a:blip r:embed="rId3"/>
          <a:srcRect l="10857" t="12696" r="10572" b="10154"/>
          <a:stretch/>
        </p:blipFill>
        <p:spPr bwMode="auto">
          <a:xfrm>
            <a:off x="6552759" y="15559"/>
            <a:ext cx="2619375" cy="329501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7266799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16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75856" y="476672"/>
            <a:ext cx="5466641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Для того, чтобы передать постепенное уменьшение или увеличение силы звука используются </a:t>
            </a:r>
            <a:r>
              <a:rPr lang="ru-RU" sz="2800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особые </a:t>
            </a:r>
            <a:r>
              <a:rPr lang="ru-RU" sz="2800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знаки-«вилочки». Они представляют собой пары линий, соединённых с одной стороны и расходящихся с другой.</a:t>
            </a:r>
          </a:p>
        </p:txBody>
      </p:sp>
      <p:cxnSp>
        <p:nvCxnSpPr>
          <p:cNvPr id="4" name="Прямая соединительная линия 3"/>
          <p:cNvCxnSpPr/>
          <p:nvPr/>
        </p:nvCxnSpPr>
        <p:spPr>
          <a:xfrm flipV="1">
            <a:off x="393620" y="5013176"/>
            <a:ext cx="3890348" cy="435294"/>
          </a:xfrm>
          <a:prstGeom prst="line">
            <a:avLst/>
          </a:prstGeom>
          <a:ln w="57150">
            <a:solidFill>
              <a:srgbClr val="CC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/>
          <p:cNvCxnSpPr/>
          <p:nvPr/>
        </p:nvCxnSpPr>
        <p:spPr>
          <a:xfrm>
            <a:off x="332558" y="5448400"/>
            <a:ext cx="3951410" cy="180020"/>
          </a:xfrm>
          <a:prstGeom prst="line">
            <a:avLst/>
          </a:prstGeom>
          <a:ln w="57150">
            <a:solidFill>
              <a:srgbClr val="CC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Рисунок 10"/>
          <p:cNvPicPr/>
          <p:nvPr/>
        </p:nvPicPr>
        <p:blipFill rotWithShape="1">
          <a:blip r:embed="rId3"/>
          <a:srcRect l="12317" t="10198" r="12903" b="15597"/>
          <a:stretch/>
        </p:blipFill>
        <p:spPr bwMode="auto">
          <a:xfrm>
            <a:off x="0" y="0"/>
            <a:ext cx="3059832" cy="3933057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cxnSp>
        <p:nvCxnSpPr>
          <p:cNvPr id="9" name="Прямая соединительная линия 8"/>
          <p:cNvCxnSpPr/>
          <p:nvPr/>
        </p:nvCxnSpPr>
        <p:spPr>
          <a:xfrm>
            <a:off x="5004048" y="5013176"/>
            <a:ext cx="3384376" cy="288032"/>
          </a:xfrm>
          <a:prstGeom prst="line">
            <a:avLst/>
          </a:prstGeom>
          <a:ln w="57150">
            <a:solidFill>
              <a:srgbClr val="CC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 flipH="1">
            <a:off x="5004048" y="5301208"/>
            <a:ext cx="3384376" cy="327212"/>
          </a:xfrm>
          <a:prstGeom prst="line">
            <a:avLst/>
          </a:prstGeom>
          <a:ln w="57150">
            <a:solidFill>
              <a:srgbClr val="CC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custDataLst>
      <p:tags r:id="rId1"/>
    </p:custDataLst>
    <p:extLst>
      <p:ext uri="{BB962C8B-B14F-4D97-AF65-F5344CB8AC3E}">
        <p14:creationId xmlns:p14="http://schemas.microsoft.com/office/powerpoint/2010/main" val="14510284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6000"/>
                            </p:stCondLst>
                            <p:childTnLst>
                              <p:par>
                                <p:cTn id="2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7000"/>
                            </p:stCondLst>
                            <p:childTnLst>
                              <p:par>
                                <p:cTn id="2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/>
          <p:nvPr/>
        </p:nvPicPr>
        <p:blipFill rotWithShape="1">
          <a:blip r:embed="rId3"/>
          <a:srcRect l="9383" t="12018" r="9022" b="13151"/>
          <a:stretch/>
        </p:blipFill>
        <p:spPr bwMode="auto">
          <a:xfrm>
            <a:off x="6410325" y="0"/>
            <a:ext cx="2733675" cy="314325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655513" y="2492896"/>
            <a:ext cx="7128792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 err="1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ru-RU" sz="4400" b="1" dirty="0" err="1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реще́ндо</a:t>
            </a:r>
            <a:endParaRPr lang="ru-RU" sz="4400" b="1" dirty="0" smtClean="0"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4400" b="1" i="1" dirty="0" err="1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crescendo</a:t>
            </a:r>
            <a:r>
              <a:rPr lang="ru-RU" sz="4400" b="1" i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r>
              <a:rPr lang="ru-RU" sz="4400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постепенное увеличение громкости звука. </a:t>
            </a:r>
          </a:p>
          <a:p>
            <a:pPr algn="ctr"/>
            <a:r>
              <a:rPr lang="ru-RU" sz="4400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4400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нотах </a:t>
            </a:r>
            <a:r>
              <a:rPr lang="ru-RU" sz="4400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обозначаются </a:t>
            </a:r>
            <a:r>
              <a:rPr lang="ru-RU" sz="4400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сокращённо как </a:t>
            </a:r>
            <a:r>
              <a:rPr lang="ru-RU" sz="4400" b="1" i="1" dirty="0" err="1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cresc</a:t>
            </a:r>
            <a:r>
              <a:rPr lang="ru-RU" sz="4400" b="1" i="1" dirty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4400" b="1" i="1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4400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endParaRPr lang="ru-RU" sz="9600" b="1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634274" y="1427610"/>
            <a:ext cx="4839728" cy="345207"/>
          </a:xfrm>
          <a:prstGeom prst="line">
            <a:avLst/>
          </a:prstGeom>
          <a:ln w="76200">
            <a:solidFill>
              <a:srgbClr val="CC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 flipV="1">
            <a:off x="655513" y="908720"/>
            <a:ext cx="4852591" cy="518890"/>
          </a:xfrm>
          <a:prstGeom prst="line">
            <a:avLst/>
          </a:prstGeom>
          <a:ln w="76200">
            <a:solidFill>
              <a:srgbClr val="CC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custDataLst>
      <p:tags r:id="rId1"/>
    </p:custDataLst>
    <p:extLst>
      <p:ext uri="{BB962C8B-B14F-4D97-AF65-F5344CB8AC3E}">
        <p14:creationId xmlns:p14="http://schemas.microsoft.com/office/powerpoint/2010/main" val="28747430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750"/>
                            </p:stCondLst>
                            <p:childTnLst>
                              <p:par>
                                <p:cTn id="12" presetID="2" presetClass="entr" presetSubtype="4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750"/>
                            </p:stCondLst>
                            <p:childTnLst>
                              <p:par>
                                <p:cTn id="1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500"/>
                            </p:stCondLst>
                            <p:childTnLst>
                              <p:par>
                                <p:cTn id="22" presetID="37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35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50" accel="100000" fill="hold">
                                          <p:stCondLst>
                                            <p:cond delay="13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/>
          <p:nvPr/>
        </p:nvPicPr>
        <p:blipFill rotWithShape="1">
          <a:blip r:embed="rId3"/>
          <a:srcRect l="12182" t="10287" r="14165" b="11797"/>
          <a:stretch/>
        </p:blipFill>
        <p:spPr bwMode="auto">
          <a:xfrm>
            <a:off x="0" y="30532"/>
            <a:ext cx="2699792" cy="3542483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103929" y="2132856"/>
            <a:ext cx="8180748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vi-VN" sz="40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иминуэ́ндо</a:t>
            </a:r>
            <a:endParaRPr lang="ru-RU" sz="4000" b="1" dirty="0" smtClean="0"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sz="4000" b="1" i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diminuendo </a:t>
            </a:r>
            <a:endParaRPr lang="ru-RU" sz="4000" b="1" i="1" dirty="0" smtClean="0"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vi-VN" sz="4000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или </a:t>
            </a:r>
            <a:r>
              <a:rPr lang="vi-VN" sz="40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декреше́ндо</a:t>
            </a:r>
            <a:r>
              <a:rPr lang="ru-RU" sz="4000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4000" b="1" i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decrescendo</a:t>
            </a:r>
            <a:r>
              <a:rPr lang="ru-RU" sz="4000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sz="4000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vi-VN" sz="4000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постепенное </a:t>
            </a:r>
            <a:r>
              <a:rPr lang="ru-RU" sz="4000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уменьшение </a:t>
            </a:r>
          </a:p>
          <a:p>
            <a:pPr algn="ctr"/>
            <a:r>
              <a:rPr lang="ru-RU" sz="4000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громкости звука.</a:t>
            </a:r>
          </a:p>
          <a:p>
            <a:pPr algn="ctr"/>
            <a:r>
              <a:rPr lang="ru-RU" sz="4000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В нотах </a:t>
            </a:r>
            <a:r>
              <a:rPr lang="ru-RU" sz="4000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обозначается </a:t>
            </a:r>
          </a:p>
          <a:p>
            <a:pPr algn="ctr"/>
            <a:r>
              <a:rPr lang="ru-RU" sz="4000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сокращённо </a:t>
            </a:r>
            <a:r>
              <a:rPr lang="ru-RU" sz="4000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как </a:t>
            </a:r>
            <a:r>
              <a:rPr lang="ru-RU" sz="4000" dirty="0">
                <a:solidFill>
                  <a:srgbClr val="660033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4000" b="1" i="1" dirty="0" err="1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dim</a:t>
            </a:r>
            <a:r>
              <a:rPr lang="ru-RU" sz="4000" b="1" i="1" dirty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4000" dirty="0">
                <a:solidFill>
                  <a:srgbClr val="660033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4000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ru-RU" sz="4000" dirty="0">
                <a:solidFill>
                  <a:srgbClr val="660033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4000" b="1" i="1" dirty="0" err="1" smtClean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decresc</a:t>
            </a:r>
            <a:r>
              <a:rPr lang="ru-RU" sz="4000" i="1" dirty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4000" dirty="0" smtClean="0">
                <a:solidFill>
                  <a:srgbClr val="660033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endParaRPr lang="ru-RU" sz="4000" dirty="0">
              <a:latin typeface="+mj-lt"/>
            </a:endParaRP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3419872" y="780960"/>
            <a:ext cx="4896544" cy="360040"/>
          </a:xfrm>
          <a:prstGeom prst="line">
            <a:avLst/>
          </a:prstGeom>
          <a:ln w="76200">
            <a:solidFill>
              <a:srgbClr val="CC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 flipH="1">
            <a:off x="3437772" y="1141000"/>
            <a:ext cx="4979034" cy="415792"/>
          </a:xfrm>
          <a:prstGeom prst="line">
            <a:avLst/>
          </a:prstGeom>
          <a:ln w="76200">
            <a:solidFill>
              <a:srgbClr val="CC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custDataLst>
      <p:tags r:id="rId1"/>
    </p:custDataLst>
    <p:extLst>
      <p:ext uri="{BB962C8B-B14F-4D97-AF65-F5344CB8AC3E}">
        <p14:creationId xmlns:p14="http://schemas.microsoft.com/office/powerpoint/2010/main" val="34759587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500"/>
                            </p:stCondLst>
                            <p:childTnLst>
                              <p:par>
                                <p:cTn id="1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000"/>
                            </p:stCondLst>
                            <p:childTnLst>
                              <p:par>
                                <p:cTn id="22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45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accel="100000" fill="hold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39552" y="620688"/>
            <a:ext cx="6264696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Обозначения </a:t>
            </a:r>
            <a:r>
              <a:rPr lang="ru-RU" sz="3600" dirty="0" err="1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cresc</a:t>
            </a:r>
            <a:r>
              <a:rPr lang="ru-RU" sz="3600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. и </a:t>
            </a:r>
            <a:r>
              <a:rPr lang="ru-RU" sz="3600" dirty="0" err="1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dim</a:t>
            </a:r>
            <a:r>
              <a:rPr lang="ru-RU" sz="3600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. могут сопровождаться дополнительными указаниями </a:t>
            </a:r>
            <a:endParaRPr lang="ru-RU" sz="3600" dirty="0" smtClean="0"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600" b="1" dirty="0" err="1" smtClean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poco</a:t>
            </a:r>
            <a:r>
              <a:rPr lang="ru-RU" sz="3600" dirty="0" smtClean="0">
                <a:solidFill>
                  <a:srgbClr val="660033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r>
              <a:rPr lang="ru-RU" sz="3600" b="1" i="1" dirty="0" err="1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по́ко</a:t>
            </a:r>
            <a:r>
              <a:rPr lang="ru-RU" sz="3600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— </a:t>
            </a:r>
            <a:r>
              <a:rPr lang="ru-RU" sz="3600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немного</a:t>
            </a:r>
          </a:p>
          <a:p>
            <a:pPr algn="ctr"/>
            <a:r>
              <a:rPr lang="ru-RU" sz="3600" b="1" dirty="0" err="1" smtClean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poco</a:t>
            </a:r>
            <a:r>
              <a:rPr lang="ru-RU" sz="3600" b="1" dirty="0" smtClean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a </a:t>
            </a:r>
            <a:r>
              <a:rPr lang="ru-RU" sz="3600" b="1" dirty="0" err="1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poco</a:t>
            </a:r>
            <a:r>
              <a:rPr lang="ru-RU" sz="3600" dirty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3600" dirty="0" smtClean="0">
              <a:solidFill>
                <a:srgbClr val="CC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600" b="1" i="1" dirty="0" err="1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поко</a:t>
            </a:r>
            <a:r>
              <a:rPr lang="ru-RU" sz="3600" b="1" i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i="1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а </a:t>
            </a:r>
            <a:r>
              <a:rPr lang="ru-RU" sz="3600" b="1" i="1" dirty="0" err="1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поко</a:t>
            </a:r>
            <a:r>
              <a:rPr lang="ru-RU" sz="3600" b="1" i="1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— </a:t>
            </a:r>
            <a:r>
              <a:rPr lang="ru-RU" sz="3600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мало-помалу </a:t>
            </a:r>
          </a:p>
          <a:p>
            <a:pPr algn="ctr"/>
            <a:r>
              <a:rPr lang="ru-RU" sz="3600" b="1" dirty="0" err="1" smtClean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subito</a:t>
            </a:r>
            <a:r>
              <a:rPr lang="ru-RU" sz="3600" dirty="0" smtClean="0">
                <a:solidFill>
                  <a:srgbClr val="660033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ru-RU" sz="3600" dirty="0">
                <a:solidFill>
                  <a:srgbClr val="660033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 err="1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sub</a:t>
            </a:r>
            <a:r>
              <a:rPr lang="ru-RU" sz="3600" b="1" dirty="0" smtClean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ctr"/>
            <a:r>
              <a:rPr lang="ru-RU" sz="3600" b="1" i="1" dirty="0" err="1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су́бито</a:t>
            </a:r>
            <a:r>
              <a:rPr lang="ru-RU" sz="3600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— </a:t>
            </a:r>
            <a:r>
              <a:rPr lang="ru-RU" sz="3600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внезапно</a:t>
            </a:r>
            <a:endParaRPr lang="ru-RU" sz="3600" dirty="0"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/>
          <p:nvPr/>
        </p:nvPicPr>
        <p:blipFill rotWithShape="1">
          <a:blip r:embed="rId3"/>
          <a:srcRect l="13764" t="9592" r="13483" b="11919"/>
          <a:stretch/>
        </p:blipFill>
        <p:spPr bwMode="auto">
          <a:xfrm>
            <a:off x="6677025" y="24618"/>
            <a:ext cx="2466975" cy="34290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1689054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250"/>
                            </p:stCondLst>
                            <p:childTnLst>
                              <p:par>
                                <p:cTn id="12" presetID="22" presetClass="entr" presetSubtype="1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12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922719" y="-78909"/>
            <a:ext cx="7272808" cy="68634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0" i="1" spc="-3000" dirty="0" err="1" smtClean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SimSun"/>
                <a:cs typeface="Times New Roman" pitchFamily="18" charset="0"/>
              </a:rPr>
              <a:t>s</a:t>
            </a:r>
            <a:r>
              <a:rPr lang="en-US" sz="20000" spc="-3000" dirty="0" err="1" smtClean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SimSun"/>
                <a:cs typeface="Times New Roman" pitchFamily="18" charset="0"/>
              </a:rPr>
              <a:t>ƒ</a:t>
            </a:r>
            <a:endParaRPr lang="ru-RU" sz="17000" spc="-3000" dirty="0">
              <a:solidFill>
                <a:srgbClr val="CC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4000" b="1" dirty="0" err="1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сфорца́ндо</a:t>
            </a:r>
            <a:endParaRPr lang="en-US" sz="4000" b="1" dirty="0" smtClean="0"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sz="4000" b="1" i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s</a:t>
            </a:r>
            <a:r>
              <a:rPr lang="ru-RU" sz="4000" b="1" i="1" dirty="0" err="1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forzando</a:t>
            </a:r>
            <a:endParaRPr lang="ru-RU" sz="4000" b="1" i="1" dirty="0"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sz="4000" b="1" i="1" spc="-500" dirty="0" smtClean="0">
                <a:solidFill>
                  <a:srgbClr val="000066"/>
                </a:solidFill>
                <a:latin typeface="Times New Roman" pitchFamily="18" charset="0"/>
                <a:ea typeface="SimSun"/>
                <a:cs typeface="Times New Roman" pitchFamily="18" charset="0"/>
              </a:rPr>
              <a:t> </a:t>
            </a:r>
            <a:r>
              <a:rPr lang="ru-RU" sz="4000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Если </a:t>
            </a:r>
            <a:r>
              <a:rPr lang="ru-RU" sz="4000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же нужно сделать акцент, громко выделить какую-либо ноту или аккорд, </a:t>
            </a:r>
            <a:endParaRPr lang="ru-RU" sz="4000" dirty="0" smtClean="0"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4000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используется этот знак</a:t>
            </a:r>
            <a:endParaRPr lang="ru-RU" sz="4000" dirty="0"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/>
          <p:nvPr/>
        </p:nvPicPr>
        <p:blipFill rotWithShape="1">
          <a:blip r:embed="rId3"/>
          <a:srcRect l="11965" t="12061" r="9533" b="10746"/>
          <a:stretch/>
        </p:blipFill>
        <p:spPr bwMode="auto">
          <a:xfrm>
            <a:off x="0" y="0"/>
            <a:ext cx="2562225" cy="33528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397401" y="2606130"/>
            <a:ext cx="604781" cy="10464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/>
            <a:r>
              <a:rPr lang="en-US" sz="4400" b="1" i="1" spc="-500" dirty="0" err="1">
                <a:solidFill>
                  <a:srgbClr val="FF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SimSun"/>
                <a:cs typeface="Times New Roman" pitchFamily="18" charset="0"/>
              </a:rPr>
              <a:t>s</a:t>
            </a:r>
            <a:r>
              <a:rPr lang="en-US" sz="4400" b="1" spc="-500" dirty="0" err="1">
                <a:solidFill>
                  <a:srgbClr val="FF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SimSun"/>
                <a:cs typeface="Times New Roman" pitchFamily="18" charset="0"/>
              </a:rPr>
              <a:t>ƒ</a:t>
            </a:r>
            <a:endParaRPr lang="ru-RU" sz="4400" b="1" spc="-500" dirty="0">
              <a:solidFill>
                <a:srgbClr val="FF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125078" y="4628831"/>
            <a:ext cx="558166" cy="10464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/>
            <a:r>
              <a:rPr lang="en-US" sz="4400" b="1" i="1" spc="-500" dirty="0" err="1">
                <a:solidFill>
                  <a:srgbClr val="FF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SimSun"/>
                <a:cs typeface="Times New Roman" pitchFamily="18" charset="0"/>
              </a:rPr>
              <a:t>sƒ</a:t>
            </a:r>
            <a:endParaRPr lang="ru-RU" sz="4400" b="1" i="1" spc="-500" dirty="0">
              <a:solidFill>
                <a:srgbClr val="FF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7917820" y="260064"/>
            <a:ext cx="558166" cy="10464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/>
            <a:r>
              <a:rPr lang="en-US" sz="4400" b="1" i="1" spc="-500" dirty="0" err="1">
                <a:solidFill>
                  <a:srgbClr val="FF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SimSun"/>
                <a:cs typeface="Times New Roman" pitchFamily="18" charset="0"/>
              </a:rPr>
              <a:t>s</a:t>
            </a:r>
            <a:r>
              <a:rPr lang="en-US" sz="4400" b="1" spc="-500" dirty="0" err="1">
                <a:solidFill>
                  <a:srgbClr val="FF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SimSun"/>
                <a:cs typeface="Times New Roman" pitchFamily="18" charset="0"/>
              </a:rPr>
              <a:t>ƒ</a:t>
            </a:r>
            <a:endParaRPr lang="ru-RU" sz="4400" b="1" spc="-500" dirty="0">
              <a:solidFill>
                <a:srgbClr val="FF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6516216" y="1844824"/>
            <a:ext cx="558166" cy="10464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/>
            <a:r>
              <a:rPr lang="en-US" sz="4400" b="1" i="1" spc="-500" dirty="0" err="1">
                <a:solidFill>
                  <a:srgbClr val="FF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SimSun"/>
                <a:cs typeface="Times New Roman" pitchFamily="18" charset="0"/>
              </a:rPr>
              <a:t>s</a:t>
            </a:r>
            <a:r>
              <a:rPr lang="en-US" sz="4400" b="1" spc="-500" dirty="0" err="1">
                <a:solidFill>
                  <a:srgbClr val="FF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SimSun"/>
                <a:cs typeface="Times New Roman" pitchFamily="18" charset="0"/>
              </a:rPr>
              <a:t>ƒ</a:t>
            </a:r>
            <a:endParaRPr lang="ru-RU" sz="4400" b="1" spc="-500" dirty="0">
              <a:solidFill>
                <a:srgbClr val="FF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8084362" y="3049796"/>
            <a:ext cx="558166" cy="10464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/>
            <a:r>
              <a:rPr lang="en-US" sz="4400" b="1" i="1" spc="-500" dirty="0" err="1">
                <a:solidFill>
                  <a:srgbClr val="FF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SimSun"/>
                <a:cs typeface="Times New Roman" pitchFamily="18" charset="0"/>
              </a:rPr>
              <a:t>s</a:t>
            </a:r>
            <a:r>
              <a:rPr lang="en-US" sz="4400" b="1" spc="-500" dirty="0" err="1">
                <a:solidFill>
                  <a:srgbClr val="FF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SimSun"/>
                <a:cs typeface="Times New Roman" pitchFamily="18" charset="0"/>
              </a:rPr>
              <a:t>ƒ</a:t>
            </a:r>
            <a:endParaRPr lang="ru-RU" sz="4400" b="1" spc="-500" dirty="0">
              <a:solidFill>
                <a:srgbClr val="FF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7805279" y="5570076"/>
            <a:ext cx="558166" cy="10464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/>
            <a:r>
              <a:rPr lang="en-US" sz="4400" b="1" i="1" spc="-500" dirty="0" err="1">
                <a:solidFill>
                  <a:srgbClr val="FF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SimSun"/>
                <a:cs typeface="Times New Roman" pitchFamily="18" charset="0"/>
              </a:rPr>
              <a:t>s</a:t>
            </a:r>
            <a:r>
              <a:rPr lang="en-US" sz="4400" b="1" spc="-500" dirty="0" err="1">
                <a:solidFill>
                  <a:srgbClr val="FF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SimSun"/>
                <a:cs typeface="Times New Roman" pitchFamily="18" charset="0"/>
              </a:rPr>
              <a:t>ƒ</a:t>
            </a:r>
            <a:endParaRPr lang="ru-RU" sz="4400" b="1" spc="-500" dirty="0">
              <a:solidFill>
                <a:srgbClr val="FF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340575" y="3107715"/>
            <a:ext cx="558166" cy="10464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/>
            <a:r>
              <a:rPr lang="en-US" sz="4400" b="1" i="1" spc="-500" dirty="0" err="1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SimSun"/>
                <a:cs typeface="Times New Roman" pitchFamily="18" charset="0"/>
              </a:rPr>
              <a:t>s</a:t>
            </a:r>
            <a:r>
              <a:rPr lang="en-US" sz="4400" b="1" spc="-500" dirty="0" err="1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SimSun"/>
                <a:cs typeface="Times New Roman" pitchFamily="18" charset="0"/>
              </a:rPr>
              <a:t>ƒ</a:t>
            </a:r>
            <a:endParaRPr lang="ru-RU" sz="4400" b="1" spc="-500" dirty="0">
              <a:solidFill>
                <a:srgbClr val="CC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1187624" y="5652932"/>
            <a:ext cx="558166" cy="10464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/>
            <a:r>
              <a:rPr lang="en-US" sz="4400" b="1" i="1" spc="-500" dirty="0" err="1">
                <a:solidFill>
                  <a:srgbClr val="FF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SimSun"/>
                <a:cs typeface="Times New Roman" pitchFamily="18" charset="0"/>
              </a:rPr>
              <a:t>s</a:t>
            </a:r>
            <a:r>
              <a:rPr lang="en-US" sz="4400" b="1" spc="-500" dirty="0" err="1">
                <a:solidFill>
                  <a:srgbClr val="FF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SimSun"/>
                <a:cs typeface="Times New Roman" pitchFamily="18" charset="0"/>
              </a:rPr>
              <a:t>ƒ</a:t>
            </a:r>
            <a:endParaRPr lang="ru-RU" sz="4400" b="1" spc="-500" dirty="0">
              <a:solidFill>
                <a:srgbClr val="FF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2699792" y="116632"/>
            <a:ext cx="558166" cy="10464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/>
            <a:r>
              <a:rPr lang="en-US" sz="4400" b="1" i="1" spc="-500" dirty="0" err="1">
                <a:solidFill>
                  <a:srgbClr val="FF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SimSun"/>
                <a:cs typeface="Times New Roman" pitchFamily="18" charset="0"/>
              </a:rPr>
              <a:t>s</a:t>
            </a:r>
            <a:r>
              <a:rPr lang="en-US" sz="4400" b="1" spc="-500" dirty="0" err="1">
                <a:solidFill>
                  <a:srgbClr val="FF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SimSun"/>
                <a:cs typeface="Times New Roman" pitchFamily="18" charset="0"/>
              </a:rPr>
              <a:t>ƒ</a:t>
            </a:r>
            <a:endParaRPr lang="ru-RU" sz="4400" b="1" spc="-500" dirty="0">
              <a:solidFill>
                <a:srgbClr val="FF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5962639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250"/>
                            </p:stCondLst>
                            <p:childTnLst>
                              <p:par>
                                <p:cTn id="10" presetID="52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2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3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4" dur="1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://sad3rub.klasna.com/uploads/editor/3937/338194/sitepage_59/images/93645_royalty_free_rf_clipart_illustration_of_three_happy_teens_on_piano_keys_with_music_notes_and_instruments_1__1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96050" y="822243"/>
            <a:ext cx="4211960" cy="5085184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Прямоугольник 2"/>
          <p:cNvSpPr/>
          <p:nvPr/>
        </p:nvSpPr>
        <p:spPr>
          <a:xfrm>
            <a:off x="194784" y="864486"/>
            <a:ext cx="4716974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Когда мы разговариваем или поем, мы произносим звуки по-разному: то громко, то тихо. Увеличивая или уменьшая громкость голоса, мы стараемся передать смысл и характер сказанного, подчеркнуть самые важные места, создать настроение.</a:t>
            </a:r>
            <a:br>
              <a:rPr lang="ru-RU" sz="2400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В музыке тоже очень важно такое средство </a:t>
            </a:r>
            <a:r>
              <a:rPr lang="ru-RU" sz="2400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выразительности, как</a:t>
            </a:r>
            <a:r>
              <a:rPr lang="ru-RU" sz="2400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400" b="1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громкость звучания</a:t>
            </a:r>
            <a:r>
              <a:rPr lang="ru-RU" sz="2400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. Ведь музыка передает эмоции, образы, настроение.</a:t>
            </a:r>
            <a:br>
              <a:rPr lang="ru-RU" sz="2400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400" dirty="0"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0293781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750"/>
                            </p:stCondLst>
                            <p:childTnLst>
                              <p:par>
                                <p:cTn id="11" presetID="15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16"/>
          <p:cNvSpPr txBox="1"/>
          <p:nvPr/>
        </p:nvSpPr>
        <p:spPr>
          <a:xfrm>
            <a:off x="7559755" y="5749194"/>
            <a:ext cx="492444" cy="10464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/>
            <a:r>
              <a:rPr lang="en-US" sz="4400" i="1" spc="-1000" dirty="0" err="1">
                <a:solidFill>
                  <a:srgbClr val="FF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SimSun"/>
                <a:cs typeface="Times New Roman" pitchFamily="18" charset="0"/>
              </a:rPr>
              <a:t>ƒƒ</a:t>
            </a:r>
            <a:endParaRPr lang="ru-RU" sz="4400" i="1" spc="-1000" dirty="0">
              <a:solidFill>
                <a:srgbClr val="FF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683568" y="332656"/>
            <a:ext cx="7920880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Чем ярче и разнообразнее вы будете использовать в своем исполнении динамику, тем богаче и интереснее будет звучать ваше музыкальное произведение</a:t>
            </a:r>
            <a:r>
              <a:rPr lang="ru-RU" dirty="0">
                <a:solidFill>
                  <a:srgbClr val="000066"/>
                </a:solidFill>
              </a:rPr>
              <a:t>.</a:t>
            </a:r>
          </a:p>
        </p:txBody>
      </p:sp>
      <p:pic>
        <p:nvPicPr>
          <p:cNvPr id="4" name="Рисунок 3" descr="http://www.karusel-toys.ru/images/catalog/image_b.php?namephoto=s_67212.jpeg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833"/>
          <a:stretch/>
        </p:blipFill>
        <p:spPr bwMode="auto">
          <a:xfrm>
            <a:off x="1676400" y="2552700"/>
            <a:ext cx="5791200" cy="43053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007001" y="317267"/>
            <a:ext cx="184731" cy="10464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endParaRPr lang="ru-RU" sz="4400" b="1" dirty="0">
              <a:solidFill>
                <a:srgbClr val="FF3300"/>
              </a:solidFill>
            </a:endParaRPr>
          </a:p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8591656" y="3852332"/>
            <a:ext cx="468398" cy="10464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sz="4400" b="1" dirty="0">
                <a:solidFill>
                  <a:srgbClr val="FF3300"/>
                </a:solidFill>
                <a:latin typeface="SimSun"/>
                <a:ea typeface="SimSun"/>
              </a:rPr>
              <a:t>ƒ</a:t>
            </a:r>
            <a:endParaRPr lang="ru-RU" sz="4400" b="1" dirty="0">
              <a:solidFill>
                <a:srgbClr val="FF3300"/>
              </a:solidFill>
            </a:endParaRPr>
          </a:p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1106272" y="4793808"/>
            <a:ext cx="468398" cy="10464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sz="4400" b="1" dirty="0">
                <a:solidFill>
                  <a:srgbClr val="FF3300"/>
                </a:solidFill>
                <a:latin typeface="SimSun"/>
                <a:ea typeface="SimSun"/>
              </a:rPr>
              <a:t>ƒ</a:t>
            </a:r>
            <a:endParaRPr lang="ru-RU" sz="4400" b="1" dirty="0">
              <a:solidFill>
                <a:srgbClr val="FF3300"/>
              </a:solidFill>
            </a:endParaRPr>
          </a:p>
          <a:p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64803" y="0"/>
            <a:ext cx="750526" cy="10464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vi-VN" sz="4400" b="1" i="1" dirty="0">
                <a:solidFill>
                  <a:srgbClr val="FF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SimSun"/>
              </a:rPr>
              <a:t>ｐ</a:t>
            </a:r>
            <a:endParaRPr lang="ru-RU" sz="4400" b="1" i="1" dirty="0">
              <a:solidFill>
                <a:srgbClr val="FF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SimSun"/>
            </a:endParaRPr>
          </a:p>
          <a:p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5368385" y="-190564"/>
            <a:ext cx="750526" cy="10464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vi-VN" sz="4400" b="1" i="1" dirty="0">
                <a:solidFill>
                  <a:srgbClr val="FF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SimSun"/>
              </a:rPr>
              <a:t>ｐ</a:t>
            </a:r>
            <a:endParaRPr lang="ru-RU" sz="4400" b="1" i="1" dirty="0">
              <a:solidFill>
                <a:srgbClr val="FF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SimSun"/>
            </a:endParaRPr>
          </a:p>
          <a:p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8321551" y="69555"/>
            <a:ext cx="75052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sz="3600" b="1" i="1" spc="-500" dirty="0" err="1">
                <a:solidFill>
                  <a:srgbClr val="FF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SimSun"/>
                <a:cs typeface="Times New Roman" pitchFamily="18" charset="0"/>
              </a:rPr>
              <a:t>ｍ</a:t>
            </a:r>
            <a:r>
              <a:rPr lang="en-US" sz="3600" i="1" spc="-500" dirty="0" err="1">
                <a:solidFill>
                  <a:srgbClr val="FF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SimSun"/>
                <a:cs typeface="Times New Roman" pitchFamily="18" charset="0"/>
              </a:rPr>
              <a:t>ƒ</a:t>
            </a:r>
            <a:endParaRPr lang="ru-RU" sz="3600" i="1" spc="-500" dirty="0">
              <a:solidFill>
                <a:srgbClr val="FF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7700066" y="4489499"/>
            <a:ext cx="75052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sz="3600" b="1" i="1" spc="-500" dirty="0" err="1">
                <a:solidFill>
                  <a:srgbClr val="FF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SimSun"/>
                <a:cs typeface="Times New Roman" pitchFamily="18" charset="0"/>
              </a:rPr>
              <a:t>ｍ</a:t>
            </a:r>
            <a:r>
              <a:rPr lang="en-US" sz="3600" i="1" spc="-500" dirty="0" err="1">
                <a:solidFill>
                  <a:srgbClr val="FF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SimSun"/>
                <a:cs typeface="Times New Roman" pitchFamily="18" charset="0"/>
              </a:rPr>
              <a:t>ƒ</a:t>
            </a:r>
            <a:endParaRPr lang="ru-RU" sz="3600" i="1" spc="-500" dirty="0">
              <a:solidFill>
                <a:srgbClr val="FF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64803" y="2211042"/>
            <a:ext cx="75052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sz="3600" b="1" i="1" spc="-500" dirty="0" err="1">
                <a:solidFill>
                  <a:srgbClr val="FF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SimSun"/>
                <a:cs typeface="Times New Roman" pitchFamily="18" charset="0"/>
              </a:rPr>
              <a:t>ｍ</a:t>
            </a:r>
            <a:r>
              <a:rPr lang="en-US" sz="3600" i="1" spc="-500" dirty="0" err="1">
                <a:solidFill>
                  <a:srgbClr val="FF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SimSun"/>
                <a:cs typeface="Times New Roman" pitchFamily="18" charset="0"/>
              </a:rPr>
              <a:t>ƒ</a:t>
            </a:r>
            <a:endParaRPr lang="ru-RU" sz="3600" i="1" spc="-500" dirty="0">
              <a:solidFill>
                <a:srgbClr val="FF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2843808" y="-82843"/>
            <a:ext cx="82747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sz="3200" b="1" i="1" dirty="0">
                <a:solidFill>
                  <a:srgbClr val="FF3300"/>
                </a:solidFill>
                <a:latin typeface="SimSun"/>
                <a:ea typeface="SimSun"/>
                <a:cs typeface="Times New Roman" pitchFamily="18" charset="0"/>
              </a:rPr>
              <a:t>ｍ</a:t>
            </a:r>
            <a:r>
              <a:rPr lang="ru-RU" sz="3600" b="1" i="1" dirty="0">
                <a:solidFill>
                  <a:srgbClr val="FF3300"/>
                </a:solidFill>
                <a:latin typeface="Times New Roman" pitchFamily="18" charset="0"/>
                <a:ea typeface="SimSun"/>
                <a:cs typeface="Times New Roman" pitchFamily="18" charset="0"/>
              </a:rPr>
              <a:t>р</a:t>
            </a:r>
            <a:endParaRPr lang="ru-RU" sz="3600" b="1" i="1" dirty="0">
              <a:solidFill>
                <a:srgbClr val="FF33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783045" y="3390667"/>
            <a:ext cx="82747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sz="3200" b="1" i="1" dirty="0">
                <a:solidFill>
                  <a:srgbClr val="FF3300"/>
                </a:solidFill>
                <a:latin typeface="SimSun"/>
                <a:ea typeface="SimSun"/>
                <a:cs typeface="Times New Roman" pitchFamily="18" charset="0"/>
              </a:rPr>
              <a:t>ｍ</a:t>
            </a:r>
            <a:r>
              <a:rPr lang="ru-RU" sz="3600" b="1" i="1" dirty="0">
                <a:solidFill>
                  <a:srgbClr val="FF3300"/>
                </a:solidFill>
                <a:latin typeface="Times New Roman" pitchFamily="18" charset="0"/>
                <a:ea typeface="SimSun"/>
                <a:cs typeface="Times New Roman" pitchFamily="18" charset="0"/>
              </a:rPr>
              <a:t>р</a:t>
            </a:r>
            <a:endParaRPr lang="ru-RU" sz="3600" b="1" i="1" dirty="0">
              <a:solidFill>
                <a:srgbClr val="FF33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15" name="TextBox 14"/>
          <p:cNvSpPr txBox="1"/>
          <p:nvPr/>
        </p:nvSpPr>
        <p:spPr>
          <a:xfrm>
            <a:off x="7961515" y="2248064"/>
            <a:ext cx="82747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sz="3200" b="1" i="1" dirty="0">
                <a:solidFill>
                  <a:srgbClr val="FF3300"/>
                </a:solidFill>
                <a:latin typeface="SimSun"/>
                <a:ea typeface="SimSun"/>
                <a:cs typeface="Times New Roman" pitchFamily="18" charset="0"/>
              </a:rPr>
              <a:t>ｍ</a:t>
            </a:r>
            <a:r>
              <a:rPr lang="ru-RU" sz="3600" b="1" i="1" dirty="0">
                <a:solidFill>
                  <a:srgbClr val="FF3300"/>
                </a:solidFill>
                <a:latin typeface="Times New Roman" pitchFamily="18" charset="0"/>
                <a:ea typeface="SimSun"/>
                <a:cs typeface="Times New Roman" pitchFamily="18" charset="0"/>
              </a:rPr>
              <a:t>р</a:t>
            </a:r>
            <a:endParaRPr lang="ru-RU" sz="3600" b="1" i="1" dirty="0">
              <a:solidFill>
                <a:srgbClr val="FF33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18" name="TextBox 17"/>
          <p:cNvSpPr txBox="1"/>
          <p:nvPr/>
        </p:nvSpPr>
        <p:spPr>
          <a:xfrm>
            <a:off x="31942" y="4206572"/>
            <a:ext cx="492444" cy="10464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/>
            <a:r>
              <a:rPr lang="en-US" sz="4400" i="1" spc="-1000" dirty="0" err="1">
                <a:solidFill>
                  <a:srgbClr val="FF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SimSun"/>
                <a:cs typeface="Times New Roman" pitchFamily="18" charset="0"/>
              </a:rPr>
              <a:t>ƒƒ</a:t>
            </a:r>
            <a:endParaRPr lang="ru-RU" sz="4400" i="1" spc="-1000" dirty="0">
              <a:solidFill>
                <a:srgbClr val="FF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19" name="TextBox 18"/>
          <p:cNvSpPr txBox="1"/>
          <p:nvPr/>
        </p:nvSpPr>
        <p:spPr>
          <a:xfrm>
            <a:off x="7700066" y="3160132"/>
            <a:ext cx="675185" cy="10464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/>
            <a:r>
              <a:rPr lang="en-US" sz="4400" b="1" i="1" spc="-2500" dirty="0" err="1">
                <a:solidFill>
                  <a:srgbClr val="FF3300"/>
                </a:solidFill>
                <a:latin typeface="Times New Roman" pitchFamily="18" charset="0"/>
                <a:ea typeface="SimSun"/>
                <a:cs typeface="Times New Roman" pitchFamily="18" charset="0"/>
              </a:rPr>
              <a:t>ｐｐ</a:t>
            </a:r>
            <a:endParaRPr lang="ru-RU" sz="4400" b="1" i="1" spc="-2500" dirty="0">
              <a:solidFill>
                <a:srgbClr val="FF33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b="1" dirty="0"/>
          </a:p>
        </p:txBody>
      </p:sp>
      <p:sp>
        <p:nvSpPr>
          <p:cNvPr id="21" name="TextBox 20"/>
          <p:cNvSpPr txBox="1"/>
          <p:nvPr/>
        </p:nvSpPr>
        <p:spPr>
          <a:xfrm>
            <a:off x="903608" y="5912811"/>
            <a:ext cx="675185" cy="10464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/>
            <a:r>
              <a:rPr lang="en-US" sz="4400" b="1" i="1" spc="-2500" dirty="0" err="1">
                <a:solidFill>
                  <a:srgbClr val="FF3300"/>
                </a:solidFill>
                <a:latin typeface="Times New Roman" pitchFamily="18" charset="0"/>
                <a:ea typeface="SimSun"/>
                <a:cs typeface="Times New Roman" pitchFamily="18" charset="0"/>
              </a:rPr>
              <a:t>ｐｐ</a:t>
            </a:r>
            <a:endParaRPr lang="ru-RU" sz="4400" b="1" i="1" spc="-2500" dirty="0">
              <a:solidFill>
                <a:srgbClr val="FF33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24" name="TextBox 23"/>
          <p:cNvSpPr txBox="1"/>
          <p:nvPr/>
        </p:nvSpPr>
        <p:spPr>
          <a:xfrm>
            <a:off x="8340593" y="5288340"/>
            <a:ext cx="558166" cy="10464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/>
            <a:r>
              <a:rPr lang="en-US" sz="4400" b="1" i="1" spc="-500" dirty="0" err="1">
                <a:solidFill>
                  <a:srgbClr val="FF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SimSun"/>
                <a:cs typeface="Times New Roman" pitchFamily="18" charset="0"/>
              </a:rPr>
              <a:t>s</a:t>
            </a:r>
            <a:r>
              <a:rPr lang="en-US" sz="4400" b="1" spc="-500" dirty="0" err="1">
                <a:solidFill>
                  <a:srgbClr val="FF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SimSun"/>
                <a:cs typeface="Times New Roman" pitchFamily="18" charset="0"/>
              </a:rPr>
              <a:t>ƒ</a:t>
            </a:r>
            <a:endParaRPr lang="ru-RU" sz="4400" b="1" spc="-500" dirty="0">
              <a:solidFill>
                <a:srgbClr val="FF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25" name="TextBox 24"/>
          <p:cNvSpPr txBox="1"/>
          <p:nvPr/>
        </p:nvSpPr>
        <p:spPr>
          <a:xfrm>
            <a:off x="-919" y="5566013"/>
            <a:ext cx="558166" cy="10464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/>
            <a:r>
              <a:rPr lang="en-US" sz="4400" b="1" i="1" spc="-500" dirty="0" err="1">
                <a:solidFill>
                  <a:srgbClr val="FF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SimSun"/>
                <a:cs typeface="Times New Roman" pitchFamily="18" charset="0"/>
              </a:rPr>
              <a:t>s</a:t>
            </a:r>
            <a:r>
              <a:rPr lang="en-US" sz="4400" b="1" spc="-500" dirty="0" err="1">
                <a:solidFill>
                  <a:srgbClr val="FF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SimSun"/>
                <a:cs typeface="Times New Roman" pitchFamily="18" charset="0"/>
              </a:rPr>
              <a:t>ƒ</a:t>
            </a:r>
            <a:endParaRPr lang="ru-RU" sz="4400" b="1" spc="-500" dirty="0">
              <a:solidFill>
                <a:srgbClr val="FF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7682154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26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87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2733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99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996" tmFilter="0, 0; 0.125,0.2665; 0.25,0.4; 0.375,0.465; 0.5,0.5;  0.625,0.535; 0.75,0.6; 0.875,0.7335; 1,1">
                                          <p:stCondLst>
                                            <p:cond delay="99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498" tmFilter="0, 0; 0.125,0.2665; 0.25,0.4; 0.375,0.465; 0.5,0.5;  0.625,0.535; 0.75,0.6; 0.875,0.7335; 1,1">
                                          <p:stCondLst>
                                            <p:cond delay="198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46" tmFilter="0, 0; 0.125,0.2665; 0.25,0.4; 0.375,0.465; 0.5,0.5;  0.625,0.535; 0.75,0.6; 0.875,0.7335; 1,1">
                                          <p:stCondLst>
                                            <p:cond delay="248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7" dur="39">
                                          <p:stCondLst>
                                            <p:cond delay="9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8" dur="249" decel="50000">
                                          <p:stCondLst>
                                            <p:cond delay="101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39">
                                          <p:stCondLst>
                                            <p:cond delay="19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0" dur="249" decel="50000">
                                          <p:stCondLst>
                                            <p:cond delay="2007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39">
                                          <p:stCondLst>
                                            <p:cond delay="2463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2" dur="249" decel="50000">
                                          <p:stCondLst>
                                            <p:cond delay="250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39">
                                          <p:stCondLst>
                                            <p:cond delay="27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4" dur="249" decel="50000">
                                          <p:stCondLst>
                                            <p:cond delay="2751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02657" y="188640"/>
            <a:ext cx="8511941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Степень громкости исполнения </a:t>
            </a:r>
            <a:r>
              <a:rPr lang="ru-RU" sz="2800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музыки называется </a:t>
            </a:r>
            <a:r>
              <a:rPr lang="ru-RU" sz="28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динамическим </a:t>
            </a:r>
            <a:r>
              <a:rPr lang="ru-RU" sz="2800" b="1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оттенком</a:t>
            </a:r>
            <a:r>
              <a:rPr lang="ru-RU" sz="2800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endParaRPr lang="ru-RU" sz="2800" dirty="0" smtClean="0"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800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Причем </a:t>
            </a:r>
            <a:r>
              <a:rPr lang="ru-RU" sz="2800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в одном музыкальном </a:t>
            </a:r>
            <a:r>
              <a:rPr lang="ru-RU" sz="2800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произведении </a:t>
            </a:r>
            <a:r>
              <a:rPr lang="ru-RU" sz="2800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используются разные </a:t>
            </a:r>
            <a:r>
              <a:rPr lang="ru-RU" sz="2800" b="1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динамические оттенки</a:t>
            </a:r>
            <a:r>
              <a:rPr lang="ru-RU" sz="2800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pic>
        <p:nvPicPr>
          <p:cNvPr id="4" name="Рисунок 3" descr="http://www.picturesof.net/_images_300/Children_Playing_Musical_Instruments_Vector_Vector_Clip_Art_Illustration_Picture_111019-231246-370001.jpg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933"/>
          <a:stretch/>
        </p:blipFill>
        <p:spPr bwMode="auto">
          <a:xfrm>
            <a:off x="1444413" y="2004520"/>
            <a:ext cx="6192688" cy="4851631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5009459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750"/>
                            </p:stCondLst>
                            <p:childTnLst>
                              <p:par>
                                <p:cTn id="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932040" y="692696"/>
            <a:ext cx="3672408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800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Указания на динамические оттенки одним из первых ввёл в музыкальную нотацию </a:t>
            </a:r>
            <a:r>
              <a:rPr lang="ru-RU" sz="2800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итальянский композитор </a:t>
            </a:r>
            <a:r>
              <a:rPr lang="ru-RU" sz="2800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эпохи Возрождения </a:t>
            </a:r>
            <a:r>
              <a:rPr lang="ru-RU" sz="2800" b="1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Джованни Габриэли</a:t>
            </a:r>
            <a:r>
              <a:rPr lang="ru-RU" sz="2800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, однако до конца XVIII века подобные обозначения использовались композиторами редко. </a:t>
            </a:r>
          </a:p>
        </p:txBody>
      </p:sp>
      <p:pic>
        <p:nvPicPr>
          <p:cNvPr id="1030" name="Picture 6" descr="File:Giovanni Gabrieli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128" y="467192"/>
            <a:ext cx="4533900" cy="5667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7509424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250"/>
                            </p:stCondLst>
                            <p:childTnLst>
                              <p:par>
                                <p:cTn id="11" presetID="9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2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://minusok.org.ua/uploads/posts/2013-01/1357483489_deti-poyut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2204864"/>
            <a:ext cx="4608512" cy="4631966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Прямоугольник 2"/>
          <p:cNvSpPr/>
          <p:nvPr/>
        </p:nvSpPr>
        <p:spPr>
          <a:xfrm>
            <a:off x="899592" y="278675"/>
            <a:ext cx="7704856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Динамические оттенки </a:t>
            </a:r>
            <a:r>
              <a:rPr lang="ru-RU" sz="2800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в музыкальной речи — это своеобразные музыкальные краски, которые, раскрашивая мелодию в разные цвета, заставляют звучать ее более выразительно. 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5818642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25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95536" y="476672"/>
            <a:ext cx="842493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Если сильно ударить по клавишам, получится громко, а если слабо – </a:t>
            </a:r>
            <a:r>
              <a:rPr lang="ru-RU" sz="2400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тихо. Итальянские </a:t>
            </a:r>
            <a:r>
              <a:rPr lang="ru-RU" sz="2400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слова </a:t>
            </a:r>
            <a:r>
              <a:rPr lang="ru-RU" sz="2400" b="1" dirty="0" err="1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forte</a:t>
            </a:r>
            <a:r>
              <a:rPr lang="ru-RU" sz="2400" b="1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 (форте) </a:t>
            </a:r>
            <a:r>
              <a:rPr lang="ru-RU" sz="2400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и </a:t>
            </a:r>
            <a:r>
              <a:rPr lang="ru-RU" sz="2400" b="1" dirty="0" err="1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piano</a:t>
            </a:r>
            <a:r>
              <a:rPr lang="ru-RU" sz="2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 (пиано) </a:t>
            </a:r>
            <a:r>
              <a:rPr lang="ru-RU" sz="2400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обозначают</a:t>
            </a:r>
            <a:r>
              <a:rPr lang="ru-RU" sz="2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громко</a:t>
            </a:r>
            <a:r>
              <a:rPr lang="ru-RU" sz="2400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 и тихо.</a:t>
            </a:r>
          </a:p>
          <a:p>
            <a:pPr algn="ctr"/>
            <a:r>
              <a:rPr lang="ru-RU" sz="2400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Кстати</a:t>
            </a:r>
            <a:r>
              <a:rPr lang="ru-RU" sz="2400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, от слияния двух слов форте и пиано — произошло название известного всем клавишного инструмента </a:t>
            </a:r>
            <a:r>
              <a:rPr lang="ru-RU" sz="2400" b="1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фортепиано</a:t>
            </a:r>
            <a:r>
              <a:rPr lang="ru-RU" sz="2400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.  </a:t>
            </a:r>
          </a:p>
        </p:txBody>
      </p:sp>
      <p:pic>
        <p:nvPicPr>
          <p:cNvPr id="4" name="Рисунок 3" descr="http://img0.liveinternet.ru/images/attach/b/3/41/503/41503088_piano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3011198"/>
            <a:ext cx="5688632" cy="3846802"/>
          </a:xfrm>
          <a:prstGeom prst="rect">
            <a:avLst/>
          </a:prstGeom>
          <a:noFill/>
          <a:ln>
            <a:noFill/>
          </a:ln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4404960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3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6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900" decel="500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900" decel="500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750"/>
                            </p:stCondLst>
                            <p:childTnLst>
                              <p:par>
                                <p:cTn id="13" presetID="42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87624" y="476672"/>
            <a:ext cx="705678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В музыке имеются особые обозначения разных по силе </a:t>
            </a:r>
            <a:r>
              <a:rPr lang="ru-RU" sz="3200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звуков. Они имеют итальянские названия.</a:t>
            </a:r>
            <a:endParaRPr lang="ru-RU" sz="3200" i="1" dirty="0">
              <a:solidFill>
                <a:srgbClr val="0000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http://dreamworlds.ru/uploads/posts/2010-02/1267009460_1254944614_25107.jpg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333"/>
          <a:stretch/>
        </p:blipFill>
        <p:spPr bwMode="auto">
          <a:xfrm>
            <a:off x="1691680" y="2132854"/>
            <a:ext cx="5760640" cy="4717577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2257300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250"/>
                            </p:stCondLst>
                            <p:childTnLst>
                              <p:par>
                                <p:cTn id="10" presetID="3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004476" y="90433"/>
            <a:ext cx="3083536" cy="67710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/>
            <a:r>
              <a:rPr lang="vi-VN" sz="20000" i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SimSun"/>
                <a:cs typeface="Times New Roman" pitchFamily="18" charset="0"/>
              </a:rPr>
              <a:t>ƒ</a:t>
            </a:r>
            <a:endParaRPr lang="ru-RU" sz="20000" i="1" dirty="0" smtClean="0">
              <a:solidFill>
                <a:srgbClr val="CC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ea typeface="SimSun"/>
              <a:cs typeface="Times New Roman" pitchFamily="18" charset="0"/>
            </a:endParaRPr>
          </a:p>
          <a:p>
            <a:pPr lvl="0" algn="ctr"/>
            <a:r>
              <a:rPr lang="ru-RU" sz="7200" b="1" dirty="0" smtClean="0">
                <a:solidFill>
                  <a:srgbClr val="000066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</a:t>
            </a:r>
            <a:r>
              <a:rPr lang="vi-VN" sz="7200" b="1" dirty="0" smtClean="0">
                <a:solidFill>
                  <a:srgbClr val="000066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о́рте</a:t>
            </a:r>
            <a:endParaRPr lang="ru-RU" sz="7200" b="1" dirty="0" smtClean="0">
              <a:solidFill>
                <a:srgbClr val="000066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algn="ctr"/>
            <a:r>
              <a:rPr lang="ru-RU" sz="7200" b="1" i="1" dirty="0" smtClean="0">
                <a:solidFill>
                  <a:srgbClr val="000066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en-US" sz="7200" b="1" i="1" dirty="0" smtClean="0">
                <a:solidFill>
                  <a:srgbClr val="000066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forte</a:t>
            </a:r>
            <a:r>
              <a:rPr lang="en-US" sz="7200" dirty="0" smtClean="0">
                <a:solidFill>
                  <a:srgbClr val="000066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endParaRPr lang="ru-RU" sz="7200" dirty="0" smtClean="0">
              <a:solidFill>
                <a:srgbClr val="000066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algn="ctr"/>
            <a:r>
              <a:rPr lang="vi-VN" sz="7200" dirty="0" smtClean="0">
                <a:solidFill>
                  <a:srgbClr val="000066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громко</a:t>
            </a:r>
            <a:endParaRPr lang="ru-RU" sz="7200" dirty="0"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7" name="Рисунок 6"/>
          <p:cNvPicPr/>
          <p:nvPr/>
        </p:nvPicPr>
        <p:blipFill rotWithShape="1">
          <a:blip r:embed="rId3"/>
          <a:srcRect l="12547" t="8705" r="14448" b="10491"/>
          <a:stretch/>
        </p:blipFill>
        <p:spPr bwMode="auto">
          <a:xfrm>
            <a:off x="6705600" y="12881"/>
            <a:ext cx="2438400" cy="344741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574298" y="3236404"/>
            <a:ext cx="43204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 smtClean="0">
                <a:solidFill>
                  <a:srgbClr val="FF3300"/>
                </a:solidFill>
                <a:latin typeface="SimSun"/>
                <a:ea typeface="SimSun"/>
              </a:rPr>
              <a:t>ƒ</a:t>
            </a:r>
            <a:endParaRPr lang="ru-RU" sz="4400" b="1" dirty="0">
              <a:solidFill>
                <a:srgbClr val="FF33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944966" y="1716657"/>
            <a:ext cx="466794" cy="10464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 smtClean="0">
                <a:solidFill>
                  <a:srgbClr val="FF3300"/>
                </a:solidFill>
                <a:latin typeface="SimSun"/>
                <a:ea typeface="SimSun"/>
              </a:rPr>
              <a:t>ƒ</a:t>
            </a:r>
            <a:endParaRPr lang="ru-RU" sz="4400" b="1" dirty="0" smtClean="0">
              <a:solidFill>
                <a:srgbClr val="FF3300"/>
              </a:solidFill>
            </a:endParaRPr>
          </a:p>
          <a:p>
            <a:endParaRPr lang="ru-RU" dirty="0"/>
          </a:p>
        </p:txBody>
      </p:sp>
      <p:sp>
        <p:nvSpPr>
          <p:cNvPr id="15" name="TextBox 14"/>
          <p:cNvSpPr txBox="1"/>
          <p:nvPr/>
        </p:nvSpPr>
        <p:spPr>
          <a:xfrm>
            <a:off x="539552" y="601978"/>
            <a:ext cx="466794" cy="10464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>
                <a:solidFill>
                  <a:srgbClr val="FF3300"/>
                </a:solidFill>
                <a:latin typeface="SimSun"/>
                <a:ea typeface="SimSun"/>
              </a:rPr>
              <a:t>ƒ</a:t>
            </a:r>
            <a:endParaRPr lang="ru-RU" sz="4400" b="1" dirty="0">
              <a:solidFill>
                <a:srgbClr val="FF3300"/>
              </a:solidFill>
            </a:endParaRPr>
          </a:p>
          <a:p>
            <a:endParaRPr lang="ru-RU" dirty="0"/>
          </a:p>
        </p:txBody>
      </p:sp>
      <p:sp>
        <p:nvSpPr>
          <p:cNvPr id="16" name="TextBox 15"/>
          <p:cNvSpPr txBox="1"/>
          <p:nvPr/>
        </p:nvSpPr>
        <p:spPr>
          <a:xfrm>
            <a:off x="2114209" y="4093041"/>
            <a:ext cx="466794" cy="10464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>
                <a:solidFill>
                  <a:srgbClr val="FF3300"/>
                </a:solidFill>
                <a:latin typeface="SimSun"/>
                <a:ea typeface="SimSun"/>
              </a:rPr>
              <a:t>ƒ</a:t>
            </a:r>
            <a:endParaRPr lang="ru-RU" sz="4400" b="1" dirty="0">
              <a:solidFill>
                <a:srgbClr val="FF3300"/>
              </a:solidFill>
            </a:endParaRPr>
          </a:p>
          <a:p>
            <a:endParaRPr lang="ru-RU" dirty="0"/>
          </a:p>
        </p:txBody>
      </p:sp>
      <p:sp>
        <p:nvSpPr>
          <p:cNvPr id="17" name="TextBox 16"/>
          <p:cNvSpPr txBox="1"/>
          <p:nvPr/>
        </p:nvSpPr>
        <p:spPr>
          <a:xfrm>
            <a:off x="772949" y="5373216"/>
            <a:ext cx="466794" cy="10464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>
                <a:solidFill>
                  <a:srgbClr val="FF3300"/>
                </a:solidFill>
                <a:latin typeface="SimSun"/>
                <a:ea typeface="SimSun"/>
              </a:rPr>
              <a:t>ƒ</a:t>
            </a:r>
            <a:endParaRPr lang="ru-RU" sz="4400" b="1" dirty="0">
              <a:solidFill>
                <a:srgbClr val="FF3300"/>
              </a:solidFill>
            </a:endParaRPr>
          </a:p>
          <a:p>
            <a:endParaRPr lang="ru-RU" dirty="0"/>
          </a:p>
        </p:txBody>
      </p:sp>
      <p:sp>
        <p:nvSpPr>
          <p:cNvPr id="19" name="TextBox 18"/>
          <p:cNvSpPr txBox="1"/>
          <p:nvPr/>
        </p:nvSpPr>
        <p:spPr>
          <a:xfrm>
            <a:off x="5436096" y="2413856"/>
            <a:ext cx="466794" cy="10464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sz="4400" b="1" dirty="0">
                <a:solidFill>
                  <a:srgbClr val="FF3300"/>
                </a:solidFill>
                <a:latin typeface="SimSun"/>
                <a:ea typeface="SimSun"/>
              </a:rPr>
              <a:t>ƒ</a:t>
            </a:r>
            <a:endParaRPr lang="ru-RU" sz="4400" b="1" dirty="0">
              <a:solidFill>
                <a:srgbClr val="FF3300"/>
              </a:solidFill>
            </a:endParaRPr>
          </a:p>
          <a:p>
            <a:endParaRPr lang="ru-RU" dirty="0"/>
          </a:p>
        </p:txBody>
      </p:sp>
      <p:sp>
        <p:nvSpPr>
          <p:cNvPr id="20" name="TextBox 19"/>
          <p:cNvSpPr txBox="1"/>
          <p:nvPr/>
        </p:nvSpPr>
        <p:spPr>
          <a:xfrm>
            <a:off x="7378492" y="5517232"/>
            <a:ext cx="466794" cy="10464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sz="4400" b="1" dirty="0">
                <a:solidFill>
                  <a:srgbClr val="FF3300"/>
                </a:solidFill>
                <a:latin typeface="SimSun"/>
                <a:ea typeface="SimSun"/>
              </a:rPr>
              <a:t>ƒ</a:t>
            </a:r>
            <a:endParaRPr lang="ru-RU" sz="4400" b="1" dirty="0">
              <a:solidFill>
                <a:srgbClr val="FF3300"/>
              </a:solidFill>
            </a:endParaRPr>
          </a:p>
          <a:p>
            <a:endParaRPr lang="ru-RU" dirty="0"/>
          </a:p>
        </p:txBody>
      </p:sp>
      <p:sp>
        <p:nvSpPr>
          <p:cNvPr id="21" name="TextBox 20"/>
          <p:cNvSpPr txBox="1"/>
          <p:nvPr/>
        </p:nvSpPr>
        <p:spPr>
          <a:xfrm>
            <a:off x="6374381" y="4249859"/>
            <a:ext cx="466794" cy="10464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sz="4400" b="1" dirty="0">
                <a:solidFill>
                  <a:srgbClr val="FF3300"/>
                </a:solidFill>
                <a:latin typeface="SimSun"/>
                <a:ea typeface="SimSun"/>
              </a:rPr>
              <a:t>ƒ</a:t>
            </a:r>
            <a:endParaRPr lang="ru-RU" sz="4400" b="1" dirty="0">
              <a:solidFill>
                <a:srgbClr val="FF3300"/>
              </a:solidFill>
            </a:endParaRPr>
          </a:p>
          <a:p>
            <a:endParaRPr lang="ru-RU" dirty="0"/>
          </a:p>
        </p:txBody>
      </p:sp>
      <p:sp>
        <p:nvSpPr>
          <p:cNvPr id="22" name="TextBox 21"/>
          <p:cNvSpPr txBox="1"/>
          <p:nvPr/>
        </p:nvSpPr>
        <p:spPr>
          <a:xfrm>
            <a:off x="8279154" y="4005845"/>
            <a:ext cx="466794" cy="10464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sz="4400" b="1" dirty="0">
                <a:solidFill>
                  <a:srgbClr val="FF3300"/>
                </a:solidFill>
                <a:latin typeface="SimSun"/>
                <a:ea typeface="SimSun"/>
              </a:rPr>
              <a:t>ƒ</a:t>
            </a:r>
            <a:endParaRPr lang="ru-RU" sz="4400" b="1" dirty="0">
              <a:solidFill>
                <a:srgbClr val="FF3300"/>
              </a:solidFill>
            </a:endParaRPr>
          </a:p>
          <a:p>
            <a:endParaRPr lang="ru-RU" dirty="0"/>
          </a:p>
        </p:txBody>
      </p:sp>
      <p:sp>
        <p:nvSpPr>
          <p:cNvPr id="23" name="TextBox 22"/>
          <p:cNvSpPr txBox="1"/>
          <p:nvPr/>
        </p:nvSpPr>
        <p:spPr>
          <a:xfrm>
            <a:off x="6374381" y="78758"/>
            <a:ext cx="466794" cy="10464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sz="4400" b="1" dirty="0">
                <a:solidFill>
                  <a:srgbClr val="FF3300"/>
                </a:solidFill>
                <a:latin typeface="SimSun"/>
                <a:ea typeface="SimSun"/>
              </a:rPr>
              <a:t>ƒ</a:t>
            </a:r>
            <a:endParaRPr lang="ru-RU" sz="4400" b="1" dirty="0">
              <a:solidFill>
                <a:srgbClr val="FF3300"/>
              </a:solidFill>
            </a:endParaRPr>
          </a:p>
          <a:p>
            <a:endParaRPr lang="ru-RU" dirty="0"/>
          </a:p>
        </p:txBody>
      </p:sp>
      <p:sp>
        <p:nvSpPr>
          <p:cNvPr id="24" name="TextBox 23"/>
          <p:cNvSpPr txBox="1"/>
          <p:nvPr/>
        </p:nvSpPr>
        <p:spPr>
          <a:xfrm>
            <a:off x="3004476" y="228600"/>
            <a:ext cx="466794" cy="10464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sz="4400" b="1" dirty="0">
                <a:solidFill>
                  <a:srgbClr val="FF3300"/>
                </a:solidFill>
                <a:latin typeface="SimSun"/>
                <a:ea typeface="SimSun"/>
              </a:rPr>
              <a:t>ƒ</a:t>
            </a:r>
            <a:endParaRPr lang="ru-RU" sz="4400" b="1" dirty="0">
              <a:solidFill>
                <a:srgbClr val="FF3300"/>
              </a:solidFill>
            </a:endParaRPr>
          </a:p>
          <a:p>
            <a:endParaRPr lang="ru-RU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5146354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700"/>
                            </p:stCondLst>
                            <p:childTnLst>
                              <p:par>
                                <p:cTn id="12" presetID="19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184502" y="51302"/>
            <a:ext cx="2759089" cy="649408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vi-VN" sz="20000" b="1" i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SimSun"/>
              </a:rPr>
              <a:t>ｐ</a:t>
            </a:r>
            <a:endParaRPr lang="ru-RU" sz="20000" b="1" i="1" dirty="0" smtClean="0">
              <a:solidFill>
                <a:srgbClr val="CC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SimSun"/>
            </a:endParaRPr>
          </a:p>
          <a:p>
            <a:pPr algn="ctr"/>
            <a:r>
              <a:rPr lang="ru-RU" sz="7200" b="1" dirty="0" smtClean="0">
                <a:solidFill>
                  <a:srgbClr val="000066"/>
                </a:solidFill>
                <a:latin typeface="+mj-lt"/>
              </a:rPr>
              <a:t>п</a:t>
            </a:r>
            <a:r>
              <a:rPr lang="vi-VN" sz="7200" b="1" dirty="0" smtClean="0">
                <a:solidFill>
                  <a:srgbClr val="000066"/>
                </a:solidFill>
                <a:latin typeface="+mj-lt"/>
              </a:rPr>
              <a:t>иа́но</a:t>
            </a:r>
            <a:endParaRPr lang="ru-RU" sz="7200" b="1" dirty="0" smtClean="0">
              <a:solidFill>
                <a:srgbClr val="000066"/>
              </a:solidFill>
              <a:latin typeface="+mj-lt"/>
            </a:endParaRPr>
          </a:p>
          <a:p>
            <a:pPr algn="ctr"/>
            <a:r>
              <a:rPr lang="en-US" sz="7200" b="1" i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piano</a:t>
            </a:r>
            <a:endParaRPr lang="ru-RU" sz="7200" b="1" i="1" dirty="0" smtClean="0"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vi-VN" sz="7200" dirty="0" smtClean="0">
                <a:solidFill>
                  <a:srgbClr val="000066"/>
                </a:solidFill>
                <a:latin typeface="+mj-lt"/>
              </a:rPr>
              <a:t>тихо</a:t>
            </a:r>
            <a:endParaRPr lang="ru-RU" sz="7200" b="1" i="1" dirty="0">
              <a:solidFill>
                <a:srgbClr val="000066"/>
              </a:solidFill>
              <a:latin typeface="+mj-lt"/>
            </a:endParaRPr>
          </a:p>
        </p:txBody>
      </p:sp>
      <p:pic>
        <p:nvPicPr>
          <p:cNvPr id="4" name="Рисунок 3"/>
          <p:cNvPicPr/>
          <p:nvPr/>
        </p:nvPicPr>
        <p:blipFill rotWithShape="1">
          <a:blip r:embed="rId3"/>
          <a:srcRect l="13334" t="9385" r="11883" b="7760"/>
          <a:stretch/>
        </p:blipFill>
        <p:spPr bwMode="auto">
          <a:xfrm>
            <a:off x="0" y="0"/>
            <a:ext cx="2457450" cy="344805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78199" y="3678704"/>
            <a:ext cx="750526" cy="10464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vi-VN" sz="4400" b="1" i="1" dirty="0">
                <a:solidFill>
                  <a:srgbClr val="FF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SimSun"/>
              </a:rPr>
              <a:t>ｐ</a:t>
            </a:r>
            <a:endParaRPr lang="ru-RU" sz="4400" b="1" i="1" dirty="0">
              <a:solidFill>
                <a:srgbClr val="FF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SimSun"/>
            </a:endParaRPr>
          </a:p>
          <a:p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6295389" y="236762"/>
            <a:ext cx="750526" cy="10464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vi-VN" sz="4400" b="1" i="1" dirty="0">
                <a:solidFill>
                  <a:srgbClr val="FF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SimSun"/>
              </a:rPr>
              <a:t>ｐ</a:t>
            </a:r>
            <a:endParaRPr lang="ru-RU" sz="4400" b="1" i="1" dirty="0">
              <a:solidFill>
                <a:srgbClr val="FF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SimSun"/>
            </a:endParaRPr>
          </a:p>
          <a:p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7955703" y="894730"/>
            <a:ext cx="750526" cy="10464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vi-VN" sz="4400" b="1" i="1" dirty="0">
                <a:solidFill>
                  <a:srgbClr val="FF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SimSun"/>
              </a:rPr>
              <a:t>ｐ</a:t>
            </a:r>
            <a:endParaRPr lang="ru-RU" sz="4400" b="1" i="1" dirty="0">
              <a:solidFill>
                <a:srgbClr val="FF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SimSun"/>
            </a:endParaRPr>
          </a:p>
          <a:p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6372200" y="2022520"/>
            <a:ext cx="750526" cy="10464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vi-VN" sz="4400" b="1" i="1" dirty="0">
                <a:solidFill>
                  <a:srgbClr val="FF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SimSun"/>
              </a:rPr>
              <a:t>ｐ</a:t>
            </a:r>
            <a:endParaRPr lang="ru-RU" sz="4400" b="1" i="1" dirty="0">
              <a:solidFill>
                <a:srgbClr val="FF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SimSun"/>
            </a:endParaRPr>
          </a:p>
          <a:p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8100392" y="3068960"/>
            <a:ext cx="750526" cy="10464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vi-VN" sz="4400" b="1" i="1" dirty="0">
                <a:solidFill>
                  <a:srgbClr val="FF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SimSun"/>
              </a:rPr>
              <a:t>ｐ</a:t>
            </a:r>
            <a:endParaRPr lang="ru-RU" sz="4400" b="1" i="1" dirty="0">
              <a:solidFill>
                <a:srgbClr val="FF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SimSun"/>
            </a:endParaRPr>
          </a:p>
          <a:p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2163126" y="4201924"/>
            <a:ext cx="750526" cy="10464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vi-VN" sz="4400" b="1" i="1" dirty="0">
                <a:solidFill>
                  <a:srgbClr val="FF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SimSun"/>
              </a:rPr>
              <a:t>ｐ</a:t>
            </a:r>
            <a:endParaRPr lang="ru-RU" sz="4400" b="1" i="1" dirty="0">
              <a:solidFill>
                <a:srgbClr val="FF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SimSun"/>
            </a:endParaRPr>
          </a:p>
          <a:p>
            <a:endParaRPr lang="ru-RU" dirty="0"/>
          </a:p>
        </p:txBody>
      </p:sp>
      <p:sp>
        <p:nvSpPr>
          <p:cNvPr id="15" name="TextBox 14"/>
          <p:cNvSpPr txBox="1"/>
          <p:nvPr/>
        </p:nvSpPr>
        <p:spPr>
          <a:xfrm>
            <a:off x="683568" y="5766355"/>
            <a:ext cx="750526" cy="10464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vi-VN" sz="4400" b="1" i="1" dirty="0">
                <a:solidFill>
                  <a:srgbClr val="FF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SimSun"/>
              </a:rPr>
              <a:t>ｐ</a:t>
            </a:r>
            <a:endParaRPr lang="ru-RU" sz="4400" b="1" i="1" dirty="0">
              <a:solidFill>
                <a:srgbClr val="FF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SimSun"/>
            </a:endParaRPr>
          </a:p>
          <a:p>
            <a:endParaRPr lang="ru-RU" dirty="0"/>
          </a:p>
        </p:txBody>
      </p:sp>
      <p:sp>
        <p:nvSpPr>
          <p:cNvPr id="16" name="TextBox 15"/>
          <p:cNvSpPr txBox="1"/>
          <p:nvPr/>
        </p:nvSpPr>
        <p:spPr>
          <a:xfrm>
            <a:off x="6747463" y="3678704"/>
            <a:ext cx="750526" cy="10464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vi-VN" sz="4400" b="1" i="1" dirty="0">
                <a:solidFill>
                  <a:srgbClr val="FF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SimSun"/>
              </a:rPr>
              <a:t>ｐ</a:t>
            </a:r>
            <a:endParaRPr lang="ru-RU" sz="4400" b="1" i="1" dirty="0">
              <a:solidFill>
                <a:srgbClr val="FF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SimSun"/>
            </a:endParaRPr>
          </a:p>
          <a:p>
            <a:endParaRPr lang="ru-RU" dirty="0"/>
          </a:p>
        </p:txBody>
      </p:sp>
      <p:sp>
        <p:nvSpPr>
          <p:cNvPr id="17" name="TextBox 16"/>
          <p:cNvSpPr txBox="1"/>
          <p:nvPr/>
        </p:nvSpPr>
        <p:spPr>
          <a:xfrm>
            <a:off x="7349866" y="5432439"/>
            <a:ext cx="1125789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vi-VN" sz="4400" b="1" i="1" dirty="0">
                <a:solidFill>
                  <a:srgbClr val="FF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SimSun"/>
              </a:rPr>
              <a:t>ｐ</a:t>
            </a:r>
            <a:endParaRPr lang="ru-RU" sz="4400" b="1" i="1" dirty="0">
              <a:solidFill>
                <a:srgbClr val="FF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SimSun"/>
            </a:endParaRPr>
          </a:p>
          <a:p>
            <a:endParaRPr lang="ru-RU" dirty="0"/>
          </a:p>
        </p:txBody>
      </p:sp>
      <p:sp>
        <p:nvSpPr>
          <p:cNvPr id="18" name="TextBox 17"/>
          <p:cNvSpPr txBox="1"/>
          <p:nvPr/>
        </p:nvSpPr>
        <p:spPr>
          <a:xfrm>
            <a:off x="2505857" y="548680"/>
            <a:ext cx="750526" cy="10464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vi-VN" sz="4400" b="1" i="1" dirty="0">
                <a:solidFill>
                  <a:srgbClr val="FF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SimSun"/>
              </a:rPr>
              <a:t>ｐ</a:t>
            </a:r>
            <a:endParaRPr lang="ru-RU" sz="4400" b="1" i="1" dirty="0">
              <a:solidFill>
                <a:srgbClr val="FF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SimSun"/>
            </a:endParaRPr>
          </a:p>
          <a:p>
            <a:endParaRPr lang="ru-RU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0876743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500"/>
                            </p:stCondLst>
                            <p:childTnLst>
                              <p:par>
                                <p:cTn id="12" presetID="19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2|3.6|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6|6.2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6|6.4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5|4.7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4|5.5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7|1.8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8|1.4|4.1|1.1|1.1|0.9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1|0.9|0.9|2.8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5|1.3|1.1|1.4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6|1.5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4|1.5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9|2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3|0.9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6|1.7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5|1.4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4|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4|2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5|1.2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4|3.5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9|4.4"/>
</p:tagLst>
</file>

<file path=ppt/theme/theme1.xml><?xml version="1.0" encoding="utf-8"?>
<a:theme xmlns:a="http://schemas.openxmlformats.org/drawingml/2006/main" name="Тема Office">
  <a:themeElements>
    <a:clrScheme name="Литейная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475</TotalTime>
  <Words>417</Words>
  <Application>Microsoft Office PowerPoint</Application>
  <PresentationFormat>Экран (4:3)</PresentationFormat>
  <Paragraphs>142</Paragraphs>
  <Slides>20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5" baseType="lpstr">
      <vt:lpstr>SimSun</vt:lpstr>
      <vt:lpstr>Arial</vt:lpstr>
      <vt:lpstr>Calibri</vt:lpstr>
      <vt:lpstr>Times New Roman</vt:lpstr>
      <vt:lpstr>Тема Office</vt:lpstr>
      <vt:lpstr>ДИНАМИЧЕСКИЕ   ОТТЕНКИ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ДИНАМИЧЕСКИЕ ОТТЕНКИ</dc:title>
  <dc:creator>admin</dc:creator>
  <cp:lastModifiedBy>Marina Polibina</cp:lastModifiedBy>
  <cp:revision>94</cp:revision>
  <dcterms:created xsi:type="dcterms:W3CDTF">2013-07-24T14:03:51Z</dcterms:created>
  <dcterms:modified xsi:type="dcterms:W3CDTF">2018-07-03T16:50:07Z</dcterms:modified>
</cp:coreProperties>
</file>