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121C"/>
    <a:srgbClr val="B51520"/>
    <a:srgbClr val="ED1FB2"/>
    <a:srgbClr val="FF3300"/>
    <a:srgbClr val="CC0000"/>
    <a:srgbClr val="000099"/>
    <a:srgbClr val="800080"/>
    <a:srgbClr val="33CC33"/>
    <a:srgbClr val="62DB31"/>
    <a:srgbClr val="BC0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8" autoAdjust="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CDAC-C0C9-4455-B11A-33ADE8D7C7AA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EAA-35CD-4605-A911-E0A0BD3B1F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44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00">
        <p14:prism isContent="1"/>
      </p:transition>
    </mc:Choice>
    <mc:Fallback xmlns="">
      <p:transition spd="slow" advClick="0" advTm="120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CDAC-C0C9-4455-B11A-33ADE8D7C7AA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EAA-35CD-4605-A911-E0A0BD3B1F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95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00">
        <p14:prism isContent="1"/>
      </p:transition>
    </mc:Choice>
    <mc:Fallback xmlns="">
      <p:transition spd="slow" advClick="0" advTm="120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CDAC-C0C9-4455-B11A-33ADE8D7C7AA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EAA-35CD-4605-A911-E0A0BD3B1F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6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00">
        <p14:prism isContent="1"/>
      </p:transition>
    </mc:Choice>
    <mc:Fallback xmlns="">
      <p:transition spd="slow" advClick="0" advTm="120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CDAC-C0C9-4455-B11A-33ADE8D7C7AA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EAA-35CD-4605-A911-E0A0BD3B1F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45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00">
        <p14:prism isContent="1"/>
      </p:transition>
    </mc:Choice>
    <mc:Fallback xmlns="">
      <p:transition spd="slow" advClick="0" advTm="120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CDAC-C0C9-4455-B11A-33ADE8D7C7AA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EAA-35CD-4605-A911-E0A0BD3B1F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32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00">
        <p14:prism isContent="1"/>
      </p:transition>
    </mc:Choice>
    <mc:Fallback xmlns="">
      <p:transition spd="slow" advClick="0" advTm="120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CDAC-C0C9-4455-B11A-33ADE8D7C7AA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EAA-35CD-4605-A911-E0A0BD3B1F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308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00">
        <p14:prism isContent="1"/>
      </p:transition>
    </mc:Choice>
    <mc:Fallback xmlns="">
      <p:transition spd="slow" advClick="0" advTm="120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CDAC-C0C9-4455-B11A-33ADE8D7C7AA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EAA-35CD-4605-A911-E0A0BD3B1F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85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00">
        <p14:prism isContent="1"/>
      </p:transition>
    </mc:Choice>
    <mc:Fallback xmlns="">
      <p:transition spd="slow" advClick="0" advTm="120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CDAC-C0C9-4455-B11A-33ADE8D7C7AA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EAA-35CD-4605-A911-E0A0BD3B1F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49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00">
        <p14:prism isContent="1"/>
      </p:transition>
    </mc:Choice>
    <mc:Fallback xmlns="">
      <p:transition spd="slow" advClick="0" advTm="120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CDAC-C0C9-4455-B11A-33ADE8D7C7AA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EAA-35CD-4605-A911-E0A0BD3B1F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05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00">
        <p14:prism isContent="1"/>
      </p:transition>
    </mc:Choice>
    <mc:Fallback xmlns="">
      <p:transition spd="slow" advClick="0" advTm="120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CDAC-C0C9-4455-B11A-33ADE8D7C7AA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EAA-35CD-4605-A911-E0A0BD3B1F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1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00">
        <p14:prism isContent="1"/>
      </p:transition>
    </mc:Choice>
    <mc:Fallback xmlns="">
      <p:transition spd="slow" advClick="0" advTm="120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CDAC-C0C9-4455-B11A-33ADE8D7C7AA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EAA-35CD-4605-A911-E0A0BD3B1F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013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00">
        <p14:prism isContent="1"/>
      </p:transition>
    </mc:Choice>
    <mc:Fallback xmlns="">
      <p:transition spd="slow" advClick="0" advTm="120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FF6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4CDAC-C0C9-4455-B11A-33ADE8D7C7AA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A9EAA-35CD-4605-A911-E0A0BD3B1F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697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200000">
        <p14:prism isContent="1"/>
      </p:transition>
    </mc:Choice>
    <mc:Fallback xmlns="">
      <p:transition spd="slow" advClick="0" advTm="1200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Relationship Id="rId4" Type="http://schemas.openxmlformats.org/officeDocument/2006/relationships/image" Target="../media/image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teplo-095.ru/image.php?aHR0cDovL3d3dy5wbGFuZXRhc2them9rLnJ1L2ltYWdlcy9zdG9yaWVzL3VzYWNoZXYvc2Jvcm5pa19wYXBvdm96L3N0XzAzNy5qcGc=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014" y="544677"/>
            <a:ext cx="6869410" cy="547260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96552" y="1340768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Длительности нот</a:t>
            </a:r>
            <a:endParaRPr lang="ru-RU" sz="6600" b="1" i="1" dirty="0">
              <a:solidFill>
                <a:srgbClr val="B515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345832"/>
            <a:ext cx="6724652" cy="1512168"/>
          </a:xfrm>
        </p:spPr>
        <p:txBody>
          <a:bodyPr>
            <a:noAutofit/>
          </a:bodyPr>
          <a:lstStyle/>
          <a:p>
            <a:pPr algn="r">
              <a:lnSpc>
                <a:spcPct val="80000"/>
              </a:lnSpc>
              <a:spcBef>
                <a:spcPts val="0"/>
              </a:spcBef>
            </a:pPr>
            <a:r>
              <a:rPr lang="ru-RU" sz="2800" dirty="0" smtClean="0">
                <a:solidFill>
                  <a:srgbClr val="9E121C"/>
                </a:solidFill>
              </a:rPr>
              <a:t>Выполнила: </a:t>
            </a:r>
          </a:p>
          <a:p>
            <a:pPr algn="r">
              <a:lnSpc>
                <a:spcPct val="80000"/>
              </a:lnSpc>
              <a:spcBef>
                <a:spcPts val="0"/>
              </a:spcBef>
            </a:pPr>
            <a:r>
              <a:rPr lang="ru-RU" sz="2800" dirty="0" smtClean="0">
                <a:solidFill>
                  <a:srgbClr val="9E121C"/>
                </a:solidFill>
              </a:rPr>
              <a:t>Полибина Марина Владимировна</a:t>
            </a:r>
          </a:p>
          <a:p>
            <a:pPr algn="r">
              <a:lnSpc>
                <a:spcPct val="80000"/>
              </a:lnSpc>
              <a:spcBef>
                <a:spcPts val="0"/>
              </a:spcBef>
            </a:pPr>
            <a:r>
              <a:rPr lang="ru-RU" sz="2800" dirty="0" smtClean="0">
                <a:solidFill>
                  <a:srgbClr val="9E121C"/>
                </a:solidFill>
              </a:rPr>
              <a:t>преподаватель МОУ ДОД «ДМШ №2»</a:t>
            </a:r>
          </a:p>
          <a:p>
            <a:pPr algn="r">
              <a:lnSpc>
                <a:spcPct val="80000"/>
              </a:lnSpc>
              <a:spcBef>
                <a:spcPts val="0"/>
              </a:spcBef>
            </a:pPr>
            <a:r>
              <a:rPr lang="ru-RU" sz="2800" dirty="0" smtClean="0">
                <a:solidFill>
                  <a:srgbClr val="9E121C"/>
                </a:solidFill>
              </a:rPr>
              <a:t>Республика Мордовия, г. Саранск</a:t>
            </a:r>
            <a:endParaRPr lang="ru-RU" sz="2800" dirty="0">
              <a:solidFill>
                <a:srgbClr val="9E121C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95536" y="4509120"/>
            <a:ext cx="457200" cy="26632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852736" y="3933056"/>
            <a:ext cx="0" cy="7092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1025359" y="4206169"/>
            <a:ext cx="457200" cy="26632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1477761" y="3630105"/>
            <a:ext cx="0" cy="7092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852736" y="3630105"/>
            <a:ext cx="629823" cy="30295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939047" y="681546"/>
            <a:ext cx="457200" cy="26632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524328" y="1052736"/>
            <a:ext cx="457200" cy="26632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164027" y="1185900"/>
            <a:ext cx="457200" cy="26632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211960" y="919572"/>
            <a:ext cx="457200" cy="26632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347864" y="1052736"/>
            <a:ext cx="457200" cy="26632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403648" y="6309320"/>
            <a:ext cx="457200" cy="26632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8641947" y="609836"/>
            <a:ext cx="0" cy="7092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7951709" y="504548"/>
            <a:ext cx="0" cy="7092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4669160" y="343508"/>
            <a:ext cx="0" cy="7092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3805064" y="481802"/>
            <a:ext cx="0" cy="7092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1396247" y="144316"/>
            <a:ext cx="0" cy="7092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1835696" y="5733256"/>
            <a:ext cx="0" cy="7092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 rot="16200000" flipH="1">
            <a:off x="7737257" y="759130"/>
            <a:ext cx="641224" cy="212319"/>
          </a:xfrm>
          <a:prstGeom prst="curvedConnector3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Скругленная соединительная линия 28"/>
          <p:cNvCxnSpPr/>
          <p:nvPr/>
        </p:nvCxnSpPr>
        <p:spPr>
          <a:xfrm rot="16200000" flipH="1">
            <a:off x="7714386" y="639285"/>
            <a:ext cx="650775" cy="176129"/>
          </a:xfrm>
          <a:prstGeom prst="curvedConnector3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Скругленная соединительная линия 29"/>
          <p:cNvCxnSpPr/>
          <p:nvPr/>
        </p:nvCxnSpPr>
        <p:spPr>
          <a:xfrm rot="16200000" flipH="1">
            <a:off x="8391818" y="912241"/>
            <a:ext cx="637519" cy="176129"/>
          </a:xfrm>
          <a:prstGeom prst="curvedConnector3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Скругленная соединительная линия 30"/>
          <p:cNvCxnSpPr/>
          <p:nvPr/>
        </p:nvCxnSpPr>
        <p:spPr>
          <a:xfrm rot="16200000" flipH="1">
            <a:off x="8393656" y="810078"/>
            <a:ext cx="631270" cy="176129"/>
          </a:xfrm>
          <a:prstGeom prst="curvedConnector3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Скругленная соединительная линия 31"/>
          <p:cNvCxnSpPr/>
          <p:nvPr/>
        </p:nvCxnSpPr>
        <p:spPr>
          <a:xfrm rot="16200000" flipH="1">
            <a:off x="1599724" y="5969228"/>
            <a:ext cx="648073" cy="176129"/>
          </a:xfrm>
          <a:prstGeom prst="curvedConnector3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3805064" y="343508"/>
            <a:ext cx="864096" cy="15542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3805064" y="544677"/>
            <a:ext cx="864096" cy="15344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ятно 1 43"/>
          <p:cNvSpPr/>
          <p:nvPr/>
        </p:nvSpPr>
        <p:spPr>
          <a:xfrm>
            <a:off x="6038035" y="2033624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ятно 1 45"/>
          <p:cNvSpPr/>
          <p:nvPr/>
        </p:nvSpPr>
        <p:spPr>
          <a:xfrm>
            <a:off x="8039773" y="4775448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ятно 1 46"/>
          <p:cNvSpPr/>
          <p:nvPr/>
        </p:nvSpPr>
        <p:spPr>
          <a:xfrm>
            <a:off x="8143685" y="3393388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ятно 1 47"/>
          <p:cNvSpPr/>
          <p:nvPr/>
        </p:nvSpPr>
        <p:spPr>
          <a:xfrm>
            <a:off x="8629868" y="2375399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ятно 1 48"/>
          <p:cNvSpPr/>
          <p:nvPr/>
        </p:nvSpPr>
        <p:spPr>
          <a:xfrm>
            <a:off x="7333616" y="148552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ятно 1 49"/>
          <p:cNvSpPr/>
          <p:nvPr/>
        </p:nvSpPr>
        <p:spPr>
          <a:xfrm>
            <a:off x="6228184" y="865289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ятно 1 50"/>
          <p:cNvSpPr/>
          <p:nvPr/>
        </p:nvSpPr>
        <p:spPr>
          <a:xfrm>
            <a:off x="5181718" y="192595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ятно 1 51"/>
          <p:cNvSpPr/>
          <p:nvPr/>
        </p:nvSpPr>
        <p:spPr>
          <a:xfrm>
            <a:off x="2352528" y="469250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ятно 1 52"/>
          <p:cNvSpPr/>
          <p:nvPr/>
        </p:nvSpPr>
        <p:spPr>
          <a:xfrm>
            <a:off x="4848423" y="2685780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ятно 1 53"/>
          <p:cNvSpPr/>
          <p:nvPr/>
        </p:nvSpPr>
        <p:spPr>
          <a:xfrm>
            <a:off x="5376904" y="4775448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ятно 1 57"/>
          <p:cNvSpPr/>
          <p:nvPr/>
        </p:nvSpPr>
        <p:spPr>
          <a:xfrm>
            <a:off x="2339752" y="5373216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ятно 1 58"/>
          <p:cNvSpPr/>
          <p:nvPr/>
        </p:nvSpPr>
        <p:spPr>
          <a:xfrm>
            <a:off x="386718" y="6247528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ятно 1 59"/>
          <p:cNvSpPr/>
          <p:nvPr/>
        </p:nvSpPr>
        <p:spPr>
          <a:xfrm>
            <a:off x="939047" y="5157192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ятно 1 60"/>
          <p:cNvSpPr/>
          <p:nvPr/>
        </p:nvSpPr>
        <p:spPr>
          <a:xfrm>
            <a:off x="2431585" y="2080175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ятно 1 61"/>
          <p:cNvSpPr/>
          <p:nvPr/>
        </p:nvSpPr>
        <p:spPr>
          <a:xfrm>
            <a:off x="254368" y="2570355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ятно 1 62"/>
          <p:cNvSpPr/>
          <p:nvPr/>
        </p:nvSpPr>
        <p:spPr>
          <a:xfrm>
            <a:off x="204824" y="154765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ятно 1 63"/>
          <p:cNvSpPr/>
          <p:nvPr/>
        </p:nvSpPr>
        <p:spPr>
          <a:xfrm>
            <a:off x="1861847" y="3198432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ятно 1 64"/>
          <p:cNvSpPr/>
          <p:nvPr/>
        </p:nvSpPr>
        <p:spPr>
          <a:xfrm>
            <a:off x="2343520" y="4339333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ятно 1 65"/>
          <p:cNvSpPr/>
          <p:nvPr/>
        </p:nvSpPr>
        <p:spPr>
          <a:xfrm>
            <a:off x="4478448" y="4385536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ятно 1 66"/>
          <p:cNvSpPr/>
          <p:nvPr/>
        </p:nvSpPr>
        <p:spPr>
          <a:xfrm>
            <a:off x="3471212" y="3091060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ятно 1 67"/>
          <p:cNvSpPr/>
          <p:nvPr/>
        </p:nvSpPr>
        <p:spPr>
          <a:xfrm>
            <a:off x="4287737" y="1885219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ятно 1 68"/>
          <p:cNvSpPr/>
          <p:nvPr/>
        </p:nvSpPr>
        <p:spPr>
          <a:xfrm>
            <a:off x="1401641" y="964450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ятно 1 69"/>
          <p:cNvSpPr/>
          <p:nvPr/>
        </p:nvSpPr>
        <p:spPr>
          <a:xfrm>
            <a:off x="4440560" y="3240193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ятно 1 70"/>
          <p:cNvSpPr/>
          <p:nvPr/>
        </p:nvSpPr>
        <p:spPr>
          <a:xfrm>
            <a:off x="6419458" y="3033085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ятно 1 73"/>
          <p:cNvSpPr/>
          <p:nvPr/>
        </p:nvSpPr>
        <p:spPr>
          <a:xfrm>
            <a:off x="4859871" y="1012585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ятно 1 74"/>
          <p:cNvSpPr/>
          <p:nvPr/>
        </p:nvSpPr>
        <p:spPr>
          <a:xfrm>
            <a:off x="1242527" y="2295868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363738"/>
      </p:ext>
    </p:extLst>
  </p:cSld>
  <p:clrMapOvr>
    <a:masterClrMapping/>
  </p:clrMapOvr>
  <p:transition spd="slow" advClick="0" advTm="1401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Скругленный прямоугольник 53"/>
          <p:cNvSpPr/>
          <p:nvPr/>
        </p:nvSpPr>
        <p:spPr>
          <a:xfrm>
            <a:off x="7874625" y="5645258"/>
            <a:ext cx="914400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5379564" y="5655278"/>
            <a:ext cx="1327625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3141104" y="5619347"/>
            <a:ext cx="914400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761472" y="5619401"/>
            <a:ext cx="914400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7639282" y="3229967"/>
            <a:ext cx="914400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5617847" y="3222307"/>
            <a:ext cx="914400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111874" y="3249345"/>
            <a:ext cx="914400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747192" y="3249345"/>
            <a:ext cx="914400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ятно 1 49"/>
          <p:cNvSpPr/>
          <p:nvPr/>
        </p:nvSpPr>
        <p:spPr>
          <a:xfrm>
            <a:off x="2155415" y="643830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ятно 1 50"/>
          <p:cNvSpPr/>
          <p:nvPr/>
        </p:nvSpPr>
        <p:spPr>
          <a:xfrm>
            <a:off x="3987362" y="354433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ятно 1 51"/>
          <p:cNvSpPr/>
          <p:nvPr/>
        </p:nvSpPr>
        <p:spPr>
          <a:xfrm>
            <a:off x="6269680" y="752524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ятно 1 41"/>
          <p:cNvSpPr/>
          <p:nvPr/>
        </p:nvSpPr>
        <p:spPr>
          <a:xfrm>
            <a:off x="3216881" y="1215193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800" y="379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Малыши </a:t>
            </a:r>
            <a:r>
              <a:rPr lang="ru-RU" b="1" i="1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бежали парами, </a:t>
            </a:r>
            <a:br>
              <a:rPr lang="ru-RU" b="1" i="1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b="1" i="1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так и </a:t>
            </a:r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считать стали</a:t>
            </a:r>
            <a:endParaRPr lang="ru-RU" b="1" i="1" dirty="0">
              <a:solidFill>
                <a:srgbClr val="B515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" name="Рисунок 2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047" y="1692393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104" y="1692393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692393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86387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92" y="1686387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378" y="1686387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686387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115" y="1692393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039488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457" y="4094274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992" y="4039488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92" y="4041638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047" y="4041638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104" y="4039488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1638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304" y="4039488"/>
            <a:ext cx="762000" cy="114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611560" y="3249345"/>
            <a:ext cx="8136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РАЗ    –      И,           ДВА    –    И,</a:t>
            </a:r>
            <a:endParaRPr lang="ru-RU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6512" y="5646439"/>
            <a:ext cx="7927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ТРИ    –      И,         ЧЕТЫРЕ    –    И</a:t>
            </a:r>
            <a:endParaRPr lang="ru-RU" sz="24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Пятно 1 21"/>
          <p:cNvSpPr/>
          <p:nvPr/>
        </p:nvSpPr>
        <p:spPr>
          <a:xfrm>
            <a:off x="4398647" y="5650904"/>
            <a:ext cx="914400" cy="914400"/>
          </a:xfrm>
          <a:prstGeom prst="irregularSeal1">
            <a:avLst/>
          </a:prstGeom>
          <a:solidFill>
            <a:srgbClr val="62DB31"/>
          </a:solidFill>
          <a:ln>
            <a:solidFill>
              <a:srgbClr val="BC0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ятно 1 22"/>
          <p:cNvSpPr/>
          <p:nvPr/>
        </p:nvSpPr>
        <p:spPr>
          <a:xfrm>
            <a:off x="7757120" y="490280"/>
            <a:ext cx="914400" cy="914400"/>
          </a:xfrm>
          <a:prstGeom prst="irregularSeal1">
            <a:avLst/>
          </a:prstGeom>
          <a:solidFill>
            <a:srgbClr val="62DB31"/>
          </a:solidFill>
          <a:ln>
            <a:solidFill>
              <a:srgbClr val="BC0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ятно 1 24"/>
          <p:cNvSpPr/>
          <p:nvPr/>
        </p:nvSpPr>
        <p:spPr>
          <a:xfrm>
            <a:off x="442392" y="629552"/>
            <a:ext cx="914400" cy="914400"/>
          </a:xfrm>
          <a:prstGeom prst="irregularSeal1">
            <a:avLst/>
          </a:prstGeom>
          <a:solidFill>
            <a:srgbClr val="62DB31"/>
          </a:solidFill>
          <a:ln>
            <a:solidFill>
              <a:srgbClr val="BC0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ятно 1 25"/>
          <p:cNvSpPr/>
          <p:nvPr/>
        </p:nvSpPr>
        <p:spPr>
          <a:xfrm>
            <a:off x="4823979" y="1404680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ятно 1 26"/>
          <p:cNvSpPr/>
          <p:nvPr/>
        </p:nvSpPr>
        <p:spPr>
          <a:xfrm>
            <a:off x="4368785" y="2358766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ятно 1 27"/>
          <p:cNvSpPr/>
          <p:nvPr/>
        </p:nvSpPr>
        <p:spPr>
          <a:xfrm>
            <a:off x="1964704" y="1404680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ятно 1 28"/>
          <p:cNvSpPr/>
          <p:nvPr/>
        </p:nvSpPr>
        <p:spPr>
          <a:xfrm>
            <a:off x="1941500" y="2700353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ятно 1 29"/>
          <p:cNvSpPr/>
          <p:nvPr/>
        </p:nvSpPr>
        <p:spPr>
          <a:xfrm>
            <a:off x="230137" y="2895309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ятно 1 30"/>
          <p:cNvSpPr/>
          <p:nvPr/>
        </p:nvSpPr>
        <p:spPr>
          <a:xfrm>
            <a:off x="2792497" y="3480177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ятно 1 31"/>
          <p:cNvSpPr/>
          <p:nvPr/>
        </p:nvSpPr>
        <p:spPr>
          <a:xfrm>
            <a:off x="5055086" y="3106736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ятно 1 32"/>
          <p:cNvSpPr/>
          <p:nvPr/>
        </p:nvSpPr>
        <p:spPr>
          <a:xfrm>
            <a:off x="2322923" y="4847362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ятно 1 33"/>
          <p:cNvSpPr/>
          <p:nvPr/>
        </p:nvSpPr>
        <p:spPr>
          <a:xfrm>
            <a:off x="4846267" y="4666952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ятно 1 34"/>
          <p:cNvSpPr/>
          <p:nvPr/>
        </p:nvSpPr>
        <p:spPr>
          <a:xfrm>
            <a:off x="7070897" y="4847362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ятно 1 35"/>
          <p:cNvSpPr/>
          <p:nvPr/>
        </p:nvSpPr>
        <p:spPr>
          <a:xfrm>
            <a:off x="7833320" y="6175392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ятно 1 36"/>
          <p:cNvSpPr/>
          <p:nvPr/>
        </p:nvSpPr>
        <p:spPr>
          <a:xfrm>
            <a:off x="6269681" y="6215154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ятно 1 37"/>
          <p:cNvSpPr/>
          <p:nvPr/>
        </p:nvSpPr>
        <p:spPr>
          <a:xfrm>
            <a:off x="2656121" y="5913148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ятно 1 38"/>
          <p:cNvSpPr/>
          <p:nvPr/>
        </p:nvSpPr>
        <p:spPr>
          <a:xfrm>
            <a:off x="251680" y="4987532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ятно 1 39"/>
          <p:cNvSpPr/>
          <p:nvPr/>
        </p:nvSpPr>
        <p:spPr>
          <a:xfrm>
            <a:off x="435800" y="6108050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ятно 1 40"/>
          <p:cNvSpPr/>
          <p:nvPr/>
        </p:nvSpPr>
        <p:spPr>
          <a:xfrm>
            <a:off x="4017224" y="3567532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ятно 1 42"/>
          <p:cNvSpPr/>
          <p:nvPr/>
        </p:nvSpPr>
        <p:spPr>
          <a:xfrm>
            <a:off x="6739229" y="1522356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ятно 1 43"/>
          <p:cNvSpPr/>
          <p:nvPr/>
        </p:nvSpPr>
        <p:spPr>
          <a:xfrm>
            <a:off x="454223" y="100368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ятно 1 44"/>
          <p:cNvSpPr/>
          <p:nvPr/>
        </p:nvSpPr>
        <p:spPr>
          <a:xfrm>
            <a:off x="8641592" y="55795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ятно 1 45"/>
          <p:cNvSpPr/>
          <p:nvPr/>
        </p:nvSpPr>
        <p:spPr>
          <a:xfrm>
            <a:off x="8553682" y="1348996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ятно 1 46"/>
          <p:cNvSpPr/>
          <p:nvPr/>
        </p:nvSpPr>
        <p:spPr>
          <a:xfrm>
            <a:off x="6923016" y="2716824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ятно 1 47"/>
          <p:cNvSpPr/>
          <p:nvPr/>
        </p:nvSpPr>
        <p:spPr>
          <a:xfrm>
            <a:off x="8601907" y="3375172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ятно 1 48"/>
          <p:cNvSpPr/>
          <p:nvPr/>
        </p:nvSpPr>
        <p:spPr>
          <a:xfrm>
            <a:off x="6707190" y="3765084"/>
            <a:ext cx="381423" cy="348709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309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8010">
        <p14:prism isContent="1"/>
      </p:transition>
    </mc:Choice>
    <mc:Fallback xmlns="">
      <p:transition spd="slow" advClick="0" advTm="180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53" grpId="0" animBg="1"/>
      <p:bldP spid="2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Скругленный прямоугольник 48"/>
          <p:cNvSpPr/>
          <p:nvPr/>
        </p:nvSpPr>
        <p:spPr>
          <a:xfrm>
            <a:off x="7732661" y="5945777"/>
            <a:ext cx="914400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285497" y="5958852"/>
            <a:ext cx="1375973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053272" y="5936473"/>
            <a:ext cx="914400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718173" y="5936473"/>
            <a:ext cx="914400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7643192" y="3439756"/>
            <a:ext cx="914400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5396435" y="3430172"/>
            <a:ext cx="914400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3058892" y="3392156"/>
            <a:ext cx="914400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678419" y="3411192"/>
            <a:ext cx="914400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5-конечная звезда 37"/>
          <p:cNvSpPr/>
          <p:nvPr/>
        </p:nvSpPr>
        <p:spPr>
          <a:xfrm>
            <a:off x="3551001" y="932128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5-конечная звезда 39"/>
          <p:cNvSpPr/>
          <p:nvPr/>
        </p:nvSpPr>
        <p:spPr>
          <a:xfrm>
            <a:off x="5200623" y="332656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5-конечная звезда 40"/>
          <p:cNvSpPr/>
          <p:nvPr/>
        </p:nvSpPr>
        <p:spPr>
          <a:xfrm>
            <a:off x="3398601" y="151692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5-конечная звезда 24"/>
          <p:cNvSpPr/>
          <p:nvPr/>
        </p:nvSpPr>
        <p:spPr>
          <a:xfrm>
            <a:off x="6199310" y="1113092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Старшие ребятишки </a:t>
            </a:r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/>
            </a:r>
            <a:b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считали </a:t>
            </a:r>
            <a:r>
              <a:rPr lang="ru-RU" b="1" i="1" dirty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каждый себя</a:t>
            </a:r>
          </a:p>
        </p:txBody>
      </p:sp>
      <p:pic>
        <p:nvPicPr>
          <p:cNvPr id="3" name="Объект 3" descr="http://www.muz-urok.ru/takt/vosmushki%202.gif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90" y="1473191"/>
            <a:ext cx="86409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Объект 3" descr="http://www.muz-urok.ru/takt/vosmushki%202.gif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473191"/>
            <a:ext cx="86409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://www.muz-urok.ru/takt/vosmushki%202.gif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73191"/>
            <a:ext cx="86409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3" descr="http://www.muz-urok.ru/takt/vosmushki%202.gif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37977"/>
            <a:ext cx="86409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Объект 3" descr="http://www.muz-urok.ru/takt/vosmushki%202.gif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037977"/>
            <a:ext cx="86409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3" descr="http://www.muz-urok.ru/takt/vosmushki%202.gif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90" y="4037977"/>
            <a:ext cx="86409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Объект 3" descr="http://www.muz-urok.ru/takt/vosmushki%202.gif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037977"/>
            <a:ext cx="86409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Объект 3" descr="http://www.muz-urok.ru/takt/vosmushki%202.gif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473191"/>
            <a:ext cx="864096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755576" y="3429000"/>
            <a:ext cx="7742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РАЗ     –     И,          ДВА    –     И,</a:t>
            </a:r>
            <a:endParaRPr lang="ru-RU" sz="24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8173" y="5949280"/>
            <a:ext cx="7742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ТРИ     –     И,         ЧЕТЫРЕ    -    И</a:t>
            </a:r>
            <a:endParaRPr lang="ru-RU" sz="24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5-конечная звезда 12"/>
          <p:cNvSpPr/>
          <p:nvPr/>
        </p:nvSpPr>
        <p:spPr>
          <a:xfrm>
            <a:off x="2506755" y="1519466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4217366" y="3068244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4351261" y="1519466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5195572" y="2633312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5-конечная звезда 16"/>
          <p:cNvSpPr/>
          <p:nvPr/>
        </p:nvSpPr>
        <p:spPr>
          <a:xfrm>
            <a:off x="4784827" y="3785013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5-конечная звезда 17"/>
          <p:cNvSpPr/>
          <p:nvPr/>
        </p:nvSpPr>
        <p:spPr>
          <a:xfrm>
            <a:off x="4293419" y="4908193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/>
        </p:nvSpPr>
        <p:spPr>
          <a:xfrm>
            <a:off x="2123728" y="4382720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/>
        </p:nvSpPr>
        <p:spPr>
          <a:xfrm>
            <a:off x="549657" y="4849090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5-конечная звезда 20"/>
          <p:cNvSpPr/>
          <p:nvPr/>
        </p:nvSpPr>
        <p:spPr>
          <a:xfrm>
            <a:off x="2945302" y="5478084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/>
        </p:nvSpPr>
        <p:spPr>
          <a:xfrm>
            <a:off x="335058" y="6180112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/>
        </p:nvSpPr>
        <p:spPr>
          <a:xfrm>
            <a:off x="6372200" y="5241037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5-конечная звезда 23"/>
          <p:cNvSpPr/>
          <p:nvPr/>
        </p:nvSpPr>
        <p:spPr>
          <a:xfrm>
            <a:off x="7128102" y="4452747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5-конечная звезда 25"/>
          <p:cNvSpPr/>
          <p:nvPr/>
        </p:nvSpPr>
        <p:spPr>
          <a:xfrm>
            <a:off x="7500832" y="5478084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5-конечная звезда 26"/>
          <p:cNvSpPr/>
          <p:nvPr/>
        </p:nvSpPr>
        <p:spPr>
          <a:xfrm>
            <a:off x="8647061" y="6229981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5-конечная звезда 27"/>
          <p:cNvSpPr/>
          <p:nvPr/>
        </p:nvSpPr>
        <p:spPr>
          <a:xfrm>
            <a:off x="8647061" y="4563684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5-конечная звезда 28"/>
          <p:cNvSpPr/>
          <p:nvPr/>
        </p:nvSpPr>
        <p:spPr>
          <a:xfrm>
            <a:off x="8363924" y="3077828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5-конечная звезда 29"/>
          <p:cNvSpPr/>
          <p:nvPr/>
        </p:nvSpPr>
        <p:spPr>
          <a:xfrm>
            <a:off x="7092280" y="2048311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5-конечная звезда 30"/>
          <p:cNvSpPr/>
          <p:nvPr/>
        </p:nvSpPr>
        <p:spPr>
          <a:xfrm>
            <a:off x="8700956" y="1519466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5-конечная звезда 31"/>
          <p:cNvSpPr/>
          <p:nvPr/>
        </p:nvSpPr>
        <p:spPr>
          <a:xfrm>
            <a:off x="7662022" y="694584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5-конечная звезда 32"/>
          <p:cNvSpPr/>
          <p:nvPr/>
        </p:nvSpPr>
        <p:spPr>
          <a:xfrm>
            <a:off x="8532440" y="332656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5-конечная звезда 33"/>
          <p:cNvSpPr/>
          <p:nvPr/>
        </p:nvSpPr>
        <p:spPr>
          <a:xfrm>
            <a:off x="4048850" y="2218582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5-конечная звезда 34"/>
          <p:cNvSpPr/>
          <p:nvPr/>
        </p:nvSpPr>
        <p:spPr>
          <a:xfrm>
            <a:off x="3851920" y="3860858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5-конечная звезда 35"/>
          <p:cNvSpPr/>
          <p:nvPr/>
        </p:nvSpPr>
        <p:spPr>
          <a:xfrm>
            <a:off x="5369139" y="5596924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5-конечная звезда 36"/>
          <p:cNvSpPr/>
          <p:nvPr/>
        </p:nvSpPr>
        <p:spPr>
          <a:xfrm>
            <a:off x="1764645" y="2048311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5-конечная звезда 38"/>
          <p:cNvSpPr/>
          <p:nvPr/>
        </p:nvSpPr>
        <p:spPr>
          <a:xfrm>
            <a:off x="6725656" y="783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5-конечная звезда 41"/>
          <p:cNvSpPr/>
          <p:nvPr/>
        </p:nvSpPr>
        <p:spPr>
          <a:xfrm>
            <a:off x="4614732" y="6183809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5-конечная звезда 42"/>
          <p:cNvSpPr/>
          <p:nvPr/>
        </p:nvSpPr>
        <p:spPr>
          <a:xfrm>
            <a:off x="6540716" y="2896903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5-конечная звезда 43"/>
          <p:cNvSpPr/>
          <p:nvPr/>
        </p:nvSpPr>
        <p:spPr>
          <a:xfrm>
            <a:off x="2987824" y="2686698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5-конечная звезда 44"/>
          <p:cNvSpPr/>
          <p:nvPr/>
        </p:nvSpPr>
        <p:spPr>
          <a:xfrm>
            <a:off x="1764645" y="3230228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5-конечная звезда 45"/>
          <p:cNvSpPr/>
          <p:nvPr/>
        </p:nvSpPr>
        <p:spPr>
          <a:xfrm>
            <a:off x="267358" y="2271384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5-конечная звезда 46"/>
          <p:cNvSpPr/>
          <p:nvPr/>
        </p:nvSpPr>
        <p:spPr>
          <a:xfrm>
            <a:off x="1536186" y="694584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5-конечная звезда 47"/>
          <p:cNvSpPr/>
          <p:nvPr/>
        </p:nvSpPr>
        <p:spPr>
          <a:xfrm>
            <a:off x="389670" y="151692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31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8928">
        <p14:prism isContent="1"/>
      </p:transition>
    </mc:Choice>
    <mc:Fallback xmlns="">
      <p:transition spd="slow" advClick="0" advTm="189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2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Скругленный прямоугольник 31"/>
          <p:cNvSpPr/>
          <p:nvPr/>
        </p:nvSpPr>
        <p:spPr>
          <a:xfrm>
            <a:off x="6876257" y="5205764"/>
            <a:ext cx="2041376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060586" y="5205764"/>
            <a:ext cx="1527638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633609" y="5191195"/>
            <a:ext cx="1598020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30012" y="5176319"/>
            <a:ext cx="1578299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Мамы с папами их услыхали</a:t>
            </a:r>
            <a:br>
              <a:rPr lang="ru-RU" b="1" i="1" dirty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b="1" i="1" dirty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и</a:t>
            </a:r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i="1" dirty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тоже шаги свои </a:t>
            </a:r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посчитали и вот что у них получилось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http://www.muz-urok.ru/takt/chetvert2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08920"/>
            <a:ext cx="1296144" cy="1668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www.muz-urok.ru/takt/chetvert2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586" y="2708920"/>
            <a:ext cx="1440160" cy="1724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muz-urok.ru/semya_not/chetvert%20.g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337" y="2663086"/>
            <a:ext cx="1296144" cy="1760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muz-urok.ru/semya_not/chetvert%20.g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478" y="2805827"/>
            <a:ext cx="1368152" cy="176011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64759" y="5214391"/>
            <a:ext cx="86645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РАЗ – И,   ДВА – И,     ТРИ – И,  ЧЕТЫРЕ - И</a:t>
            </a:r>
            <a:endParaRPr lang="ru-RU" sz="24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500746" y="2398212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6272146" y="2205886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2236854" y="2708920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2051720" y="2434486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4271392" y="4629031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блако 12"/>
          <p:cNvSpPr/>
          <p:nvPr/>
        </p:nvSpPr>
        <p:spPr>
          <a:xfrm>
            <a:off x="4499992" y="4653136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блако 13"/>
          <p:cNvSpPr/>
          <p:nvPr/>
        </p:nvSpPr>
        <p:spPr>
          <a:xfrm>
            <a:off x="7994104" y="5983379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блако 14"/>
          <p:cNvSpPr/>
          <p:nvPr/>
        </p:nvSpPr>
        <p:spPr>
          <a:xfrm>
            <a:off x="8231832" y="5760687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блако 15"/>
          <p:cNvSpPr/>
          <p:nvPr/>
        </p:nvSpPr>
        <p:spPr>
          <a:xfrm>
            <a:off x="632317" y="5805264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блако 16"/>
          <p:cNvSpPr/>
          <p:nvPr/>
        </p:nvSpPr>
        <p:spPr>
          <a:xfrm>
            <a:off x="401413" y="5805264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лако 17"/>
          <p:cNvSpPr/>
          <p:nvPr/>
        </p:nvSpPr>
        <p:spPr>
          <a:xfrm>
            <a:off x="190981" y="151736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лако 18"/>
          <p:cNvSpPr/>
          <p:nvPr/>
        </p:nvSpPr>
        <p:spPr>
          <a:xfrm>
            <a:off x="4231629" y="3085945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блако 19"/>
          <p:cNvSpPr/>
          <p:nvPr/>
        </p:nvSpPr>
        <p:spPr>
          <a:xfrm>
            <a:off x="5837663" y="6054114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блако 20"/>
          <p:cNvSpPr/>
          <p:nvPr/>
        </p:nvSpPr>
        <p:spPr>
          <a:xfrm>
            <a:off x="1751112" y="4337346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блако 21"/>
          <p:cNvSpPr/>
          <p:nvPr/>
        </p:nvSpPr>
        <p:spPr>
          <a:xfrm>
            <a:off x="3548009" y="5833948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блако 22"/>
          <p:cNvSpPr/>
          <p:nvPr/>
        </p:nvSpPr>
        <p:spPr>
          <a:xfrm>
            <a:off x="3319409" y="5830758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блако 23"/>
          <p:cNvSpPr/>
          <p:nvPr/>
        </p:nvSpPr>
        <p:spPr>
          <a:xfrm>
            <a:off x="7069504" y="4478354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блако 24"/>
          <p:cNvSpPr/>
          <p:nvPr/>
        </p:nvSpPr>
        <p:spPr>
          <a:xfrm>
            <a:off x="6951093" y="4222680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блако 25"/>
          <p:cNvSpPr/>
          <p:nvPr/>
        </p:nvSpPr>
        <p:spPr>
          <a:xfrm>
            <a:off x="8460432" y="545689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блако 26"/>
          <p:cNvSpPr/>
          <p:nvPr/>
        </p:nvSpPr>
        <p:spPr>
          <a:xfrm>
            <a:off x="8460432" y="220196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601951" y="1538819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6026160" y="171033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4695594" y="860044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2724944" y="263621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3715946" y="2164582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7897049" y="2302878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220072" y="2117703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848184" y="2251449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383617" y="4130092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3357394" y="4479418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8328311" y="4293179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7179693" y="6402901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4834199" y="3861048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4605599" y="5692059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2085319" y="6217887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375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159">
        <p14:prism isContent="1"/>
      </p:transition>
    </mc:Choice>
    <mc:Fallback xmlns="">
      <p:transition spd="slow" advClick="0" advTm="1615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2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Скругленный прямоугольник 48"/>
          <p:cNvSpPr/>
          <p:nvPr/>
        </p:nvSpPr>
        <p:spPr>
          <a:xfrm>
            <a:off x="4720154" y="5415607"/>
            <a:ext cx="3727579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777280" y="5415607"/>
            <a:ext cx="3171800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Ну и бабушки чтобы совсем не </a:t>
            </a:r>
            <a:r>
              <a:rPr lang="ru-RU" b="1" i="1" dirty="0" err="1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отстать,тоже</a:t>
            </a:r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i="1" dirty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стали шагать и считать</a:t>
            </a:r>
          </a:p>
        </p:txBody>
      </p:sp>
      <p:pic>
        <p:nvPicPr>
          <p:cNvPr id="3" name="Рисунок 2" descr="http://www.muz-urok.ru/semya_not/polovinka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20888"/>
            <a:ext cx="1800200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muz-urok.ru/semya_not/polovinka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420888"/>
            <a:ext cx="1800200" cy="259228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55576" y="5415607"/>
            <a:ext cx="7927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РАЗ – И, ДВА – И,     ТРИ – И, ЧЕТЫРЕ – И </a:t>
            </a:r>
            <a:endParaRPr lang="ru-RU" sz="24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600003" y="2489653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48276" y="2709075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65582" y="3511627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469491" y="3717032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93566" y="4052291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012160" y="2289904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134049" y="3694773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519847" y="4327938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286449" y="4828001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377851" y="4877726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51284" y="5705687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392069" y="6199311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732134" y="601691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101634" y="6392521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550796" y="608262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8447734" y="1124744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339471" y="2892903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423441" y="3696658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8481854" y="387073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7034118" y="463273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885235" y="4934846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610129" y="569953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6808603" y="629189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4-конечная звезда 29"/>
          <p:cNvSpPr/>
          <p:nvPr/>
        </p:nvSpPr>
        <p:spPr>
          <a:xfrm rot="19339428">
            <a:off x="3034680" y="3963326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4-конечная звезда 30"/>
          <p:cNvSpPr/>
          <p:nvPr/>
        </p:nvSpPr>
        <p:spPr>
          <a:xfrm rot="19339428">
            <a:off x="539551" y="1963686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4-конечная звезда 31"/>
          <p:cNvSpPr/>
          <p:nvPr/>
        </p:nvSpPr>
        <p:spPr>
          <a:xfrm rot="19339428">
            <a:off x="4746718" y="2505711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4-конечная звезда 32"/>
          <p:cNvSpPr/>
          <p:nvPr/>
        </p:nvSpPr>
        <p:spPr>
          <a:xfrm rot="19339428">
            <a:off x="7671056" y="1832704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4-конечная звезда 33"/>
          <p:cNvSpPr/>
          <p:nvPr/>
        </p:nvSpPr>
        <p:spPr>
          <a:xfrm rot="19339428">
            <a:off x="7551027" y="5925560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4-конечная звезда 34"/>
          <p:cNvSpPr/>
          <p:nvPr/>
        </p:nvSpPr>
        <p:spPr>
          <a:xfrm>
            <a:off x="4720154" y="2531914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4-конечная звезда 35"/>
          <p:cNvSpPr/>
          <p:nvPr/>
        </p:nvSpPr>
        <p:spPr>
          <a:xfrm>
            <a:off x="7551028" y="5879266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4-конечная звезда 36"/>
          <p:cNvSpPr/>
          <p:nvPr/>
        </p:nvSpPr>
        <p:spPr>
          <a:xfrm>
            <a:off x="3034680" y="3963326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4-конечная звезда 37"/>
          <p:cNvSpPr/>
          <p:nvPr/>
        </p:nvSpPr>
        <p:spPr>
          <a:xfrm>
            <a:off x="539552" y="1963688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4-конечная звезда 38"/>
          <p:cNvSpPr/>
          <p:nvPr/>
        </p:nvSpPr>
        <p:spPr>
          <a:xfrm>
            <a:off x="7671057" y="1832705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6012160" y="1463425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4474168" y="348007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1907704" y="224600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683067" y="1295593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333122" y="260648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623669" y="326113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7546434" y="94595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080925" y="2197316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3491880" y="925243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6809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310">
        <p14:prism isContent="1"/>
      </p:transition>
    </mc:Choice>
    <mc:Fallback xmlns="">
      <p:transition spd="slow" advClick="0" advTm="133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2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кругленный прямоугольник 33"/>
          <p:cNvSpPr/>
          <p:nvPr/>
        </p:nvSpPr>
        <p:spPr>
          <a:xfrm>
            <a:off x="971628" y="5610104"/>
            <a:ext cx="6984748" cy="51574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286633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Тут прабабушка </a:t>
            </a:r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тихо сказала</a:t>
            </a:r>
            <a:r>
              <a:rPr lang="ru-RU" b="1" i="1" dirty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:</a:t>
            </a:r>
            <a:br>
              <a:rPr lang="ru-RU" b="1" i="1" dirty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- </a:t>
            </a:r>
            <a:r>
              <a:rPr lang="ru-RU" b="1" i="1" dirty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А я тоже шаги </a:t>
            </a:r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считала. Ой </a:t>
            </a:r>
            <a:r>
              <a:rPr lang="ru-RU" b="1" i="1" dirty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как медленно шла она!</a:t>
            </a:r>
            <a:r>
              <a:rPr lang="ru-RU" dirty="0">
                <a:solidFill>
                  <a:srgbClr val="B51520"/>
                </a:solidFill>
              </a:rPr>
              <a:t/>
            </a:r>
            <a:br>
              <a:rPr lang="ru-RU" dirty="0">
                <a:solidFill>
                  <a:srgbClr val="B51520"/>
                </a:solidFill>
              </a:rPr>
            </a:br>
            <a:endParaRPr lang="ru-RU" dirty="0">
              <a:solidFill>
                <a:srgbClr val="B51520"/>
              </a:solidFill>
            </a:endParaRPr>
          </a:p>
        </p:txBody>
      </p:sp>
      <p:pic>
        <p:nvPicPr>
          <p:cNvPr id="3" name="Рисунок 2" descr="http://www.muz-urok.ru/semya_not/celaya-2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857500"/>
            <a:ext cx="2016224" cy="28037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61119" y="5663050"/>
            <a:ext cx="71897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РАЗ – И, ДВА – </a:t>
            </a:r>
            <a:r>
              <a:rPr lang="ru-RU" sz="24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И, ТРИ </a:t>
            </a:r>
            <a:r>
              <a:rPr lang="ru-RU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– И, ЧЕТЫРЕ – И </a:t>
            </a:r>
          </a:p>
          <a:p>
            <a:endParaRPr lang="ru-RU" i="1" dirty="0"/>
          </a:p>
        </p:txBody>
      </p:sp>
      <p:sp>
        <p:nvSpPr>
          <p:cNvPr id="6" name="Солнце 5"/>
          <p:cNvSpPr/>
          <p:nvPr/>
        </p:nvSpPr>
        <p:spPr>
          <a:xfrm>
            <a:off x="6918111" y="4531043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/>
          <p:cNvSpPr/>
          <p:nvPr/>
        </p:nvSpPr>
        <p:spPr>
          <a:xfrm>
            <a:off x="2661320" y="2996952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>
            <a:off x="8161389" y="5867974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>
            <a:off x="5796136" y="2909253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лнце 9"/>
          <p:cNvSpPr/>
          <p:nvPr/>
        </p:nvSpPr>
        <p:spPr>
          <a:xfrm>
            <a:off x="7380312" y="787018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>
            <a:off x="395536" y="332656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олнце 11"/>
          <p:cNvSpPr/>
          <p:nvPr/>
        </p:nvSpPr>
        <p:spPr>
          <a:xfrm>
            <a:off x="395536" y="4437112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олнце 12"/>
          <p:cNvSpPr/>
          <p:nvPr/>
        </p:nvSpPr>
        <p:spPr>
          <a:xfrm>
            <a:off x="6696895" y="3802174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олнце 13"/>
          <p:cNvSpPr/>
          <p:nvPr/>
        </p:nvSpPr>
        <p:spPr>
          <a:xfrm>
            <a:off x="1538536" y="4378367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олнце 14"/>
          <p:cNvSpPr/>
          <p:nvPr/>
        </p:nvSpPr>
        <p:spPr>
          <a:xfrm>
            <a:off x="4946000" y="3013034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олнце 15"/>
          <p:cNvSpPr/>
          <p:nvPr/>
        </p:nvSpPr>
        <p:spPr>
          <a:xfrm>
            <a:off x="5403200" y="2047450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олнце 16"/>
          <p:cNvSpPr/>
          <p:nvPr/>
        </p:nvSpPr>
        <p:spPr>
          <a:xfrm>
            <a:off x="3766694" y="104056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олнце 17"/>
          <p:cNvSpPr/>
          <p:nvPr/>
        </p:nvSpPr>
        <p:spPr>
          <a:xfrm>
            <a:off x="5631800" y="4479016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олнце 18"/>
          <p:cNvSpPr/>
          <p:nvPr/>
        </p:nvSpPr>
        <p:spPr>
          <a:xfrm>
            <a:off x="1835696" y="1015618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олнце 19"/>
          <p:cNvSpPr/>
          <p:nvPr/>
        </p:nvSpPr>
        <p:spPr>
          <a:xfrm>
            <a:off x="166936" y="1507509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олнце 20"/>
          <p:cNvSpPr/>
          <p:nvPr/>
        </p:nvSpPr>
        <p:spPr>
          <a:xfrm>
            <a:off x="1081336" y="2809450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олнце 21"/>
          <p:cNvSpPr/>
          <p:nvPr/>
        </p:nvSpPr>
        <p:spPr>
          <a:xfrm>
            <a:off x="166936" y="3470515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олнце 22"/>
          <p:cNvSpPr/>
          <p:nvPr/>
        </p:nvSpPr>
        <p:spPr>
          <a:xfrm>
            <a:off x="1835696" y="3535342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олнце 23"/>
          <p:cNvSpPr/>
          <p:nvPr/>
        </p:nvSpPr>
        <p:spPr>
          <a:xfrm>
            <a:off x="2581438" y="4888050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олнце 24"/>
          <p:cNvSpPr/>
          <p:nvPr/>
        </p:nvSpPr>
        <p:spPr>
          <a:xfrm>
            <a:off x="385212" y="6245449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олнце 25"/>
          <p:cNvSpPr/>
          <p:nvPr/>
        </p:nvSpPr>
        <p:spPr>
          <a:xfrm>
            <a:off x="3072845" y="6304303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олнце 26"/>
          <p:cNvSpPr/>
          <p:nvPr/>
        </p:nvSpPr>
        <p:spPr>
          <a:xfrm>
            <a:off x="4300094" y="5105553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олнце 27"/>
          <p:cNvSpPr/>
          <p:nvPr/>
        </p:nvSpPr>
        <p:spPr>
          <a:xfrm>
            <a:off x="5824094" y="6306292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олнце 28"/>
          <p:cNvSpPr/>
          <p:nvPr/>
        </p:nvSpPr>
        <p:spPr>
          <a:xfrm>
            <a:off x="8393313" y="4173365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олнце 29"/>
          <p:cNvSpPr/>
          <p:nvPr/>
        </p:nvSpPr>
        <p:spPr>
          <a:xfrm>
            <a:off x="7402321" y="3080583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олнце 30"/>
          <p:cNvSpPr/>
          <p:nvPr/>
        </p:nvSpPr>
        <p:spPr>
          <a:xfrm>
            <a:off x="8393313" y="1724450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олнце 31"/>
          <p:cNvSpPr/>
          <p:nvPr/>
        </p:nvSpPr>
        <p:spPr>
          <a:xfrm>
            <a:off x="5905892" y="802642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олнце 32"/>
          <p:cNvSpPr/>
          <p:nvPr/>
        </p:nvSpPr>
        <p:spPr>
          <a:xfrm>
            <a:off x="8618589" y="104056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810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42">
        <p14:prism isContent="1"/>
      </p:transition>
    </mc:Choice>
    <mc:Fallback xmlns="">
      <p:transition spd="slow" advClick="0" advTm="160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Солнце 57"/>
          <p:cNvSpPr/>
          <p:nvPr/>
        </p:nvSpPr>
        <p:spPr>
          <a:xfrm>
            <a:off x="2881738" y="2527822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42742" y="1090907"/>
            <a:ext cx="753521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ЗАПОМНИ</a:t>
            </a:r>
            <a:r>
              <a:rPr lang="ru-RU" sz="54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</a:p>
          <a:p>
            <a:pPr algn="ctr"/>
            <a:endParaRPr lang="ru-RU" sz="5400" b="1" i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ru-RU" sz="54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ДЛИТЕЛЬНОСТИ НОТ: </a:t>
            </a:r>
          </a:p>
          <a:p>
            <a:pPr algn="ctr"/>
            <a:r>
              <a:rPr lang="ru-RU" sz="54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ИХ ВИД, </a:t>
            </a:r>
          </a:p>
          <a:p>
            <a:pPr algn="ctr"/>
            <a:r>
              <a:rPr lang="ru-RU" sz="54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НАЗВАНИЯ И СЧЕТ!</a:t>
            </a:r>
            <a:endParaRPr lang="ru-RU" sz="5400" b="1" i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98100" y="2060848"/>
            <a:ext cx="1117915" cy="914400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20094" y="1494408"/>
            <a:ext cx="914400" cy="745232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26368" y="5754216"/>
            <a:ext cx="914400" cy="76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427034" y="5373216"/>
            <a:ext cx="914400" cy="76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1534494" y="476672"/>
            <a:ext cx="0" cy="13903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7" idx="6"/>
          </p:cNvCxnSpPr>
          <p:nvPr/>
        </p:nvCxnSpPr>
        <p:spPr>
          <a:xfrm flipV="1">
            <a:off x="1140768" y="4653136"/>
            <a:ext cx="0" cy="14820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8" idx="6"/>
          </p:cNvCxnSpPr>
          <p:nvPr/>
        </p:nvCxnSpPr>
        <p:spPr>
          <a:xfrm flipV="1">
            <a:off x="8341434" y="4221088"/>
            <a:ext cx="0" cy="15331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6804248" y="1782273"/>
            <a:ext cx="914400" cy="76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7718648" y="476672"/>
            <a:ext cx="0" cy="16866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 rot="16200000" flipH="1">
            <a:off x="7480411" y="767776"/>
            <a:ext cx="1099263" cy="622788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/>
          <p:nvPr/>
        </p:nvCxnSpPr>
        <p:spPr>
          <a:xfrm rot="16200000" flipH="1">
            <a:off x="8096605" y="4676258"/>
            <a:ext cx="1099263" cy="622788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Скругленная соединительная линия 23"/>
          <p:cNvCxnSpPr/>
          <p:nvPr/>
        </p:nvCxnSpPr>
        <p:spPr>
          <a:xfrm rot="16200000" flipH="1">
            <a:off x="8096605" y="4459326"/>
            <a:ext cx="1099263" cy="622788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трелка вниз 17"/>
          <p:cNvSpPr/>
          <p:nvPr/>
        </p:nvSpPr>
        <p:spPr>
          <a:xfrm>
            <a:off x="3033540" y="139846"/>
            <a:ext cx="484632" cy="978408"/>
          </a:xfrm>
          <a:prstGeom prst="downArrow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4155493" y="154491"/>
            <a:ext cx="484632" cy="978408"/>
          </a:xfrm>
          <a:prstGeom prst="downArrow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5220072" y="154491"/>
            <a:ext cx="484632" cy="978408"/>
          </a:xfrm>
          <a:prstGeom prst="downArrow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олнце 28"/>
          <p:cNvSpPr/>
          <p:nvPr/>
        </p:nvSpPr>
        <p:spPr>
          <a:xfrm>
            <a:off x="1538536" y="4378367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олнце 29"/>
          <p:cNvSpPr/>
          <p:nvPr/>
        </p:nvSpPr>
        <p:spPr>
          <a:xfrm>
            <a:off x="1922699" y="476672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олнце 30"/>
          <p:cNvSpPr/>
          <p:nvPr/>
        </p:nvSpPr>
        <p:spPr>
          <a:xfrm>
            <a:off x="7032848" y="4313520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олнце 31"/>
          <p:cNvSpPr/>
          <p:nvPr/>
        </p:nvSpPr>
        <p:spPr>
          <a:xfrm>
            <a:off x="5462388" y="2315673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олнце 32"/>
          <p:cNvSpPr/>
          <p:nvPr/>
        </p:nvSpPr>
        <p:spPr>
          <a:xfrm>
            <a:off x="6347048" y="5906616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4-конечная звезда 33"/>
          <p:cNvSpPr/>
          <p:nvPr/>
        </p:nvSpPr>
        <p:spPr>
          <a:xfrm>
            <a:off x="8073351" y="3358298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4-конечная звезда 35"/>
          <p:cNvSpPr/>
          <p:nvPr/>
        </p:nvSpPr>
        <p:spPr>
          <a:xfrm>
            <a:off x="1922698" y="5591962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4-конечная звезда 36"/>
          <p:cNvSpPr/>
          <p:nvPr/>
        </p:nvSpPr>
        <p:spPr>
          <a:xfrm>
            <a:off x="6151688" y="405572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4-конечная звезда 37"/>
          <p:cNvSpPr/>
          <p:nvPr/>
        </p:nvSpPr>
        <p:spPr>
          <a:xfrm>
            <a:off x="469647" y="257448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4-конечная звезда 39"/>
          <p:cNvSpPr/>
          <p:nvPr/>
        </p:nvSpPr>
        <p:spPr>
          <a:xfrm rot="19339428">
            <a:off x="469647" y="221469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4-конечная звезда 40"/>
          <p:cNvSpPr/>
          <p:nvPr/>
        </p:nvSpPr>
        <p:spPr>
          <a:xfrm rot="19339428">
            <a:off x="8073351" y="3328248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4-конечная звезда 41"/>
          <p:cNvSpPr/>
          <p:nvPr/>
        </p:nvSpPr>
        <p:spPr>
          <a:xfrm rot="19339428">
            <a:off x="1922698" y="5591962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4-конечная звезда 42"/>
          <p:cNvSpPr/>
          <p:nvPr/>
        </p:nvSpPr>
        <p:spPr>
          <a:xfrm rot="19339428">
            <a:off x="6162945" y="360054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блако 43"/>
          <p:cNvSpPr/>
          <p:nvPr/>
        </p:nvSpPr>
        <p:spPr>
          <a:xfrm>
            <a:off x="6347048" y="2750679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блако 44"/>
          <p:cNvSpPr/>
          <p:nvPr/>
        </p:nvSpPr>
        <p:spPr>
          <a:xfrm>
            <a:off x="6207441" y="2544273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блако 45"/>
          <p:cNvSpPr/>
          <p:nvPr/>
        </p:nvSpPr>
        <p:spPr>
          <a:xfrm>
            <a:off x="8417636" y="669852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блако 46"/>
          <p:cNvSpPr/>
          <p:nvPr/>
        </p:nvSpPr>
        <p:spPr>
          <a:xfrm>
            <a:off x="8417636" y="300938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блако 47"/>
          <p:cNvSpPr/>
          <p:nvPr/>
        </p:nvSpPr>
        <p:spPr>
          <a:xfrm>
            <a:off x="620094" y="2709530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блако 48"/>
          <p:cNvSpPr/>
          <p:nvPr/>
        </p:nvSpPr>
        <p:spPr>
          <a:xfrm>
            <a:off x="285543" y="2641658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блако 49"/>
          <p:cNvSpPr/>
          <p:nvPr/>
        </p:nvSpPr>
        <p:spPr>
          <a:xfrm>
            <a:off x="4880634" y="5820562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блако 50"/>
          <p:cNvSpPr/>
          <p:nvPr/>
        </p:nvSpPr>
        <p:spPr>
          <a:xfrm>
            <a:off x="4635216" y="5677855"/>
            <a:ext cx="457200" cy="4572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5-конечная звезда 51"/>
          <p:cNvSpPr/>
          <p:nvPr/>
        </p:nvSpPr>
        <p:spPr>
          <a:xfrm>
            <a:off x="8189036" y="5735159"/>
            <a:ext cx="914400" cy="914400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5-конечная звезда 52"/>
          <p:cNvSpPr/>
          <p:nvPr/>
        </p:nvSpPr>
        <p:spPr>
          <a:xfrm>
            <a:off x="3338938" y="5394176"/>
            <a:ext cx="914400" cy="914400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5-конечная звезда 53"/>
          <p:cNvSpPr/>
          <p:nvPr/>
        </p:nvSpPr>
        <p:spPr>
          <a:xfrm>
            <a:off x="1794217" y="1941111"/>
            <a:ext cx="914400" cy="914400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5-конечная звезда 54"/>
          <p:cNvSpPr/>
          <p:nvPr/>
        </p:nvSpPr>
        <p:spPr>
          <a:xfrm>
            <a:off x="7960222" y="2045018"/>
            <a:ext cx="914400" cy="914400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5-конечная звезда 55"/>
          <p:cNvSpPr/>
          <p:nvPr/>
        </p:nvSpPr>
        <p:spPr>
          <a:xfrm>
            <a:off x="285543" y="3817875"/>
            <a:ext cx="914400" cy="914400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ятно 1 62"/>
          <p:cNvSpPr/>
          <p:nvPr/>
        </p:nvSpPr>
        <p:spPr>
          <a:xfrm>
            <a:off x="2837550" y="5448976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ятно 1 63"/>
          <p:cNvSpPr/>
          <p:nvPr/>
        </p:nvSpPr>
        <p:spPr>
          <a:xfrm>
            <a:off x="7507824" y="2903902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ятно 1 64"/>
          <p:cNvSpPr/>
          <p:nvPr/>
        </p:nvSpPr>
        <p:spPr>
          <a:xfrm>
            <a:off x="7236321" y="6454603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ятно 1 65"/>
          <p:cNvSpPr/>
          <p:nvPr/>
        </p:nvSpPr>
        <p:spPr>
          <a:xfrm>
            <a:off x="429382" y="5068987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ятно 1 66"/>
          <p:cNvSpPr/>
          <p:nvPr/>
        </p:nvSpPr>
        <p:spPr>
          <a:xfrm>
            <a:off x="7236322" y="300730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ятно 1 67"/>
          <p:cNvSpPr/>
          <p:nvPr/>
        </p:nvSpPr>
        <p:spPr>
          <a:xfrm>
            <a:off x="4207097" y="3661364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ятно 1 68"/>
          <p:cNvSpPr/>
          <p:nvPr/>
        </p:nvSpPr>
        <p:spPr>
          <a:xfrm>
            <a:off x="4993264" y="2806517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ятно 1 69"/>
          <p:cNvSpPr/>
          <p:nvPr/>
        </p:nvSpPr>
        <p:spPr>
          <a:xfrm>
            <a:off x="1922699" y="1381468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ятно 1 70"/>
          <p:cNvSpPr/>
          <p:nvPr/>
        </p:nvSpPr>
        <p:spPr>
          <a:xfrm>
            <a:off x="3616673" y="937943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ятно 1 71"/>
          <p:cNvSpPr/>
          <p:nvPr/>
        </p:nvSpPr>
        <p:spPr>
          <a:xfrm>
            <a:off x="5271676" y="5406420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183396" y="3349634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3215171" y="2239640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1445158" y="2870258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7156609" y="1079170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6226097" y="1982510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8834638" y="1381468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8711645" y="3031980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4937989" y="2075098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3752110" y="4587343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1445158" y="573515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7620766" y="3742941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7761241" y="4817914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5855848" y="5838888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4757641" y="6423628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3152863" y="627936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7950358" y="405572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6101062" y="115555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3875103" y="175950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5796595" y="1040311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2758745" y="935834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1644143" y="323596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183396" y="21849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0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868">
        <p14:prism isContent="1"/>
      </p:transition>
    </mc:Choice>
    <mc:Fallback xmlns="">
      <p:transition spd="slow" advClick="0" advTm="98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 animBg="1"/>
      <p:bldP spid="27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Прямая соединительная линия 26"/>
          <p:cNvCxnSpPr>
            <a:stCxn id="15" idx="5"/>
          </p:cNvCxnSpPr>
          <p:nvPr/>
        </p:nvCxnSpPr>
        <p:spPr>
          <a:xfrm flipH="1">
            <a:off x="7966767" y="1327049"/>
            <a:ext cx="556814" cy="3639271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5" idx="2"/>
          </p:cNvCxnSpPr>
          <p:nvPr/>
        </p:nvCxnSpPr>
        <p:spPr>
          <a:xfrm flipH="1">
            <a:off x="570636" y="885332"/>
            <a:ext cx="6852078" cy="182358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5" idx="4"/>
          </p:cNvCxnSpPr>
          <p:nvPr/>
        </p:nvCxnSpPr>
        <p:spPr>
          <a:xfrm flipH="1">
            <a:off x="5652120" y="1510015"/>
            <a:ext cx="2415467" cy="4151233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15" idx="3"/>
          </p:cNvCxnSpPr>
          <p:nvPr/>
        </p:nvCxnSpPr>
        <p:spPr>
          <a:xfrm flipH="1">
            <a:off x="983176" y="1327049"/>
            <a:ext cx="6628417" cy="4203741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B51520"/>
                </a:solidFill>
                <a:latin typeface="Courier New" pitchFamily="49" charset="0"/>
                <a:cs typeface="Courier New" pitchFamily="49" charset="0"/>
              </a:rPr>
              <a:t>Нотные знаки</a:t>
            </a:r>
            <a:endParaRPr lang="ru-RU" b="1" i="1" dirty="0">
              <a:solidFill>
                <a:srgbClr val="B5152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1"/>
            <a:ext cx="8363272" cy="24768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Для записи музыкальных звуков применяются особые знаки, которые называются нотами.</a:t>
            </a:r>
            <a:r>
              <a:rPr lang="ru-RU" b="1" i="1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ru-RU" dirty="0"/>
          </a:p>
        </p:txBody>
      </p:sp>
      <p:pic>
        <p:nvPicPr>
          <p:cNvPr id="4" name="Рисунок 3" descr="http://upload.wikimedia.org/wikipedia/commons/thumb/4/4a/Parts_of_a_musical_note.svg/200px-Parts_of_a_musical_note.svg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6" y="3308549"/>
            <a:ext cx="3384376" cy="278395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779912" y="3399688"/>
            <a:ext cx="51845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Нотные знаки состоят из следующих частей:</a:t>
            </a:r>
          </a:p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1-флажок, </a:t>
            </a:r>
          </a:p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2-штиль, </a:t>
            </a:r>
          </a:p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3-головка ноты.</a:t>
            </a:r>
          </a:p>
        </p:txBody>
      </p:sp>
      <p:sp>
        <p:nvSpPr>
          <p:cNvPr id="6" name="Месяц 5"/>
          <p:cNvSpPr/>
          <p:nvPr/>
        </p:nvSpPr>
        <p:spPr>
          <a:xfrm>
            <a:off x="983176" y="585307"/>
            <a:ext cx="457200" cy="914400"/>
          </a:xfrm>
          <a:prstGeom prst="moo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39762" flipH="1">
            <a:off x="8148539" y="4509120"/>
            <a:ext cx="504056" cy="914400"/>
          </a:xfrm>
          <a:prstGeom prst="moo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>
            <a:off x="1712194" y="813498"/>
            <a:ext cx="457200" cy="914400"/>
          </a:xfrm>
          <a:prstGeom prst="moo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есяц 8"/>
          <p:cNvSpPr/>
          <p:nvPr/>
        </p:nvSpPr>
        <p:spPr>
          <a:xfrm>
            <a:off x="342036" y="138415"/>
            <a:ext cx="457200" cy="914400"/>
          </a:xfrm>
          <a:prstGeom prst="moo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есяц 9"/>
          <p:cNvSpPr/>
          <p:nvPr/>
        </p:nvSpPr>
        <p:spPr>
          <a:xfrm rot="1997859" flipH="1">
            <a:off x="7552181" y="5568956"/>
            <a:ext cx="504056" cy="914400"/>
          </a:xfrm>
          <a:prstGeom prst="moo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есяц 10"/>
          <p:cNvSpPr/>
          <p:nvPr/>
        </p:nvSpPr>
        <p:spPr>
          <a:xfrm rot="1290783" flipH="1">
            <a:off x="8460432" y="5591361"/>
            <a:ext cx="504056" cy="914400"/>
          </a:xfrm>
          <a:prstGeom prst="moo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422714" y="260648"/>
            <a:ext cx="1289746" cy="124936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>
            <a:stCxn id="15" idx="1"/>
          </p:cNvCxnSpPr>
          <p:nvPr/>
        </p:nvCxnSpPr>
        <p:spPr>
          <a:xfrm flipH="1" flipV="1">
            <a:off x="1712194" y="138415"/>
            <a:ext cx="5899399" cy="305199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5" idx="6"/>
          </p:cNvCxnSpPr>
          <p:nvPr/>
        </p:nvCxnSpPr>
        <p:spPr>
          <a:xfrm>
            <a:off x="8712460" y="885332"/>
            <a:ext cx="431540" cy="911794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5" idx="7"/>
          </p:cNvCxnSpPr>
          <p:nvPr/>
        </p:nvCxnSpPr>
        <p:spPr>
          <a:xfrm flipV="1">
            <a:off x="8523581" y="138415"/>
            <a:ext cx="440907" cy="305199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15" idx="0"/>
          </p:cNvCxnSpPr>
          <p:nvPr/>
        </p:nvCxnSpPr>
        <p:spPr>
          <a:xfrm flipV="1">
            <a:off x="8067587" y="0"/>
            <a:ext cx="0" cy="26064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3533926" y="2132856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6891087" y="4264961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3220002" y="4584372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4872973" y="5861645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996280" y="45612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3097009" y="1279437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4860032" y="2708920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702527" y="3214511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2591662" y="3214512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351395" y="1302441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2305602" y="351026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6645101" y="1422526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7804209" y="3214513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6859853" y="5157192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860183" y="6341378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474388" y="4781145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6372200" y="6092503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3342995" y="6272635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6122853" y="296150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4431835" y="1178110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429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585">
        <p14:prism isContent="1"/>
      </p:transition>
    </mc:Choice>
    <mc:Fallback xmlns="">
      <p:transition spd="slow" advClick="0" advTm="155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ятно 1 21"/>
          <p:cNvSpPr/>
          <p:nvPr/>
        </p:nvSpPr>
        <p:spPr>
          <a:xfrm>
            <a:off x="1115616" y="136911"/>
            <a:ext cx="2952328" cy="2211969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http://www.eorhelp.ru/sites/default/files/ckeditor/376513/images/%D0%B7%D0%B0%D0%B4%D0%B0%D0%BD%D0%B8%D0%B55%D0%B0(2).gif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0" r="11800"/>
          <a:stretch/>
        </p:blipFill>
        <p:spPr bwMode="auto">
          <a:xfrm>
            <a:off x="611560" y="2348880"/>
            <a:ext cx="7920880" cy="43924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Каждая нота имеет свою длительность.</a:t>
            </a:r>
            <a:b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Познакомимся с дружной семьей нот.</a:t>
            </a:r>
            <a:endParaRPr lang="ru-RU" b="1" i="1" dirty="0">
              <a:solidFill>
                <a:srgbClr val="B515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Пятно 1 16"/>
          <p:cNvSpPr/>
          <p:nvPr/>
        </p:nvSpPr>
        <p:spPr>
          <a:xfrm>
            <a:off x="230137" y="3940263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ятно 1 17"/>
          <p:cNvSpPr/>
          <p:nvPr/>
        </p:nvSpPr>
        <p:spPr>
          <a:xfrm>
            <a:off x="8723151" y="4135219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ятно 1 18"/>
          <p:cNvSpPr/>
          <p:nvPr/>
        </p:nvSpPr>
        <p:spPr>
          <a:xfrm>
            <a:off x="8168775" y="1771751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ятно 1 19"/>
          <p:cNvSpPr/>
          <p:nvPr/>
        </p:nvSpPr>
        <p:spPr>
          <a:xfrm>
            <a:off x="6660232" y="1034483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ятно 1 20"/>
          <p:cNvSpPr/>
          <p:nvPr/>
        </p:nvSpPr>
        <p:spPr>
          <a:xfrm>
            <a:off x="8532440" y="425732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ятно 1 22"/>
          <p:cNvSpPr/>
          <p:nvPr/>
        </p:nvSpPr>
        <p:spPr>
          <a:xfrm>
            <a:off x="420848" y="620688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871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738">
        <p14:prism isContent="1"/>
      </p:transition>
    </mc:Choice>
    <mc:Fallback xmlns="">
      <p:transition spd="slow" advClick="0" advTm="973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Целая нота</a:t>
            </a:r>
            <a:endParaRPr lang="ru-RU" b="1" i="1" dirty="0">
              <a:solidFill>
                <a:srgbClr val="B515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Объект 3" descr="http://www.muz-urok.ru/semya_not/celaya-2.gif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1584176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вал 4"/>
          <p:cNvSpPr/>
          <p:nvPr/>
        </p:nvSpPr>
        <p:spPr>
          <a:xfrm>
            <a:off x="5868144" y="2660080"/>
            <a:ext cx="1944216" cy="141699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27584" y="4714515"/>
            <a:ext cx="2028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ПРАБАБУШКА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855703" y="3284984"/>
            <a:ext cx="2652401" cy="0"/>
          </a:xfrm>
          <a:prstGeom prst="straightConnector1">
            <a:avLst/>
          </a:prstGeom>
          <a:ln w="762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940152" y="4714515"/>
            <a:ext cx="2028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ЦЕЛАЯ НОТА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Солнце 11"/>
          <p:cNvSpPr/>
          <p:nvPr/>
        </p:nvSpPr>
        <p:spPr>
          <a:xfrm>
            <a:off x="8406232" y="3139975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олнце 13"/>
          <p:cNvSpPr/>
          <p:nvPr/>
        </p:nvSpPr>
        <p:spPr>
          <a:xfrm>
            <a:off x="6178393" y="1427902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олнце 14"/>
          <p:cNvSpPr/>
          <p:nvPr/>
        </p:nvSpPr>
        <p:spPr>
          <a:xfrm>
            <a:off x="2051720" y="1427902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олнце 15"/>
          <p:cNvSpPr/>
          <p:nvPr/>
        </p:nvSpPr>
        <p:spPr>
          <a:xfrm>
            <a:off x="7668344" y="476672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олнце 16"/>
          <p:cNvSpPr/>
          <p:nvPr/>
        </p:nvSpPr>
        <p:spPr>
          <a:xfrm>
            <a:off x="611560" y="476672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Выгнутая вниз стрелка 18"/>
          <p:cNvSpPr/>
          <p:nvPr/>
        </p:nvSpPr>
        <p:spPr>
          <a:xfrm>
            <a:off x="1619672" y="5301208"/>
            <a:ext cx="5616624" cy="936104"/>
          </a:xfrm>
          <a:prstGeom prst="curvedUp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Солнце 17"/>
          <p:cNvSpPr/>
          <p:nvPr/>
        </p:nvSpPr>
        <p:spPr>
          <a:xfrm>
            <a:off x="7968271" y="1628800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олнце 19"/>
          <p:cNvSpPr/>
          <p:nvPr/>
        </p:nvSpPr>
        <p:spPr>
          <a:xfrm>
            <a:off x="3970784" y="4630622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олнце 20"/>
          <p:cNvSpPr/>
          <p:nvPr/>
        </p:nvSpPr>
        <p:spPr>
          <a:xfrm>
            <a:off x="7968271" y="5589240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олнце 21"/>
          <p:cNvSpPr/>
          <p:nvPr/>
        </p:nvSpPr>
        <p:spPr>
          <a:xfrm>
            <a:off x="370384" y="5589240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олнце 22"/>
          <p:cNvSpPr/>
          <p:nvPr/>
        </p:nvSpPr>
        <p:spPr>
          <a:xfrm>
            <a:off x="211803" y="1461022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олнце 23"/>
          <p:cNvSpPr/>
          <p:nvPr/>
        </p:nvSpPr>
        <p:spPr>
          <a:xfrm>
            <a:off x="6725611" y="482262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олнце 24"/>
          <p:cNvSpPr/>
          <p:nvPr/>
        </p:nvSpPr>
        <p:spPr>
          <a:xfrm>
            <a:off x="2051720" y="705272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олнце 25"/>
          <p:cNvSpPr/>
          <p:nvPr/>
        </p:nvSpPr>
        <p:spPr>
          <a:xfrm>
            <a:off x="247623" y="3056384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олнце 26"/>
          <p:cNvSpPr/>
          <p:nvPr/>
        </p:nvSpPr>
        <p:spPr>
          <a:xfrm>
            <a:off x="173696" y="4866950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олнце 27"/>
          <p:cNvSpPr/>
          <p:nvPr/>
        </p:nvSpPr>
        <p:spPr>
          <a:xfrm>
            <a:off x="1820036" y="6237312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олнце 28"/>
          <p:cNvSpPr/>
          <p:nvPr/>
        </p:nvSpPr>
        <p:spPr>
          <a:xfrm>
            <a:off x="2737520" y="5360640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олнце 29"/>
          <p:cNvSpPr/>
          <p:nvPr/>
        </p:nvSpPr>
        <p:spPr>
          <a:xfrm>
            <a:off x="5401103" y="5261729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олнце 30"/>
          <p:cNvSpPr/>
          <p:nvPr/>
        </p:nvSpPr>
        <p:spPr>
          <a:xfrm>
            <a:off x="8153978" y="4826234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олнце 31"/>
          <p:cNvSpPr/>
          <p:nvPr/>
        </p:nvSpPr>
        <p:spPr>
          <a:xfrm>
            <a:off x="7123502" y="6056580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олнце 32"/>
          <p:cNvSpPr/>
          <p:nvPr/>
        </p:nvSpPr>
        <p:spPr>
          <a:xfrm>
            <a:off x="3724703" y="1391072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олнце 33"/>
          <p:cNvSpPr/>
          <p:nvPr/>
        </p:nvSpPr>
        <p:spPr>
          <a:xfrm>
            <a:off x="3309494" y="2352250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олнце 34"/>
          <p:cNvSpPr/>
          <p:nvPr/>
        </p:nvSpPr>
        <p:spPr>
          <a:xfrm>
            <a:off x="4593704" y="2149001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олнце 35"/>
          <p:cNvSpPr/>
          <p:nvPr/>
        </p:nvSpPr>
        <p:spPr>
          <a:xfrm>
            <a:off x="5175916" y="3848471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олнце 36"/>
          <p:cNvSpPr/>
          <p:nvPr/>
        </p:nvSpPr>
        <p:spPr>
          <a:xfrm>
            <a:off x="2861391" y="3723891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олнце 37"/>
          <p:cNvSpPr/>
          <p:nvPr/>
        </p:nvSpPr>
        <p:spPr>
          <a:xfrm>
            <a:off x="5508104" y="1297716"/>
            <a:ext cx="457200" cy="457200"/>
          </a:xfrm>
          <a:prstGeom prst="su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570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3387">
        <p14:prism isContent="1"/>
      </p:transition>
    </mc:Choice>
    <mc:Fallback xmlns="">
      <p:transition spd="slow" advClick="0" advTm="233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11" grpId="0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Половинная нота</a:t>
            </a:r>
            <a:endParaRPr lang="ru-RU" b="1" i="1" dirty="0">
              <a:solidFill>
                <a:srgbClr val="B515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Объект 3" descr="http://www.muz-urok.ru/semya_not/polovinka.gif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88840"/>
            <a:ext cx="1512168" cy="1935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muz-urok.ru/semya_not/polovinka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1512168" cy="193508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755576" y="4483682"/>
            <a:ext cx="2212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ДВЕ БАБУШКИ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707904" y="3284984"/>
            <a:ext cx="2016224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6156176" y="3068960"/>
            <a:ext cx="1130424" cy="914400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596336" y="3068960"/>
            <a:ext cx="1080120" cy="914400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7281893" y="1702532"/>
            <a:ext cx="0" cy="182535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11" idx="6"/>
          </p:cNvCxnSpPr>
          <p:nvPr/>
        </p:nvCxnSpPr>
        <p:spPr>
          <a:xfrm flipV="1">
            <a:off x="8676456" y="1700808"/>
            <a:ext cx="0" cy="182535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811677" y="4483682"/>
            <a:ext cx="2949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ПОЛОВИННЫЕ НОТЫ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Выгнутая вниз стрелка 16"/>
          <p:cNvSpPr/>
          <p:nvPr/>
        </p:nvSpPr>
        <p:spPr>
          <a:xfrm>
            <a:off x="1511660" y="5085184"/>
            <a:ext cx="6300700" cy="1235576"/>
          </a:xfrm>
          <a:prstGeom prst="curvedUpArrow">
            <a:avLst/>
          </a:prstGeom>
          <a:solidFill>
            <a:srgbClr val="FFFF00"/>
          </a:solidFill>
          <a:ln>
            <a:solidFill>
              <a:srgbClr val="B515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4-конечная звезда 17"/>
          <p:cNvSpPr/>
          <p:nvPr/>
        </p:nvSpPr>
        <p:spPr>
          <a:xfrm>
            <a:off x="3851920" y="4365104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4-конечная звезда 18"/>
          <p:cNvSpPr/>
          <p:nvPr/>
        </p:nvSpPr>
        <p:spPr>
          <a:xfrm rot="19339428">
            <a:off x="3877060" y="4383393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4-конечная звезда 19"/>
          <p:cNvSpPr/>
          <p:nvPr/>
        </p:nvSpPr>
        <p:spPr>
          <a:xfrm rot="2689019">
            <a:off x="467544" y="786408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4-конечная звезда 20"/>
          <p:cNvSpPr/>
          <p:nvPr/>
        </p:nvSpPr>
        <p:spPr>
          <a:xfrm>
            <a:off x="467544" y="786408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4-конечная звезда 21"/>
          <p:cNvSpPr/>
          <p:nvPr/>
        </p:nvSpPr>
        <p:spPr>
          <a:xfrm rot="2307716">
            <a:off x="5561093" y="1700807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4-конечная звезда 22"/>
          <p:cNvSpPr/>
          <p:nvPr/>
        </p:nvSpPr>
        <p:spPr>
          <a:xfrm>
            <a:off x="5565691" y="1700808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4-конечная звезда 23"/>
          <p:cNvSpPr/>
          <p:nvPr/>
        </p:nvSpPr>
        <p:spPr>
          <a:xfrm rot="19339428">
            <a:off x="3667816" y="1243608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4-конечная звезда 24"/>
          <p:cNvSpPr/>
          <p:nvPr/>
        </p:nvSpPr>
        <p:spPr>
          <a:xfrm rot="19339428">
            <a:off x="8045497" y="184570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4-конечная звезда 25"/>
          <p:cNvSpPr/>
          <p:nvPr/>
        </p:nvSpPr>
        <p:spPr>
          <a:xfrm rot="19339428">
            <a:off x="413157" y="5493550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4-конечная звезда 26"/>
          <p:cNvSpPr/>
          <p:nvPr/>
        </p:nvSpPr>
        <p:spPr>
          <a:xfrm rot="19339428">
            <a:off x="7747275" y="5547907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4-конечная звезда 27"/>
          <p:cNvSpPr/>
          <p:nvPr/>
        </p:nvSpPr>
        <p:spPr>
          <a:xfrm>
            <a:off x="7747275" y="5547907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4-конечная звезда 28"/>
          <p:cNvSpPr/>
          <p:nvPr/>
        </p:nvSpPr>
        <p:spPr>
          <a:xfrm>
            <a:off x="8045497" y="184570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4-конечная звезда 29"/>
          <p:cNvSpPr/>
          <p:nvPr/>
        </p:nvSpPr>
        <p:spPr>
          <a:xfrm>
            <a:off x="413157" y="5493550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4-конечная звезда 30"/>
          <p:cNvSpPr/>
          <p:nvPr/>
        </p:nvSpPr>
        <p:spPr>
          <a:xfrm>
            <a:off x="3700051" y="1223105"/>
            <a:ext cx="914400" cy="914400"/>
          </a:xfrm>
          <a:prstGeom prst="star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6001312" y="325298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672045" y="1507266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3483717" y="4014114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478142" y="4087341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2968041" y="5216858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29053" y="4969955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1861808" y="6369718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5116127" y="545531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6286753" y="5186916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8045497" y="5085184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7280444" y="6135585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8676456" y="636971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8722092" y="4272516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7692288" y="2675020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7922504" y="1330458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7385235" y="191591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4063134" y="184570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2089171" y="232710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659143" y="1947136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1818995" y="1210314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413157" y="191590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5129933" y="2251620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4075235" y="265153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2064981" y="2794290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413157" y="3342709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1511660" y="3980053"/>
            <a:ext cx="245986" cy="1851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463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9750">
        <p14:prism isContent="1"/>
      </p:transition>
    </mc:Choice>
    <mc:Fallback xmlns="">
      <p:transition spd="slow" advClick="0" advTm="1975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0" grpId="0" animBg="1"/>
      <p:bldP spid="11" grpId="0" animBg="1"/>
      <p:bldP spid="16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Четвертная нота</a:t>
            </a:r>
            <a:endParaRPr lang="ru-RU" b="1" i="1" dirty="0">
              <a:solidFill>
                <a:srgbClr val="B515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Объект 3" descr="http://www.muz-urok.ru/takt/chetvert2.gif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08428"/>
            <a:ext cx="864096" cy="1447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muz-urok.ru/takt/chetvert2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52004"/>
            <a:ext cx="792088" cy="1432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muz-urok.ru/semya_not/chetvert%20.g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52004"/>
            <a:ext cx="1080120" cy="150401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ww.muz-urok.ru/semya_not/chetvert%20.g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843" y="1923038"/>
            <a:ext cx="1008112" cy="14329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849112" y="4005064"/>
            <a:ext cx="2581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МАМЫ С ПАПАМИ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028384" y="3356018"/>
            <a:ext cx="936104" cy="84336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746243" y="3332364"/>
            <a:ext cx="936104" cy="843366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868144" y="3362388"/>
            <a:ext cx="936104" cy="84336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948264" y="3332364"/>
            <a:ext cx="936104" cy="84336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3" idx="6"/>
          </p:cNvCxnSpPr>
          <p:nvPr/>
        </p:nvCxnSpPr>
        <p:spPr>
          <a:xfrm flipV="1">
            <a:off x="5682347" y="2060848"/>
            <a:ext cx="0" cy="16931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4" idx="6"/>
          </p:cNvCxnSpPr>
          <p:nvPr/>
        </p:nvCxnSpPr>
        <p:spPr>
          <a:xfrm flipV="1">
            <a:off x="6804248" y="2060848"/>
            <a:ext cx="0" cy="172322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5" idx="6"/>
          </p:cNvCxnSpPr>
          <p:nvPr/>
        </p:nvCxnSpPr>
        <p:spPr>
          <a:xfrm flipV="1">
            <a:off x="7884368" y="2060848"/>
            <a:ext cx="0" cy="16931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0" idx="6"/>
          </p:cNvCxnSpPr>
          <p:nvPr/>
        </p:nvCxnSpPr>
        <p:spPr>
          <a:xfrm flipV="1">
            <a:off x="8964488" y="2060848"/>
            <a:ext cx="0" cy="171685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256076" y="4869160"/>
            <a:ext cx="2949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ЧЕТВЕРТНЫЕ НОТЫ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7" name="Стрелка вправо 36"/>
          <p:cNvSpPr/>
          <p:nvPr/>
        </p:nvSpPr>
        <p:spPr>
          <a:xfrm rot="3633121">
            <a:off x="1739811" y="4758719"/>
            <a:ext cx="978408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B515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 rot="1804338">
            <a:off x="2835918" y="5716260"/>
            <a:ext cx="978408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B515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 rot="21369783">
            <a:off x="4155071" y="5990771"/>
            <a:ext cx="978408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B515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право 42"/>
          <p:cNvSpPr/>
          <p:nvPr/>
        </p:nvSpPr>
        <p:spPr>
          <a:xfrm rot="19359836">
            <a:off x="5554824" y="5593915"/>
            <a:ext cx="978408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B515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блако 44"/>
          <p:cNvSpPr/>
          <p:nvPr/>
        </p:nvSpPr>
        <p:spPr>
          <a:xfrm>
            <a:off x="8010836" y="937604"/>
            <a:ext cx="914400" cy="9144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блако 45"/>
          <p:cNvSpPr/>
          <p:nvPr/>
        </p:nvSpPr>
        <p:spPr>
          <a:xfrm>
            <a:off x="7684758" y="480404"/>
            <a:ext cx="914400" cy="9144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блако 46"/>
          <p:cNvSpPr/>
          <p:nvPr/>
        </p:nvSpPr>
        <p:spPr>
          <a:xfrm>
            <a:off x="7666430" y="5411192"/>
            <a:ext cx="914400" cy="9144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блако 47"/>
          <p:cNvSpPr/>
          <p:nvPr/>
        </p:nvSpPr>
        <p:spPr>
          <a:xfrm>
            <a:off x="334380" y="5411192"/>
            <a:ext cx="914400" cy="9144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блако 48"/>
          <p:cNvSpPr/>
          <p:nvPr/>
        </p:nvSpPr>
        <p:spPr>
          <a:xfrm>
            <a:off x="878432" y="317089"/>
            <a:ext cx="914400" cy="9144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блако 49"/>
          <p:cNvSpPr/>
          <p:nvPr/>
        </p:nvSpPr>
        <p:spPr>
          <a:xfrm>
            <a:off x="403717" y="317089"/>
            <a:ext cx="914400" cy="9144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блако 50"/>
          <p:cNvSpPr/>
          <p:nvPr/>
        </p:nvSpPr>
        <p:spPr>
          <a:xfrm>
            <a:off x="611560" y="5643697"/>
            <a:ext cx="914400" cy="9144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блако 51"/>
          <p:cNvSpPr/>
          <p:nvPr/>
        </p:nvSpPr>
        <p:spPr>
          <a:xfrm>
            <a:off x="8014448" y="5643697"/>
            <a:ext cx="914400" cy="914400"/>
          </a:xfrm>
          <a:prstGeom prst="cloud">
            <a:avLst/>
          </a:prstGeom>
          <a:solidFill>
            <a:srgbClr val="ED1FB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144751" y="1394803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297818" y="295229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752332" y="1259374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054276" y="3461390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698812" y="2222663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3893966" y="3691483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6213203" y="2418836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8141958" y="2742447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7170330" y="1394804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6804248" y="4505101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488567" y="4510199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2016697" y="6052837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3675363" y="5226017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4779619" y="4715676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8548768" y="4623089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6702278" y="6228237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2217381" y="2946690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211387" y="1430902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3981589" y="1209629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2119518" y="213125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4891022" y="286506"/>
            <a:ext cx="245986" cy="185175"/>
          </a:xfrm>
          <a:prstGeom prst="ellipse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743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4626">
        <p14:prism isContent="1"/>
      </p:transition>
    </mc:Choice>
    <mc:Fallback xmlns="">
      <p:transition spd="slow" advClick="0" advTm="2462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 animBg="1"/>
      <p:bldP spid="13" grpId="0" animBg="1"/>
      <p:bldP spid="14" grpId="0" animBg="1"/>
      <p:bldP spid="15" grpId="0" animBg="1"/>
      <p:bldP spid="27" grpId="0"/>
      <p:bldP spid="37" grpId="0" animBg="1"/>
      <p:bldP spid="41" grpId="0" animBg="1"/>
      <p:bldP spid="42" grpId="0" animBg="1"/>
      <p:bldP spid="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Восьмая нота</a:t>
            </a:r>
            <a:endParaRPr lang="ru-RU" b="1" i="1" dirty="0">
              <a:solidFill>
                <a:srgbClr val="B515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Объект 3" descr="http://www.muz-urok.ru/takt/vosmushki%202.gif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90" y="1401924"/>
            <a:ext cx="86409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://www.muz-urok.ru/takt/vosmushki%202.gif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85978"/>
            <a:ext cx="86409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Объект 3" descr="http://www.muz-urok.ru/takt/vosmushki%202.gif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578" y="1397270"/>
            <a:ext cx="86409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3" descr="http://www.muz-urok.ru/takt/vosmushki%202.gif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385978"/>
            <a:ext cx="86409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Объект 3" descr="http://www.muz-urok.ru/takt/vosmushki%202.gif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33" y="3217820"/>
            <a:ext cx="86409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Объект 3" descr="http://www.muz-urok.ru/takt/vosmushki%202.gif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928" y="3229193"/>
            <a:ext cx="86409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Объект 3" descr="http://www.muz-urok.ru/takt/vosmushki%202.gif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578" y="3217820"/>
            <a:ext cx="86409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Объект 3" descr="http://www.muz-urok.ru/takt/vosmushki%202.gif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748" y="3229193"/>
            <a:ext cx="864096" cy="15121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Прямая со стрелкой 15"/>
          <p:cNvCxnSpPr/>
          <p:nvPr/>
        </p:nvCxnSpPr>
        <p:spPr>
          <a:xfrm flipV="1">
            <a:off x="3275856" y="3062378"/>
            <a:ext cx="1656184" cy="658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0443" y="5358407"/>
            <a:ext cx="3318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СТАРШИЕ РЕБЯТИШКИ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896836" y="2581121"/>
            <a:ext cx="720080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155706" y="4449428"/>
            <a:ext cx="720080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053482" y="4449428"/>
            <a:ext cx="720080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000629" y="4449428"/>
            <a:ext cx="720080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896836" y="4481171"/>
            <a:ext cx="720080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083843" y="2543183"/>
            <a:ext cx="720080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039456" y="2543183"/>
            <a:ext cx="720080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6970466" y="2543183"/>
            <a:ext cx="720080" cy="64807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>
            <a:stCxn id="24" idx="6"/>
          </p:cNvCxnSpPr>
          <p:nvPr/>
        </p:nvCxnSpPr>
        <p:spPr>
          <a:xfrm flipV="1">
            <a:off x="5803923" y="1348040"/>
            <a:ext cx="0" cy="151917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25" idx="6"/>
          </p:cNvCxnSpPr>
          <p:nvPr/>
        </p:nvCxnSpPr>
        <p:spPr>
          <a:xfrm flipV="1">
            <a:off x="6759536" y="1366172"/>
            <a:ext cx="0" cy="150104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26" idx="6"/>
          </p:cNvCxnSpPr>
          <p:nvPr/>
        </p:nvCxnSpPr>
        <p:spPr>
          <a:xfrm flipV="1">
            <a:off x="7690546" y="1348040"/>
            <a:ext cx="0" cy="151917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18" idx="6"/>
          </p:cNvCxnSpPr>
          <p:nvPr/>
        </p:nvCxnSpPr>
        <p:spPr>
          <a:xfrm flipV="1">
            <a:off x="8616916" y="1385978"/>
            <a:ext cx="0" cy="151917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Скругленная соединительная линия 37"/>
          <p:cNvCxnSpPr/>
          <p:nvPr/>
        </p:nvCxnSpPr>
        <p:spPr>
          <a:xfrm rot="16200000" flipH="1">
            <a:off x="5596282" y="3782082"/>
            <a:ext cx="914400" cy="352253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Скругленная соединительная линия 41"/>
          <p:cNvCxnSpPr/>
          <p:nvPr/>
        </p:nvCxnSpPr>
        <p:spPr>
          <a:xfrm rot="16200000" flipH="1">
            <a:off x="7424553" y="3782082"/>
            <a:ext cx="914400" cy="352253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Скругленная соединительная линия 42"/>
          <p:cNvCxnSpPr/>
          <p:nvPr/>
        </p:nvCxnSpPr>
        <p:spPr>
          <a:xfrm rot="16200000" flipH="1">
            <a:off x="6470900" y="3782082"/>
            <a:ext cx="914400" cy="352253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Скругленная соединительная линия 43"/>
          <p:cNvCxnSpPr/>
          <p:nvPr/>
        </p:nvCxnSpPr>
        <p:spPr>
          <a:xfrm rot="16200000" flipH="1">
            <a:off x="5522850" y="1629114"/>
            <a:ext cx="914400" cy="352253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Скругленная соединительная линия 44"/>
          <p:cNvCxnSpPr/>
          <p:nvPr/>
        </p:nvCxnSpPr>
        <p:spPr>
          <a:xfrm rot="16200000" flipH="1">
            <a:off x="8335843" y="3809151"/>
            <a:ext cx="914400" cy="352253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Скругленная соединительная линия 45"/>
          <p:cNvCxnSpPr/>
          <p:nvPr/>
        </p:nvCxnSpPr>
        <p:spPr>
          <a:xfrm rot="16200000" flipH="1">
            <a:off x="6468762" y="1667051"/>
            <a:ext cx="914400" cy="352253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Скругленная соединительная линия 46"/>
          <p:cNvCxnSpPr/>
          <p:nvPr/>
        </p:nvCxnSpPr>
        <p:spPr>
          <a:xfrm rot="16200000" flipH="1">
            <a:off x="7439636" y="1629115"/>
            <a:ext cx="914400" cy="352253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Скругленная соединительная линия 47"/>
          <p:cNvCxnSpPr/>
          <p:nvPr/>
        </p:nvCxnSpPr>
        <p:spPr>
          <a:xfrm rot="16200000" flipH="1">
            <a:off x="8335843" y="1667053"/>
            <a:ext cx="914400" cy="352253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stCxn id="20" idx="6"/>
          </p:cNvCxnSpPr>
          <p:nvPr/>
        </p:nvCxnSpPr>
        <p:spPr>
          <a:xfrm flipV="1">
            <a:off x="5875786" y="3501008"/>
            <a:ext cx="0" cy="12724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stCxn id="21" idx="6"/>
          </p:cNvCxnSpPr>
          <p:nvPr/>
        </p:nvCxnSpPr>
        <p:spPr>
          <a:xfrm flipH="1" flipV="1">
            <a:off x="6759536" y="3501008"/>
            <a:ext cx="14026" cy="12724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stCxn id="22" idx="6"/>
          </p:cNvCxnSpPr>
          <p:nvPr/>
        </p:nvCxnSpPr>
        <p:spPr>
          <a:xfrm flipH="1" flipV="1">
            <a:off x="7690546" y="3501008"/>
            <a:ext cx="30163" cy="12724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stCxn id="23" idx="6"/>
          </p:cNvCxnSpPr>
          <p:nvPr/>
        </p:nvCxnSpPr>
        <p:spPr>
          <a:xfrm flipV="1">
            <a:off x="8616916" y="3501008"/>
            <a:ext cx="0" cy="13041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5772061" y="5405476"/>
            <a:ext cx="2396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ВОСЬМЫЕ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НОТЫ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2" name="Выгнутая вниз стрелка 61"/>
          <p:cNvSpPr/>
          <p:nvPr/>
        </p:nvSpPr>
        <p:spPr>
          <a:xfrm>
            <a:off x="1618838" y="5867140"/>
            <a:ext cx="5483251" cy="658203"/>
          </a:xfrm>
          <a:prstGeom prst="curvedUp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4" name="5-конечная звезда 63"/>
          <p:cNvSpPr/>
          <p:nvPr/>
        </p:nvSpPr>
        <p:spPr>
          <a:xfrm>
            <a:off x="7158563" y="419707"/>
            <a:ext cx="914400" cy="914400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5-конечная звезда 64"/>
          <p:cNvSpPr/>
          <p:nvPr/>
        </p:nvSpPr>
        <p:spPr>
          <a:xfrm>
            <a:off x="8159716" y="114907"/>
            <a:ext cx="914400" cy="914400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5-конечная звезда 65"/>
          <p:cNvSpPr/>
          <p:nvPr/>
        </p:nvSpPr>
        <p:spPr>
          <a:xfrm>
            <a:off x="3796138" y="1486507"/>
            <a:ext cx="914400" cy="914400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5-конечная звезда 66"/>
          <p:cNvSpPr/>
          <p:nvPr/>
        </p:nvSpPr>
        <p:spPr>
          <a:xfrm>
            <a:off x="3638980" y="3859064"/>
            <a:ext cx="914400" cy="914400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5-конечная звезда 67"/>
          <p:cNvSpPr/>
          <p:nvPr/>
        </p:nvSpPr>
        <p:spPr>
          <a:xfrm>
            <a:off x="4253338" y="5179108"/>
            <a:ext cx="914400" cy="914400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5-конечная звезда 68"/>
          <p:cNvSpPr/>
          <p:nvPr/>
        </p:nvSpPr>
        <p:spPr>
          <a:xfrm>
            <a:off x="1373583" y="419707"/>
            <a:ext cx="914400" cy="914400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5-конечная звезда 69"/>
          <p:cNvSpPr/>
          <p:nvPr/>
        </p:nvSpPr>
        <p:spPr>
          <a:xfrm>
            <a:off x="309386" y="120632"/>
            <a:ext cx="914400" cy="914400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5-конечная звезда 70"/>
          <p:cNvSpPr/>
          <p:nvPr/>
        </p:nvSpPr>
        <p:spPr>
          <a:xfrm>
            <a:off x="7720742" y="419707"/>
            <a:ext cx="914400" cy="914400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5-конечная звезда 71"/>
          <p:cNvSpPr/>
          <p:nvPr/>
        </p:nvSpPr>
        <p:spPr>
          <a:xfrm>
            <a:off x="7873142" y="5636308"/>
            <a:ext cx="914400" cy="914400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5-конечная звезда 48"/>
          <p:cNvSpPr/>
          <p:nvPr/>
        </p:nvSpPr>
        <p:spPr>
          <a:xfrm>
            <a:off x="274528" y="4411536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5-конечная звезда 49"/>
          <p:cNvSpPr/>
          <p:nvPr/>
        </p:nvSpPr>
        <p:spPr>
          <a:xfrm>
            <a:off x="2425159" y="4925864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5-конечная звезда 50"/>
          <p:cNvSpPr/>
          <p:nvPr/>
        </p:nvSpPr>
        <p:spPr>
          <a:xfrm>
            <a:off x="6935711" y="6196241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5-конечная звезда 51"/>
          <p:cNvSpPr/>
          <p:nvPr/>
        </p:nvSpPr>
        <p:spPr>
          <a:xfrm>
            <a:off x="481533" y="5912544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5-конечная звезда 52"/>
          <p:cNvSpPr/>
          <p:nvPr/>
        </p:nvSpPr>
        <p:spPr>
          <a:xfrm>
            <a:off x="4832472" y="3686425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5-конечная звезда 54"/>
          <p:cNvSpPr/>
          <p:nvPr/>
        </p:nvSpPr>
        <p:spPr>
          <a:xfrm>
            <a:off x="3230400" y="1581779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5-конечная звезда 56"/>
          <p:cNvSpPr/>
          <p:nvPr/>
        </p:nvSpPr>
        <p:spPr>
          <a:xfrm>
            <a:off x="5078344" y="1327764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5-конечная звезда 58"/>
          <p:cNvSpPr/>
          <p:nvPr/>
        </p:nvSpPr>
        <p:spPr>
          <a:xfrm>
            <a:off x="274528" y="1305543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5-конечная звезда 62"/>
          <p:cNvSpPr/>
          <p:nvPr/>
        </p:nvSpPr>
        <p:spPr>
          <a:xfrm>
            <a:off x="2260373" y="263454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5-конечная звезда 72"/>
          <p:cNvSpPr/>
          <p:nvPr/>
        </p:nvSpPr>
        <p:spPr>
          <a:xfrm>
            <a:off x="6887002" y="263454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5-конечная звезда 73"/>
          <p:cNvSpPr/>
          <p:nvPr/>
        </p:nvSpPr>
        <p:spPr>
          <a:xfrm>
            <a:off x="1137854" y="4872468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5-конечная звезда 74"/>
          <p:cNvSpPr/>
          <p:nvPr/>
        </p:nvSpPr>
        <p:spPr>
          <a:xfrm>
            <a:off x="3398601" y="3287356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5-конечная звезда 75"/>
          <p:cNvSpPr/>
          <p:nvPr/>
        </p:nvSpPr>
        <p:spPr>
          <a:xfrm>
            <a:off x="1270118" y="6197538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5-конечная звезда 76"/>
          <p:cNvSpPr/>
          <p:nvPr/>
        </p:nvSpPr>
        <p:spPr>
          <a:xfrm>
            <a:off x="524035" y="2724193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5-конечная звезда 77"/>
          <p:cNvSpPr/>
          <p:nvPr/>
        </p:nvSpPr>
        <p:spPr>
          <a:xfrm>
            <a:off x="3627622" y="5912544"/>
            <a:ext cx="337032" cy="361928"/>
          </a:xfrm>
          <a:prstGeom prst="star5">
            <a:avLst/>
          </a:prstGeom>
          <a:solidFill>
            <a:srgbClr val="EF221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166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8550">
        <p14:prism isContent="1"/>
      </p:transition>
    </mc:Choice>
    <mc:Fallback xmlns="">
      <p:transition spd="slow" advClick="0" advTm="3855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61" grpId="0"/>
      <p:bldP spid="6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Шестнадцатая нота</a:t>
            </a:r>
            <a:endParaRPr lang="ru-RU" b="1" i="1" dirty="0">
              <a:solidFill>
                <a:srgbClr val="B515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Рисунок 4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916037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48" y="4886467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67" y="4886467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73037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55409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48" y="3755409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92" y="3755409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83768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76500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48" y="2503671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92" y="2503671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40768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48" y="1340768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92" y="1340768"/>
            <a:ext cx="76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://www.muz-urok.ru/semya_not/16_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916037"/>
            <a:ext cx="762000" cy="1143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22"/>
          <p:cNvSpPr txBox="1"/>
          <p:nvPr/>
        </p:nvSpPr>
        <p:spPr>
          <a:xfrm>
            <a:off x="137592" y="6222502"/>
            <a:ext cx="3318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МЛАДШИЕ РЕБЯТИШКИ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2627784" y="3626768"/>
            <a:ext cx="2160240" cy="19903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6109357" y="4434769"/>
            <a:ext cx="576064" cy="5443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032350" y="2015310"/>
            <a:ext cx="576064" cy="48836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009163" y="2015310"/>
            <a:ext cx="576064" cy="48836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011743" y="1995404"/>
            <a:ext cx="576064" cy="48836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8028384" y="2015310"/>
            <a:ext cx="576064" cy="4883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Скругленная соединительная линия 30"/>
          <p:cNvCxnSpPr/>
          <p:nvPr/>
        </p:nvCxnSpPr>
        <p:spPr>
          <a:xfrm rot="16200000" flipH="1">
            <a:off x="6472803" y="1651636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27" idx="6"/>
          </p:cNvCxnSpPr>
          <p:nvPr/>
        </p:nvCxnSpPr>
        <p:spPr>
          <a:xfrm flipV="1">
            <a:off x="5608414" y="1360674"/>
            <a:ext cx="0" cy="898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6585227" y="1360674"/>
            <a:ext cx="0" cy="898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29" idx="6"/>
          </p:cNvCxnSpPr>
          <p:nvPr/>
        </p:nvCxnSpPr>
        <p:spPr>
          <a:xfrm flipV="1">
            <a:off x="7587807" y="1348607"/>
            <a:ext cx="0" cy="89097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30" idx="6"/>
          </p:cNvCxnSpPr>
          <p:nvPr/>
        </p:nvCxnSpPr>
        <p:spPr>
          <a:xfrm flipV="1">
            <a:off x="8604448" y="1340768"/>
            <a:ext cx="1" cy="9187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Скругленная соединительная линия 40"/>
          <p:cNvCxnSpPr/>
          <p:nvPr/>
        </p:nvCxnSpPr>
        <p:spPr>
          <a:xfrm rot="16200000" flipH="1">
            <a:off x="5521711" y="1672624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Скругленная соединительная линия 41"/>
          <p:cNvCxnSpPr/>
          <p:nvPr/>
        </p:nvCxnSpPr>
        <p:spPr>
          <a:xfrm rot="16200000" flipH="1">
            <a:off x="5492759" y="1464264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Скругленная соединительная линия 42"/>
          <p:cNvCxnSpPr/>
          <p:nvPr/>
        </p:nvCxnSpPr>
        <p:spPr>
          <a:xfrm rot="16200000" flipH="1">
            <a:off x="6467736" y="1499948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Скругленная соединительная линия 43"/>
          <p:cNvCxnSpPr/>
          <p:nvPr/>
        </p:nvCxnSpPr>
        <p:spPr>
          <a:xfrm rot="16200000" flipH="1">
            <a:off x="8488793" y="1464263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Скругленная соединительная линия 44"/>
          <p:cNvCxnSpPr/>
          <p:nvPr/>
        </p:nvCxnSpPr>
        <p:spPr>
          <a:xfrm rot="16200000" flipH="1">
            <a:off x="7479779" y="1617968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Скругленная соединительная линия 45"/>
          <p:cNvCxnSpPr/>
          <p:nvPr/>
        </p:nvCxnSpPr>
        <p:spPr>
          <a:xfrm rot="16200000" flipH="1">
            <a:off x="7489613" y="1464264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Скругленная соединительная линия 46"/>
          <p:cNvCxnSpPr/>
          <p:nvPr/>
        </p:nvCxnSpPr>
        <p:spPr>
          <a:xfrm rot="16200000" flipH="1">
            <a:off x="5487409" y="2773246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Скругленная соединительная линия 47"/>
          <p:cNvCxnSpPr/>
          <p:nvPr/>
        </p:nvCxnSpPr>
        <p:spPr>
          <a:xfrm rot="16200000" flipH="1">
            <a:off x="8508395" y="1672624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Скругленная соединительная линия 48"/>
          <p:cNvCxnSpPr/>
          <p:nvPr/>
        </p:nvCxnSpPr>
        <p:spPr>
          <a:xfrm rot="16200000" flipH="1">
            <a:off x="6476835" y="2773009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Скругленная соединительная линия 49"/>
          <p:cNvCxnSpPr/>
          <p:nvPr/>
        </p:nvCxnSpPr>
        <p:spPr>
          <a:xfrm rot="16200000" flipH="1">
            <a:off x="5487409" y="2943942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Овал 52"/>
          <p:cNvSpPr/>
          <p:nvPr/>
        </p:nvSpPr>
        <p:spPr>
          <a:xfrm>
            <a:off x="7093043" y="4434770"/>
            <a:ext cx="576064" cy="5443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5032350" y="3209312"/>
            <a:ext cx="576064" cy="5267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6012394" y="3189064"/>
            <a:ext cx="576064" cy="5443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7029204" y="3166972"/>
            <a:ext cx="576064" cy="5443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8040049" y="4492756"/>
            <a:ext cx="576064" cy="5443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8028384" y="3209312"/>
            <a:ext cx="576064" cy="5443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5032350" y="5635522"/>
            <a:ext cx="576064" cy="5443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6109357" y="5635524"/>
            <a:ext cx="576064" cy="5443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7097482" y="5635523"/>
            <a:ext cx="576064" cy="5443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8050151" y="5635524"/>
            <a:ext cx="576064" cy="5443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5032350" y="4434771"/>
            <a:ext cx="576064" cy="5443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5" name="Прямая соединительная линия 64"/>
          <p:cNvCxnSpPr/>
          <p:nvPr/>
        </p:nvCxnSpPr>
        <p:spPr>
          <a:xfrm flipV="1">
            <a:off x="5608414" y="2657590"/>
            <a:ext cx="0" cy="8258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>
            <a:stCxn id="55" idx="6"/>
          </p:cNvCxnSpPr>
          <p:nvPr/>
        </p:nvCxnSpPr>
        <p:spPr>
          <a:xfrm flipH="1" flipV="1">
            <a:off x="6569097" y="2657590"/>
            <a:ext cx="19361" cy="80363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>
            <a:stCxn id="56" idx="6"/>
          </p:cNvCxnSpPr>
          <p:nvPr/>
        </p:nvCxnSpPr>
        <p:spPr>
          <a:xfrm flipV="1">
            <a:off x="7605268" y="2736820"/>
            <a:ext cx="0" cy="7023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8601684" y="2780928"/>
            <a:ext cx="0" cy="7023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608414" y="6268668"/>
            <a:ext cx="3318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ШЕСТНАДЦАТЫЕ НОТЫ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70" name="Прямая соединительная линия 69"/>
          <p:cNvCxnSpPr>
            <a:stCxn id="63" idx="6"/>
          </p:cNvCxnSpPr>
          <p:nvPr/>
        </p:nvCxnSpPr>
        <p:spPr>
          <a:xfrm flipH="1" flipV="1">
            <a:off x="5603064" y="3933056"/>
            <a:ext cx="5350" cy="7738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>
            <a:stCxn id="26" idx="6"/>
          </p:cNvCxnSpPr>
          <p:nvPr/>
        </p:nvCxnSpPr>
        <p:spPr>
          <a:xfrm flipV="1">
            <a:off x="6685421" y="3933056"/>
            <a:ext cx="0" cy="77387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>
            <a:stCxn id="53" idx="6"/>
          </p:cNvCxnSpPr>
          <p:nvPr/>
        </p:nvCxnSpPr>
        <p:spPr>
          <a:xfrm flipV="1">
            <a:off x="7669107" y="3933056"/>
            <a:ext cx="0" cy="77387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>
            <a:stCxn id="57" idx="6"/>
          </p:cNvCxnSpPr>
          <p:nvPr/>
        </p:nvCxnSpPr>
        <p:spPr>
          <a:xfrm flipV="1">
            <a:off x="8616113" y="3977902"/>
            <a:ext cx="0" cy="7870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>
            <a:stCxn id="59" idx="6"/>
          </p:cNvCxnSpPr>
          <p:nvPr/>
        </p:nvCxnSpPr>
        <p:spPr>
          <a:xfrm flipV="1">
            <a:off x="5608414" y="5157192"/>
            <a:ext cx="0" cy="75049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>
            <a:stCxn id="60" idx="6"/>
          </p:cNvCxnSpPr>
          <p:nvPr/>
        </p:nvCxnSpPr>
        <p:spPr>
          <a:xfrm flipV="1">
            <a:off x="6685421" y="5157192"/>
            <a:ext cx="0" cy="75049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>
            <a:stCxn id="61" idx="6"/>
          </p:cNvCxnSpPr>
          <p:nvPr/>
        </p:nvCxnSpPr>
        <p:spPr>
          <a:xfrm flipH="1" flipV="1">
            <a:off x="7669107" y="5157192"/>
            <a:ext cx="4439" cy="7504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>
            <a:stCxn id="62" idx="6"/>
          </p:cNvCxnSpPr>
          <p:nvPr/>
        </p:nvCxnSpPr>
        <p:spPr>
          <a:xfrm flipH="1" flipV="1">
            <a:off x="8601684" y="5157192"/>
            <a:ext cx="24531" cy="75049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Скругленная соединительная линия 87"/>
          <p:cNvCxnSpPr/>
          <p:nvPr/>
        </p:nvCxnSpPr>
        <p:spPr>
          <a:xfrm rot="16200000" flipH="1">
            <a:off x="7489615" y="3064793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Скругленная соединительная линия 88"/>
          <p:cNvCxnSpPr/>
          <p:nvPr/>
        </p:nvCxnSpPr>
        <p:spPr>
          <a:xfrm rot="16200000" flipH="1">
            <a:off x="7489614" y="2871872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Скругленная соединительная линия 89"/>
          <p:cNvCxnSpPr/>
          <p:nvPr/>
        </p:nvCxnSpPr>
        <p:spPr>
          <a:xfrm rot="16200000" flipH="1">
            <a:off x="7548230" y="4195283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Скругленная соединительная линия 90"/>
          <p:cNvCxnSpPr/>
          <p:nvPr/>
        </p:nvCxnSpPr>
        <p:spPr>
          <a:xfrm rot="16200000" flipH="1">
            <a:off x="7574174" y="4051476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Скругленная соединительная линия 91"/>
          <p:cNvCxnSpPr/>
          <p:nvPr/>
        </p:nvCxnSpPr>
        <p:spPr>
          <a:xfrm rot="16200000" flipH="1">
            <a:off x="8498293" y="3072347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Скругленная соединительная линия 92"/>
          <p:cNvCxnSpPr/>
          <p:nvPr/>
        </p:nvCxnSpPr>
        <p:spPr>
          <a:xfrm rot="16200000" flipH="1">
            <a:off x="8498293" y="2883281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Скругленная соединительная линия 93"/>
          <p:cNvCxnSpPr/>
          <p:nvPr/>
        </p:nvCxnSpPr>
        <p:spPr>
          <a:xfrm rot="16200000" flipH="1">
            <a:off x="8510560" y="4297010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Скругленная соединительная линия 94"/>
          <p:cNvCxnSpPr/>
          <p:nvPr/>
        </p:nvCxnSpPr>
        <p:spPr>
          <a:xfrm rot="16200000" flipH="1">
            <a:off x="8500458" y="4131593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Скругленная соединительная линия 95"/>
          <p:cNvCxnSpPr/>
          <p:nvPr/>
        </p:nvCxnSpPr>
        <p:spPr>
          <a:xfrm rot="16200000" flipH="1">
            <a:off x="6591859" y="4229502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Скругленная соединительная линия 96"/>
          <p:cNvCxnSpPr/>
          <p:nvPr/>
        </p:nvCxnSpPr>
        <p:spPr>
          <a:xfrm rot="16200000" flipH="1">
            <a:off x="6605507" y="4051575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Скругленная соединительная линия 97"/>
          <p:cNvCxnSpPr/>
          <p:nvPr/>
        </p:nvCxnSpPr>
        <p:spPr>
          <a:xfrm rot="16200000" flipH="1">
            <a:off x="5525926" y="4271781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Скругленная соединительная линия 98"/>
          <p:cNvCxnSpPr/>
          <p:nvPr/>
        </p:nvCxnSpPr>
        <p:spPr>
          <a:xfrm rot="16200000" flipH="1">
            <a:off x="5492760" y="4094557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Скругленная соединительная линия 99"/>
          <p:cNvCxnSpPr/>
          <p:nvPr/>
        </p:nvCxnSpPr>
        <p:spPr>
          <a:xfrm rot="16200000" flipH="1">
            <a:off x="8510559" y="5459397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Скругленная соединительная линия 100"/>
          <p:cNvCxnSpPr/>
          <p:nvPr/>
        </p:nvCxnSpPr>
        <p:spPr>
          <a:xfrm rot="16200000" flipH="1">
            <a:off x="8498293" y="5269097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Скругленная соединительная линия 101"/>
          <p:cNvCxnSpPr/>
          <p:nvPr/>
        </p:nvCxnSpPr>
        <p:spPr>
          <a:xfrm rot="16200000" flipH="1">
            <a:off x="7548230" y="5311409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Скругленная соединительная линия 102"/>
          <p:cNvCxnSpPr/>
          <p:nvPr/>
        </p:nvCxnSpPr>
        <p:spPr>
          <a:xfrm rot="16200000" flipH="1">
            <a:off x="7582240" y="5538766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Скругленная соединительная линия 103"/>
          <p:cNvCxnSpPr/>
          <p:nvPr/>
        </p:nvCxnSpPr>
        <p:spPr>
          <a:xfrm rot="16200000" flipH="1">
            <a:off x="6581780" y="5439775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Скругленная соединительная линия 104"/>
          <p:cNvCxnSpPr/>
          <p:nvPr/>
        </p:nvCxnSpPr>
        <p:spPr>
          <a:xfrm rot="16200000" flipH="1">
            <a:off x="6581779" y="5243463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Скругленная соединительная линия 105"/>
          <p:cNvCxnSpPr/>
          <p:nvPr/>
        </p:nvCxnSpPr>
        <p:spPr>
          <a:xfrm rot="16200000" flipH="1">
            <a:off x="5501576" y="5459396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Скругленная соединительная линия 106"/>
          <p:cNvCxnSpPr/>
          <p:nvPr/>
        </p:nvCxnSpPr>
        <p:spPr>
          <a:xfrm rot="16200000" flipH="1">
            <a:off x="5496908" y="5272848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Скругленная соединительная линия 108"/>
          <p:cNvCxnSpPr/>
          <p:nvPr/>
        </p:nvCxnSpPr>
        <p:spPr>
          <a:xfrm rot="16200000" flipH="1">
            <a:off x="6453442" y="2943942"/>
            <a:ext cx="583567" cy="352256"/>
          </a:xfrm>
          <a:prstGeom prst="curved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Пятно 1 110"/>
          <p:cNvSpPr/>
          <p:nvPr/>
        </p:nvSpPr>
        <p:spPr>
          <a:xfrm>
            <a:off x="3774524" y="1391552"/>
            <a:ext cx="914400" cy="914400"/>
          </a:xfrm>
          <a:prstGeom prst="irregularSeal1">
            <a:avLst/>
          </a:prstGeom>
          <a:solidFill>
            <a:srgbClr val="62DB31"/>
          </a:solidFill>
          <a:ln>
            <a:solidFill>
              <a:srgbClr val="BC0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ятно 1 113"/>
          <p:cNvSpPr/>
          <p:nvPr/>
        </p:nvSpPr>
        <p:spPr>
          <a:xfrm>
            <a:off x="442392" y="188640"/>
            <a:ext cx="914400" cy="914400"/>
          </a:xfrm>
          <a:prstGeom prst="irregularSeal1">
            <a:avLst/>
          </a:prstGeom>
          <a:solidFill>
            <a:srgbClr val="62DB31"/>
          </a:solidFill>
          <a:ln>
            <a:solidFill>
              <a:srgbClr val="BC0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ятно 1 114"/>
          <p:cNvSpPr/>
          <p:nvPr/>
        </p:nvSpPr>
        <p:spPr>
          <a:xfrm>
            <a:off x="7870881" y="188640"/>
            <a:ext cx="914400" cy="914400"/>
          </a:xfrm>
          <a:prstGeom prst="irregularSeal1">
            <a:avLst/>
          </a:prstGeom>
          <a:solidFill>
            <a:srgbClr val="62DB31"/>
          </a:solidFill>
          <a:ln>
            <a:solidFill>
              <a:srgbClr val="BC0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Пятно 1 115"/>
          <p:cNvSpPr/>
          <p:nvPr/>
        </p:nvSpPr>
        <p:spPr>
          <a:xfrm>
            <a:off x="2793504" y="4225007"/>
            <a:ext cx="914400" cy="914400"/>
          </a:xfrm>
          <a:prstGeom prst="irregularSeal1">
            <a:avLst/>
          </a:prstGeom>
          <a:solidFill>
            <a:srgbClr val="62DB31"/>
          </a:solidFill>
          <a:ln>
            <a:solidFill>
              <a:srgbClr val="BC0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ятно 1 116"/>
          <p:cNvSpPr/>
          <p:nvPr/>
        </p:nvSpPr>
        <p:spPr>
          <a:xfrm>
            <a:off x="2755032" y="2425384"/>
            <a:ext cx="914400" cy="914400"/>
          </a:xfrm>
          <a:prstGeom prst="irregularSeal1">
            <a:avLst/>
          </a:prstGeom>
          <a:solidFill>
            <a:srgbClr val="62DB31"/>
          </a:solidFill>
          <a:ln>
            <a:solidFill>
              <a:srgbClr val="BC0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Пятно 1 117"/>
          <p:cNvSpPr/>
          <p:nvPr/>
        </p:nvSpPr>
        <p:spPr>
          <a:xfrm>
            <a:off x="3881366" y="5149586"/>
            <a:ext cx="914400" cy="914400"/>
          </a:xfrm>
          <a:prstGeom prst="irregularSeal1">
            <a:avLst/>
          </a:prstGeom>
          <a:solidFill>
            <a:srgbClr val="62DB31"/>
          </a:solidFill>
          <a:ln>
            <a:solidFill>
              <a:srgbClr val="BC0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Пятно 1 118"/>
          <p:cNvSpPr/>
          <p:nvPr/>
        </p:nvSpPr>
        <p:spPr>
          <a:xfrm>
            <a:off x="4611258" y="2541864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Пятно 1 119"/>
          <p:cNvSpPr/>
          <p:nvPr/>
        </p:nvSpPr>
        <p:spPr>
          <a:xfrm rot="3945707">
            <a:off x="3850301" y="3093516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Пятно 1 120"/>
          <p:cNvSpPr/>
          <p:nvPr/>
        </p:nvSpPr>
        <p:spPr>
          <a:xfrm>
            <a:off x="4193412" y="373532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Пятно 1 122"/>
          <p:cNvSpPr/>
          <p:nvPr/>
        </p:nvSpPr>
        <p:spPr>
          <a:xfrm>
            <a:off x="2837550" y="5448976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Пятно 1 123"/>
          <p:cNvSpPr/>
          <p:nvPr/>
        </p:nvSpPr>
        <p:spPr>
          <a:xfrm>
            <a:off x="4292853" y="4114427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Пятно 1 124"/>
          <p:cNvSpPr/>
          <p:nvPr/>
        </p:nvSpPr>
        <p:spPr>
          <a:xfrm>
            <a:off x="3021520" y="1717312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Пятно 1 125"/>
          <p:cNvSpPr/>
          <p:nvPr/>
        </p:nvSpPr>
        <p:spPr>
          <a:xfrm>
            <a:off x="4776635" y="1229439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Пятно 1 126"/>
          <p:cNvSpPr/>
          <p:nvPr/>
        </p:nvSpPr>
        <p:spPr>
          <a:xfrm>
            <a:off x="2279480" y="204789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Пятно 1 127"/>
          <p:cNvSpPr/>
          <p:nvPr/>
        </p:nvSpPr>
        <p:spPr>
          <a:xfrm>
            <a:off x="6012394" y="1391552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Пятно 1 128"/>
          <p:cNvSpPr/>
          <p:nvPr/>
        </p:nvSpPr>
        <p:spPr>
          <a:xfrm>
            <a:off x="6288603" y="188640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Пятно 1 129"/>
          <p:cNvSpPr/>
          <p:nvPr/>
        </p:nvSpPr>
        <p:spPr>
          <a:xfrm>
            <a:off x="8050152" y="1307356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382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1353">
        <p14:prism isContent="1"/>
      </p:transition>
    </mc:Choice>
    <mc:Fallback xmlns="">
      <p:transition spd="slow" advClick="0" advTm="113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ятно 1 16"/>
          <p:cNvSpPr/>
          <p:nvPr/>
        </p:nvSpPr>
        <p:spPr>
          <a:xfrm>
            <a:off x="4932040" y="455604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ятно 1 18"/>
          <p:cNvSpPr/>
          <p:nvPr/>
        </p:nvSpPr>
        <p:spPr>
          <a:xfrm>
            <a:off x="7236296" y="1667239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ятно 1 11"/>
          <p:cNvSpPr/>
          <p:nvPr/>
        </p:nvSpPr>
        <p:spPr>
          <a:xfrm>
            <a:off x="5491044" y="1435939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олна 7"/>
          <p:cNvSpPr/>
          <p:nvPr/>
        </p:nvSpPr>
        <p:spPr>
          <a:xfrm>
            <a:off x="-59039" y="1157398"/>
            <a:ext cx="9144000" cy="5472608"/>
          </a:xfrm>
          <a:prstGeom prst="wav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B515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Знакомимся с семьей нот</a:t>
            </a:r>
            <a:endParaRPr lang="ru-RU" b="1" i="1" dirty="0">
              <a:solidFill>
                <a:srgbClr val="B515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268760"/>
            <a:ext cx="828092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Они часто все вместе ходили в парк на прогулку. И вот однажды, чтобы веселей было гулять придумали ребятишки себе занятие: считать свои шаги. Аллея в парке была длинная и им приходилось делать много шагов, а считать они умели только до четырех. Думали они, думали как им продлить счет и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придумали:после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каждого числа решили добавлять букву  "И".  Сказано - сделано.</a:t>
            </a:r>
            <a:r>
              <a:rPr lang="ru-RU" b="1" i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ru-RU" b="1" i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</a:br>
            <a:endParaRPr lang="ru-RU" b="1" i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61082" y="4210084"/>
            <a:ext cx="561662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По дороге бегут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ребятишки</a:t>
            </a:r>
          </a:p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И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считают шаги - шалунишки,</a:t>
            </a:r>
            <a:b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А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выходит у них вот так:</a:t>
            </a:r>
            <a:b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Что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ни счет - то шаг.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74489"/>
            <a:ext cx="2536825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ятно 1 12"/>
          <p:cNvSpPr/>
          <p:nvPr/>
        </p:nvSpPr>
        <p:spPr>
          <a:xfrm>
            <a:off x="3161081" y="238821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ятно 1 13"/>
          <p:cNvSpPr/>
          <p:nvPr/>
        </p:nvSpPr>
        <p:spPr>
          <a:xfrm>
            <a:off x="231150" y="260648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ятно 1 14"/>
          <p:cNvSpPr/>
          <p:nvPr/>
        </p:nvSpPr>
        <p:spPr>
          <a:xfrm>
            <a:off x="8703538" y="1073804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ятно 1 15"/>
          <p:cNvSpPr/>
          <p:nvPr/>
        </p:nvSpPr>
        <p:spPr>
          <a:xfrm>
            <a:off x="3161082" y="6093296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ятно 1 17"/>
          <p:cNvSpPr/>
          <p:nvPr/>
        </p:nvSpPr>
        <p:spPr>
          <a:xfrm>
            <a:off x="7884368" y="229029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ятно 1 19"/>
          <p:cNvSpPr/>
          <p:nvPr/>
        </p:nvSpPr>
        <p:spPr>
          <a:xfrm>
            <a:off x="8557752" y="6322983"/>
            <a:ext cx="381423" cy="389912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0969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5470">
        <p14:prism isContent="1"/>
      </p:transition>
    </mc:Choice>
    <mc:Fallback>
      <p:transition spd="slow" advClick="0" advTm="3547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5.8|1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6|2.6|2.8|1.2|1|1|1|1.1|1|1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2|2.6|3|1.1|1|1|1.1|1.1|1|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4.1|4.2|1.2|1.3|1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.5|4.2|1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5.1|4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8|1.1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9|4.1|2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3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9|3.6|2.4|2.3|5.6|2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1|1.1|1.4|2.1|2|1.3|1.1|1|1.2|1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4|1.2|1|1.1|1.1|2.4|1|0.9|0.9|1|0.9|1|1|0.9|1.8|1|0.7|0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1|0.9|0.9|0.9|0.9|0.8|0.9|1|0.9|2.4|2|0.8|0.7|0.8|0.8|0.8|0.8|0.7|0.8|0.8|0.7|0.7|0.7|0.7|0.7|0.7|0.7|0.7|0.7|0.7|0.8|0.7|0.7|0.7|0.7|2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6|2.5|2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7|17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438</TotalTime>
  <Words>277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Courier New</vt:lpstr>
      <vt:lpstr>Тема Office</vt:lpstr>
      <vt:lpstr>Длительности нот</vt:lpstr>
      <vt:lpstr>Нотные знаки</vt:lpstr>
      <vt:lpstr>Каждая нота имеет свою длительность. Познакомимся с дружной семьей нот.</vt:lpstr>
      <vt:lpstr>Целая нота</vt:lpstr>
      <vt:lpstr>Половинная нота</vt:lpstr>
      <vt:lpstr>Четвертная нота</vt:lpstr>
      <vt:lpstr>Восьмая нота</vt:lpstr>
      <vt:lpstr>Шестнадцатая нота</vt:lpstr>
      <vt:lpstr>Знакомимся с семьей нот</vt:lpstr>
      <vt:lpstr>Малыши бежали парами,  так и считать стали</vt:lpstr>
      <vt:lpstr>Старшие ребятишки  считали каждый себя</vt:lpstr>
      <vt:lpstr>Мамы с папами их услыхали и тоже шаги свои посчитали и вот что у них получилось </vt:lpstr>
      <vt:lpstr>Ну и бабушки чтобы совсем не отстать,тоже стали шагать и считать</vt:lpstr>
      <vt:lpstr>Тут прабабушка тихо сказала: - А я тоже шаги считала. Ой как медленно шла она!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Длительности нот</dc:title>
  <dc:creator>admin</dc:creator>
  <cp:lastModifiedBy>Marina Polibina</cp:lastModifiedBy>
  <cp:revision>75</cp:revision>
  <dcterms:created xsi:type="dcterms:W3CDTF">2013-07-22T06:25:16Z</dcterms:created>
  <dcterms:modified xsi:type="dcterms:W3CDTF">2015-09-29T19:32:36Z</dcterms:modified>
</cp:coreProperties>
</file>