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87" r:id="rId2"/>
    <p:sldId id="256" r:id="rId3"/>
    <p:sldId id="288" r:id="rId4"/>
    <p:sldId id="284" r:id="rId5"/>
    <p:sldId id="289" r:id="rId6"/>
    <p:sldId id="259" r:id="rId7"/>
    <p:sldId id="290" r:id="rId8"/>
    <p:sldId id="266" r:id="rId9"/>
    <p:sldId id="292" r:id="rId10"/>
    <p:sldId id="258" r:id="rId11"/>
    <p:sldId id="291" r:id="rId12"/>
    <p:sldId id="257" r:id="rId13"/>
    <p:sldId id="293" r:id="rId14"/>
    <p:sldId id="294" r:id="rId15"/>
    <p:sldId id="295" r:id="rId16"/>
    <p:sldId id="296" r:id="rId17"/>
    <p:sldId id="261" r:id="rId18"/>
    <p:sldId id="297" r:id="rId19"/>
    <p:sldId id="277" r:id="rId20"/>
    <p:sldId id="298" r:id="rId21"/>
    <p:sldId id="282" r:id="rId22"/>
    <p:sldId id="299" r:id="rId23"/>
    <p:sldId id="285" r:id="rId24"/>
    <p:sldId id="300" r:id="rId25"/>
    <p:sldId id="265" r:id="rId26"/>
    <p:sldId id="301" r:id="rId27"/>
    <p:sldId id="302" r:id="rId28"/>
    <p:sldId id="303" r:id="rId29"/>
    <p:sldId id="304" r:id="rId30"/>
    <p:sldId id="305" r:id="rId31"/>
    <p:sldId id="308" r:id="rId3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717" autoAdjust="0"/>
  </p:normalViewPr>
  <p:slideViewPr>
    <p:cSldViewPr>
      <p:cViewPr varScale="1">
        <p:scale>
          <a:sx n="103" d="100"/>
          <a:sy n="103" d="100"/>
        </p:scale>
        <p:origin x="-20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532885-AB48-4F16-B91A-ECA2B815508B}"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ru-RU"/>
        </a:p>
      </dgm:t>
    </dgm:pt>
    <dgm:pt modelId="{157B5F3B-FF40-4FCA-8806-95582DD0008E}">
      <dgm:prSet/>
      <dgm:spPr/>
      <dgm:t>
        <a:bodyPr/>
        <a:lstStyle/>
        <a:p>
          <a:pPr rtl="0"/>
          <a:r>
            <a:rPr lang="ru-RU" dirty="0" smtClean="0"/>
            <a:t>8 сентября 1941 – </a:t>
          </a:r>
        </a:p>
        <a:p>
          <a:pPr rtl="0"/>
          <a:r>
            <a:rPr lang="ru-RU" dirty="0" smtClean="0"/>
            <a:t>27 января 1944</a:t>
          </a:r>
          <a:endParaRPr lang="ru-RU" dirty="0"/>
        </a:p>
      </dgm:t>
    </dgm:pt>
    <dgm:pt modelId="{D28582A7-290C-4722-BC58-67B7D2F37904}" type="parTrans" cxnId="{A719D509-1E16-49FC-AF41-D2727FF3057B}">
      <dgm:prSet/>
      <dgm:spPr/>
      <dgm:t>
        <a:bodyPr/>
        <a:lstStyle/>
        <a:p>
          <a:endParaRPr lang="ru-RU"/>
        </a:p>
      </dgm:t>
    </dgm:pt>
    <dgm:pt modelId="{93E81850-5F08-4127-8086-7ABB9178D263}" type="sibTrans" cxnId="{A719D509-1E16-49FC-AF41-D2727FF3057B}">
      <dgm:prSet/>
      <dgm:spPr/>
      <dgm:t>
        <a:bodyPr/>
        <a:lstStyle/>
        <a:p>
          <a:endParaRPr lang="ru-RU"/>
        </a:p>
      </dgm:t>
    </dgm:pt>
    <dgm:pt modelId="{6AABC646-19C6-451B-8E79-13C1F35A0671}" type="pres">
      <dgm:prSet presAssocID="{84532885-AB48-4F16-B91A-ECA2B815508B}" presName="Name0" presStyleCnt="0">
        <dgm:presLayoutVars>
          <dgm:chPref val="3"/>
          <dgm:dir/>
          <dgm:animLvl val="lvl"/>
          <dgm:resizeHandles/>
        </dgm:presLayoutVars>
      </dgm:prSet>
      <dgm:spPr/>
      <dgm:t>
        <a:bodyPr/>
        <a:lstStyle/>
        <a:p>
          <a:endParaRPr lang="ru-RU"/>
        </a:p>
      </dgm:t>
    </dgm:pt>
    <dgm:pt modelId="{8F93161E-D6C1-441E-89BB-BACDECDCBC1B}" type="pres">
      <dgm:prSet presAssocID="{157B5F3B-FF40-4FCA-8806-95582DD0008E}" presName="horFlow" presStyleCnt="0"/>
      <dgm:spPr/>
    </dgm:pt>
    <dgm:pt modelId="{939004F4-51B3-466E-9CA0-4ECF6B2F7F60}" type="pres">
      <dgm:prSet presAssocID="{157B5F3B-FF40-4FCA-8806-95582DD0008E}" presName="bigChev" presStyleLbl="node1" presStyleIdx="0" presStyleCnt="1" custScaleX="124083"/>
      <dgm:spPr/>
      <dgm:t>
        <a:bodyPr/>
        <a:lstStyle/>
        <a:p>
          <a:endParaRPr lang="ru-RU"/>
        </a:p>
      </dgm:t>
    </dgm:pt>
  </dgm:ptLst>
  <dgm:cxnLst>
    <dgm:cxn modelId="{A719D509-1E16-49FC-AF41-D2727FF3057B}" srcId="{84532885-AB48-4F16-B91A-ECA2B815508B}" destId="{157B5F3B-FF40-4FCA-8806-95582DD0008E}" srcOrd="0" destOrd="0" parTransId="{D28582A7-290C-4722-BC58-67B7D2F37904}" sibTransId="{93E81850-5F08-4127-8086-7ABB9178D263}"/>
    <dgm:cxn modelId="{79E7542F-15D8-43BD-87AA-58BABFBE7C51}" type="presOf" srcId="{84532885-AB48-4F16-B91A-ECA2B815508B}" destId="{6AABC646-19C6-451B-8E79-13C1F35A0671}" srcOrd="0" destOrd="0" presId="urn:microsoft.com/office/officeart/2005/8/layout/lProcess3"/>
    <dgm:cxn modelId="{1DA9A0F1-4B53-4C7B-A7BC-59A9E72CF80C}" type="presOf" srcId="{157B5F3B-FF40-4FCA-8806-95582DD0008E}" destId="{939004F4-51B3-466E-9CA0-4ECF6B2F7F60}" srcOrd="0" destOrd="0" presId="urn:microsoft.com/office/officeart/2005/8/layout/lProcess3"/>
    <dgm:cxn modelId="{94C8EC86-BD86-436E-8F0C-FBD73CB04622}" type="presParOf" srcId="{6AABC646-19C6-451B-8E79-13C1F35A0671}" destId="{8F93161E-D6C1-441E-89BB-BACDECDCBC1B}" srcOrd="0" destOrd="0" presId="urn:microsoft.com/office/officeart/2005/8/layout/lProcess3"/>
    <dgm:cxn modelId="{465B0424-F4C0-4FE5-946D-05098746C326}" type="presParOf" srcId="{8F93161E-D6C1-441E-89BB-BACDECDCBC1B}" destId="{939004F4-51B3-466E-9CA0-4ECF6B2F7F60}" srcOrd="0" destOrd="0" presId="urn:microsoft.com/office/officeart/2005/8/layout/lProcess3"/>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9004F4-51B3-466E-9CA0-4ECF6B2F7F60}">
      <dsp:nvSpPr>
        <dsp:cNvPr id="0" name=""/>
        <dsp:cNvSpPr/>
      </dsp:nvSpPr>
      <dsp:spPr>
        <a:xfrm>
          <a:off x="431451" y="363"/>
          <a:ext cx="5537896" cy="1785223"/>
        </a:xfrm>
        <a:prstGeom prst="chevron">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24130" rIns="0" bIns="24130" numCol="1" spcCol="1270" anchor="ctr" anchorCtr="0">
          <a:noAutofit/>
        </a:bodyPr>
        <a:lstStyle/>
        <a:p>
          <a:pPr lvl="0" algn="ctr" defTabSz="1689100" rtl="0">
            <a:lnSpc>
              <a:spcPct val="90000"/>
            </a:lnSpc>
            <a:spcBef>
              <a:spcPct val="0"/>
            </a:spcBef>
            <a:spcAft>
              <a:spcPct val="35000"/>
            </a:spcAft>
          </a:pPr>
          <a:r>
            <a:rPr lang="ru-RU" sz="3800" kern="1200" dirty="0" smtClean="0"/>
            <a:t>8 сентября 1941 – </a:t>
          </a:r>
        </a:p>
        <a:p>
          <a:pPr lvl="0" algn="ctr" defTabSz="1689100" rtl="0">
            <a:lnSpc>
              <a:spcPct val="90000"/>
            </a:lnSpc>
            <a:spcBef>
              <a:spcPct val="0"/>
            </a:spcBef>
            <a:spcAft>
              <a:spcPct val="35000"/>
            </a:spcAft>
          </a:pPr>
          <a:r>
            <a:rPr lang="ru-RU" sz="3800" kern="1200" dirty="0" smtClean="0"/>
            <a:t>27 января 1944</a:t>
          </a:r>
          <a:endParaRPr lang="ru-RU" sz="3800" kern="1200" dirty="0"/>
        </a:p>
      </dsp:txBody>
      <dsp:txXfrm>
        <a:off x="1324063" y="363"/>
        <a:ext cx="3752673" cy="1785223"/>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204D76-0F36-4B46-922D-50182C3A8E32}" type="datetimeFigureOut">
              <a:rPr lang="ru-RU" smtClean="0"/>
              <a:pPr/>
              <a:t>08.08.2018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1ACB36-6CED-4812-B4B3-B024060364D4}" type="slidenum">
              <a:rPr lang="ru-RU" smtClean="0"/>
              <a:pPr/>
              <a:t>‹#›</a:t>
            </a:fld>
            <a:endParaRPr lang="ru-RU"/>
          </a:p>
        </p:txBody>
      </p:sp>
    </p:spTree>
    <p:extLst>
      <p:ext uri="{BB962C8B-B14F-4D97-AF65-F5344CB8AC3E}">
        <p14:creationId xmlns="" xmlns:p14="http://schemas.microsoft.com/office/powerpoint/2010/main" val="703746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21ACB36-6CED-4812-B4B3-B024060364D4}" type="slidenum">
              <a:rPr lang="ru-RU" smtClean="0"/>
              <a:pPr/>
              <a:t>2</a:t>
            </a:fld>
            <a:endParaRPr lang="ru-RU"/>
          </a:p>
        </p:txBody>
      </p:sp>
    </p:spTree>
    <p:extLst>
      <p:ext uri="{BB962C8B-B14F-4D97-AF65-F5344CB8AC3E}">
        <p14:creationId xmlns="" xmlns:p14="http://schemas.microsoft.com/office/powerpoint/2010/main" val="3858496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08.08.2018</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08.08.2018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08.08.2018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08.08.2018</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08.08.2018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08.08.2018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08.08.2018</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08.08.2018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08.08.2018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08.08.2018</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08.08.2018</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08.08.2018</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5072074"/>
            <a:ext cx="8229600" cy="1023926"/>
          </a:xfrm>
        </p:spPr>
        <p:txBody>
          <a:bodyPr/>
          <a:lstStyle/>
          <a:p>
            <a:r>
              <a:rPr lang="ru-RU" dirty="0" smtClean="0"/>
              <a:t>Автор: Никопорович В.Р. – преподаватель ТК№34</a:t>
            </a:r>
            <a:endParaRPr lang="ru-RU" dirty="0"/>
          </a:p>
        </p:txBody>
      </p:sp>
      <p:sp>
        <p:nvSpPr>
          <p:cNvPr id="3" name="Заголовок 2"/>
          <p:cNvSpPr>
            <a:spLocks noGrp="1"/>
          </p:cNvSpPr>
          <p:nvPr>
            <p:ph type="title"/>
          </p:nvPr>
        </p:nvSpPr>
        <p:spPr>
          <a:xfrm>
            <a:off x="457200" y="152400"/>
            <a:ext cx="8229600" cy="3205162"/>
          </a:xfrm>
        </p:spPr>
        <p:txBody>
          <a:bodyPr>
            <a:noAutofit/>
          </a:bodyPr>
          <a:lstStyle/>
          <a:p>
            <a:pPr algn="ctr"/>
            <a:r>
              <a:rPr lang="ru-RU" sz="4800" b="1" dirty="0" smtClean="0"/>
              <a:t>Методическая разработка. </a:t>
            </a:r>
            <a:r>
              <a:rPr lang="ru-RU" sz="6000" b="1" dirty="0" smtClean="0"/>
              <a:t>Открытый урок . </a:t>
            </a:r>
            <a:br>
              <a:rPr lang="ru-RU" sz="6000" b="1" dirty="0" smtClean="0"/>
            </a:br>
            <a:r>
              <a:rPr lang="ru-RU" sz="6000" b="1" dirty="0" smtClean="0"/>
              <a:t>Блокада Ленинграда</a:t>
            </a:r>
            <a:endParaRPr lang="ru-RU" sz="60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endParaRPr lang="ru-RU"/>
          </a:p>
        </p:txBody>
      </p:sp>
      <p:pic>
        <p:nvPicPr>
          <p:cNvPr id="2051" name="Picture 3" descr="C:\Users\Пользователь­­_3\Desktop\Блокада Ленинграда\5b4fdd034aa226a1ac7f342d4b81f194.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96552" y="-63274"/>
            <a:ext cx="9793088" cy="692127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6994946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652442"/>
            <a:ext cx="8229600" cy="6205558"/>
          </a:xfrm>
        </p:spPr>
        <p:txBody>
          <a:bodyPr>
            <a:normAutofit/>
          </a:bodyPr>
          <a:lstStyle/>
          <a:p>
            <a:r>
              <a:rPr lang="ru-RU" sz="4000" dirty="0" smtClean="0">
                <a:solidFill>
                  <a:srgbClr val="FF0000"/>
                </a:solidFill>
              </a:rPr>
              <a:t>ЧТЕЦ №1:</a:t>
            </a:r>
            <a:r>
              <a:rPr lang="ru-RU" sz="3200" dirty="0" smtClean="0"/>
              <a:t/>
            </a:r>
            <a:br>
              <a:rPr lang="ru-RU" sz="3200" dirty="0" smtClean="0"/>
            </a:br>
            <a:r>
              <a:rPr lang="ru-RU" sz="2400" dirty="0" smtClean="0"/>
              <a:t>«Ничего не достал. Ни в одном магазине не было масло, крупы и мяса. Ни в одном… Надо опять идти в очередь» «Хлеба дают теперь на человека 125 гр. в день. Как бы я поел сейчас хлеба, хлеба, хлеба. Мама говорила, что голод, который мы переживаем, хуже того, что был в 1918 г.» </a:t>
            </a:r>
            <a:br>
              <a:rPr lang="ru-RU" sz="2400" dirty="0" smtClean="0"/>
            </a:br>
            <a:r>
              <a:rPr lang="ru-RU" sz="2800" dirty="0" smtClean="0"/>
              <a:t/>
            </a:r>
            <a:br>
              <a:rPr lang="ru-RU" sz="2800" dirty="0" smtClean="0"/>
            </a:br>
            <a:r>
              <a:rPr lang="ru-RU" sz="3200" dirty="0" smtClean="0"/>
              <a:t/>
            </a:r>
            <a:br>
              <a:rPr lang="ru-RU" sz="3200" dirty="0" smtClean="0"/>
            </a:br>
            <a:r>
              <a:rPr lang="ru-RU" sz="3200" dirty="0" smtClean="0"/>
              <a:t/>
            </a:r>
            <a:br>
              <a:rPr lang="ru-RU" sz="3200" dirty="0" smtClean="0"/>
            </a:br>
            <a:r>
              <a:rPr lang="ru-RU" sz="3200" dirty="0" smtClean="0"/>
              <a:t/>
            </a:r>
            <a:br>
              <a:rPr lang="ru-RU" sz="3200" dirty="0" smtClean="0"/>
            </a:br>
            <a:endParaRPr lang="ru-RU" sz="3200" dirty="0"/>
          </a:p>
        </p:txBody>
      </p:sp>
      <p:sp>
        <p:nvSpPr>
          <p:cNvPr id="5" name="Содержимое 4"/>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Пользователь­­_3\Desktop\Блокада Ленинграда\0_82295_f933cbbb_orig.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252536" y="-466725"/>
            <a:ext cx="9502081" cy="732472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183858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1000108"/>
            <a:ext cx="8229600" cy="3848128"/>
          </a:xfrm>
        </p:spPr>
        <p:txBody>
          <a:bodyPr>
            <a:normAutofit fontScale="90000"/>
          </a:bodyPr>
          <a:lstStyle/>
          <a:p>
            <a:r>
              <a:rPr lang="ru-RU" sz="4000" dirty="0" smtClean="0">
                <a:solidFill>
                  <a:srgbClr val="FF0000"/>
                </a:solidFill>
              </a:rPr>
              <a:t>ЧТЕЦ №2:</a:t>
            </a:r>
            <a:r>
              <a:rPr lang="ru-RU" sz="3200" dirty="0" smtClean="0"/>
              <a:t/>
            </a:r>
            <a:br>
              <a:rPr lang="ru-RU" sz="3200" dirty="0" smtClean="0"/>
            </a:br>
            <a:r>
              <a:rPr lang="ru-RU" sz="2400" dirty="0" smtClean="0"/>
              <a:t>«</a:t>
            </a:r>
            <a:r>
              <a:rPr lang="ru-RU" sz="2400" i="1" dirty="0" smtClean="0"/>
              <a:t>Декабрь, Лидия Охапкина</a:t>
            </a:r>
            <a:r>
              <a:rPr lang="ru-RU" sz="2400" dirty="0" smtClean="0"/>
              <a:t>: один раз на рынке-толкучке мне удалось с рук купить столярного клея. Из него тогда варили студень. Вот я тоже варила, и мы его ели… Другой раз мне удалось купить кожу свиную. Она была вкуснее, но ее надо было варить долго, чтобы она размякла»</a:t>
            </a:r>
            <a:br>
              <a:rPr lang="ru-RU" sz="2400" dirty="0" smtClean="0"/>
            </a:br>
            <a:r>
              <a:rPr lang="ru-RU" sz="2400" dirty="0" smtClean="0"/>
              <a:t/>
            </a:r>
            <a:br>
              <a:rPr lang="ru-RU" sz="2400" dirty="0" smtClean="0"/>
            </a:br>
            <a:r>
              <a:rPr lang="ru-RU" sz="2800" dirty="0" smtClean="0"/>
              <a:t/>
            </a:r>
            <a:br>
              <a:rPr lang="ru-RU" sz="2800" dirty="0" smtClean="0"/>
            </a:br>
            <a:r>
              <a:rPr lang="ru-RU" sz="3200" dirty="0" smtClean="0"/>
              <a:t/>
            </a:r>
            <a:br>
              <a:rPr lang="ru-RU" sz="3200" dirty="0" smtClean="0"/>
            </a:br>
            <a:r>
              <a:rPr lang="ru-RU" sz="3200" dirty="0" smtClean="0"/>
              <a:t/>
            </a:r>
            <a:br>
              <a:rPr lang="ru-RU" sz="3200" dirty="0" smtClean="0"/>
            </a:br>
            <a:r>
              <a:rPr lang="ru-RU" sz="3200" dirty="0" smtClean="0"/>
              <a:t/>
            </a:r>
            <a:br>
              <a:rPr lang="ru-RU" sz="3200" dirty="0" smtClean="0"/>
            </a:br>
            <a:endParaRPr lang="ru-RU" sz="3200" dirty="0"/>
          </a:p>
        </p:txBody>
      </p:sp>
      <p:pic>
        <p:nvPicPr>
          <p:cNvPr id="4" name="Picture 2" descr="C:\Users\Пользователь­­_3\Desktop\201428011605088988.jpg"/>
          <p:cNvPicPr>
            <a:picLocks noGrp="1" noChangeAspect="1" noChangeArrowheads="1"/>
          </p:cNvPicPr>
          <p:nvPr>
            <p:ph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2886521" y="2357430"/>
            <a:ext cx="5185941" cy="3738570"/>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1214422"/>
            <a:ext cx="8229600" cy="3919566"/>
          </a:xfrm>
        </p:spPr>
        <p:txBody>
          <a:bodyPr>
            <a:normAutofit fontScale="90000"/>
          </a:bodyPr>
          <a:lstStyle/>
          <a:p>
            <a:r>
              <a:rPr lang="ru-RU" sz="4000" dirty="0" smtClean="0">
                <a:solidFill>
                  <a:srgbClr val="FF0000"/>
                </a:solidFill>
              </a:rPr>
              <a:t>ЧТЕЦ №1:</a:t>
            </a:r>
            <a:r>
              <a:rPr lang="ru-RU" sz="3200" dirty="0" smtClean="0"/>
              <a:t/>
            </a:r>
            <a:br>
              <a:rPr lang="ru-RU" sz="3200" dirty="0" smtClean="0"/>
            </a:br>
            <a:r>
              <a:rPr lang="ru-RU" sz="2400" dirty="0" smtClean="0"/>
              <a:t>«</a:t>
            </a:r>
            <a:r>
              <a:rPr lang="ru-RU" sz="2400" i="1" dirty="0" smtClean="0"/>
              <a:t>Фаина </a:t>
            </a:r>
            <a:r>
              <a:rPr lang="ru-RU" sz="2400" i="1" dirty="0" err="1" smtClean="0"/>
              <a:t>Прусова</a:t>
            </a:r>
            <a:r>
              <a:rPr lang="ru-RU" sz="2400" dirty="0" smtClean="0"/>
              <a:t>: по совету одной старушки сварила обои, но стало так противно - тут же выбросила, только воду испортила. Сварила и ремень (дворник посоветовал) - тоже мутная грязная вода. Вылила… И вот здесь мы дали друг другу слово- не психовать, не есть всякую </a:t>
            </a:r>
            <a:r>
              <a:rPr lang="ru-RU" sz="2400" dirty="0" err="1" smtClean="0"/>
              <a:t>дрянь</a:t>
            </a:r>
            <a:r>
              <a:rPr lang="ru-RU" sz="2400" dirty="0" smtClean="0"/>
              <a:t>, и будь что будет…</a:t>
            </a:r>
            <a:br>
              <a:rPr lang="ru-RU" sz="2400" dirty="0" smtClean="0"/>
            </a:br>
            <a:r>
              <a:rPr lang="ru-RU" sz="2400" dirty="0" smtClean="0"/>
              <a:t/>
            </a:r>
            <a:br>
              <a:rPr lang="ru-RU" sz="2400" dirty="0" smtClean="0"/>
            </a:br>
            <a:r>
              <a:rPr lang="ru-RU" sz="2400" dirty="0" smtClean="0"/>
              <a:t/>
            </a:r>
            <a:br>
              <a:rPr lang="ru-RU" sz="2400" dirty="0" smtClean="0"/>
            </a:br>
            <a:r>
              <a:rPr lang="ru-RU" sz="2800" dirty="0" smtClean="0"/>
              <a:t/>
            </a:r>
            <a:br>
              <a:rPr lang="ru-RU" sz="2800" dirty="0" smtClean="0"/>
            </a:br>
            <a:r>
              <a:rPr lang="ru-RU" sz="3200" dirty="0" smtClean="0"/>
              <a:t/>
            </a:r>
            <a:br>
              <a:rPr lang="ru-RU" sz="3200" dirty="0" smtClean="0"/>
            </a:br>
            <a:r>
              <a:rPr lang="ru-RU" sz="3200" dirty="0" smtClean="0"/>
              <a:t/>
            </a:r>
            <a:br>
              <a:rPr lang="ru-RU" sz="3200" dirty="0" smtClean="0"/>
            </a:br>
            <a:r>
              <a:rPr lang="ru-RU" sz="3200" dirty="0" smtClean="0"/>
              <a:t/>
            </a:r>
            <a:br>
              <a:rPr lang="ru-RU" sz="3200" dirty="0" smtClean="0"/>
            </a:br>
            <a:endParaRPr lang="ru-RU" sz="3200" dirty="0"/>
          </a:p>
        </p:txBody>
      </p:sp>
      <p:pic>
        <p:nvPicPr>
          <p:cNvPr id="4" name="Picture 2" descr="C:\Users\Пользователь­­_3\Desktop\Блокада Ленинграда\foto_8.jpg"/>
          <p:cNvPicPr>
            <a:picLocks noGrp="1" noChangeAspect="1" noChangeArrowheads="1"/>
          </p:cNvPicPr>
          <p:nvPr>
            <p:ph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1524000" y="2500306"/>
            <a:ext cx="6096000" cy="3595694"/>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0"/>
            <a:ext cx="8229600" cy="5429264"/>
          </a:xfrm>
        </p:spPr>
        <p:txBody>
          <a:bodyPr>
            <a:normAutofit fontScale="90000"/>
          </a:bodyPr>
          <a:lstStyle/>
          <a:p>
            <a:r>
              <a:rPr lang="ru-RU" sz="4000" dirty="0" smtClean="0">
                <a:solidFill>
                  <a:srgbClr val="FF0000"/>
                </a:solidFill>
              </a:rPr>
              <a:t>ЧТЕЦ №2:</a:t>
            </a:r>
            <a:r>
              <a:rPr lang="ru-RU" sz="3200" dirty="0" smtClean="0"/>
              <a:t/>
            </a:r>
            <a:br>
              <a:rPr lang="ru-RU" sz="3200" dirty="0" smtClean="0"/>
            </a:br>
            <a:r>
              <a:rPr lang="ru-RU" sz="2400" dirty="0" smtClean="0"/>
              <a:t>Дочка Наденька говорит: « </a:t>
            </a:r>
            <a:r>
              <a:rPr lang="ru-RU" sz="2400" dirty="0" err="1" smtClean="0"/>
              <a:t>Мамусенька</a:t>
            </a:r>
            <a:r>
              <a:rPr lang="ru-RU" sz="2400" dirty="0" smtClean="0"/>
              <a:t>, я если буду умирать, то тихо-тихо, чтобы тебя не испугать» «Ой, я завопила: «Живи, моя снегурочка!» А она вся холодная, как льдинка… Дома я соблюдала чистоту. Думаю, это нас поддерживало. Подаю всегда на тарелочке… Воды не было - ходила на Неву с бидончиками… Да, люди едят кошек, собак… А я радуюсь, что дети мои не теряют человеческого образа»</a:t>
            </a:r>
            <a:br>
              <a:rPr lang="ru-RU" sz="2400" dirty="0" smtClean="0"/>
            </a:br>
            <a:r>
              <a:rPr lang="ru-RU" sz="2400" dirty="0" smtClean="0"/>
              <a:t/>
            </a:r>
            <a:br>
              <a:rPr lang="ru-RU" sz="2400" dirty="0" smtClean="0"/>
            </a:br>
            <a:r>
              <a:rPr lang="ru-RU" sz="2400" dirty="0" smtClean="0"/>
              <a:t/>
            </a:r>
            <a:br>
              <a:rPr lang="ru-RU" sz="2400" dirty="0" smtClean="0"/>
            </a:br>
            <a:r>
              <a:rPr lang="ru-RU" sz="2800" dirty="0" smtClean="0"/>
              <a:t/>
            </a:r>
            <a:br>
              <a:rPr lang="ru-RU" sz="2800" dirty="0" smtClean="0"/>
            </a:br>
            <a:r>
              <a:rPr lang="ru-RU" sz="3200" dirty="0" smtClean="0"/>
              <a:t/>
            </a:r>
            <a:br>
              <a:rPr lang="ru-RU" sz="3200" dirty="0" smtClean="0"/>
            </a:br>
            <a:r>
              <a:rPr lang="ru-RU" sz="3200" dirty="0" smtClean="0"/>
              <a:t/>
            </a:r>
            <a:br>
              <a:rPr lang="ru-RU" sz="3200" dirty="0" smtClean="0"/>
            </a:br>
            <a:r>
              <a:rPr lang="ru-RU" sz="3200" dirty="0" smtClean="0"/>
              <a:t/>
            </a:r>
            <a:br>
              <a:rPr lang="ru-RU" sz="3200" dirty="0" smtClean="0"/>
            </a:br>
            <a:endParaRPr lang="ru-RU" sz="3200" dirty="0"/>
          </a:p>
        </p:txBody>
      </p:sp>
      <p:pic>
        <p:nvPicPr>
          <p:cNvPr id="4" name="Picture 2" descr="C:\Users\Пользователь­­_3\Desktop\Блокада Ленинграда\Tanya_Savicheva_Diary.jpg"/>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1785918" y="2786058"/>
            <a:ext cx="5549900" cy="3810000"/>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652442"/>
            <a:ext cx="8229600" cy="6205558"/>
          </a:xfrm>
        </p:spPr>
        <p:txBody>
          <a:bodyPr>
            <a:normAutofit/>
          </a:bodyPr>
          <a:lstStyle/>
          <a:p>
            <a:r>
              <a:rPr lang="ru-RU" sz="4000" dirty="0" smtClean="0">
                <a:solidFill>
                  <a:srgbClr val="FF0000"/>
                </a:solidFill>
              </a:rPr>
              <a:t>ЧТЕЦ №1:</a:t>
            </a:r>
            <a:r>
              <a:rPr lang="ru-RU" sz="3200" dirty="0" smtClean="0"/>
              <a:t/>
            </a:r>
            <a:br>
              <a:rPr lang="ru-RU" sz="3200" dirty="0" smtClean="0"/>
            </a:br>
            <a:r>
              <a:rPr lang="ru-RU" sz="2000" dirty="0" smtClean="0"/>
              <a:t>«</a:t>
            </a:r>
            <a:r>
              <a:rPr lang="ru-RU" sz="2000" i="1" dirty="0" smtClean="0"/>
              <a:t>Декабрь 1941г. Юра Рябинкин</a:t>
            </a:r>
            <a:r>
              <a:rPr lang="ru-RU" sz="2000" dirty="0" smtClean="0"/>
              <a:t>: каждый прожитый мною день приближает меня к самоубийству… выхода нет. Тупик. Голод. Страшный голод. Какой страшный голод! Но я хочу жить! ... Я потерял свою честность… Сегодня, возвращаясь из булочной, я взял довесок хлеба от мамы и Иры граммов в 25 и укромно съел… Я скатился в пропасть, названную полнейшим отсутствием совести, бесчестия и позора… Я недостойный сын своей матери»</a:t>
            </a:r>
            <a:br>
              <a:rPr lang="ru-RU" sz="2000" dirty="0" smtClean="0"/>
            </a:br>
            <a:r>
              <a:rPr lang="ru-RU" sz="2400" dirty="0" smtClean="0"/>
              <a:t/>
            </a:r>
            <a:br>
              <a:rPr lang="ru-RU" sz="2400" dirty="0" smtClean="0"/>
            </a:br>
            <a:r>
              <a:rPr lang="ru-RU" sz="2400" dirty="0" smtClean="0"/>
              <a:t/>
            </a:r>
            <a:br>
              <a:rPr lang="ru-RU" sz="2400" dirty="0" smtClean="0"/>
            </a:br>
            <a:r>
              <a:rPr lang="ru-RU" sz="2800" dirty="0" smtClean="0"/>
              <a:t/>
            </a:r>
            <a:br>
              <a:rPr lang="ru-RU" sz="2800" dirty="0" smtClean="0"/>
            </a:br>
            <a:r>
              <a:rPr lang="ru-RU" sz="3200" dirty="0" smtClean="0"/>
              <a:t/>
            </a:r>
            <a:br>
              <a:rPr lang="ru-RU" sz="3200" dirty="0" smtClean="0"/>
            </a:br>
            <a:r>
              <a:rPr lang="ru-RU" sz="3200" dirty="0" smtClean="0"/>
              <a:t/>
            </a:r>
            <a:br>
              <a:rPr lang="ru-RU" sz="3200" dirty="0" smtClean="0"/>
            </a:br>
            <a:r>
              <a:rPr lang="ru-RU" sz="3200" dirty="0" smtClean="0"/>
              <a:t/>
            </a:r>
            <a:br>
              <a:rPr lang="ru-RU" sz="3200" dirty="0" smtClean="0"/>
            </a:br>
            <a:endParaRPr lang="ru-RU" sz="3200" dirty="0"/>
          </a:p>
        </p:txBody>
      </p:sp>
      <p:sp>
        <p:nvSpPr>
          <p:cNvPr id="5" name="Содержимое 4"/>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endParaRPr lang="ru-RU"/>
          </a:p>
        </p:txBody>
      </p:sp>
      <p:pic>
        <p:nvPicPr>
          <p:cNvPr id="5122" name="Picture 2" descr="C:\Users\Пользователь­­_3\Desktop\Блокада Ленинграда\73t3s54uhlurkmg0curuel28np.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70288" cy="6858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8094274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652442"/>
            <a:ext cx="8229600" cy="6205558"/>
          </a:xfrm>
        </p:spPr>
        <p:txBody>
          <a:bodyPr>
            <a:normAutofit/>
          </a:bodyPr>
          <a:lstStyle/>
          <a:p>
            <a:r>
              <a:rPr lang="ru-RU" sz="4000" dirty="0" smtClean="0">
                <a:solidFill>
                  <a:srgbClr val="FF0000"/>
                </a:solidFill>
              </a:rPr>
              <a:t>ЧТЕЦ №2:</a:t>
            </a:r>
            <a:r>
              <a:rPr lang="ru-RU" sz="3200" dirty="0" smtClean="0"/>
              <a:t/>
            </a:r>
            <a:br>
              <a:rPr lang="ru-RU" sz="3200" dirty="0" smtClean="0"/>
            </a:br>
            <a:r>
              <a:rPr lang="ru-RU" sz="2000" dirty="0" smtClean="0"/>
              <a:t>«3 января 1942 г.: … я хочу так страстно жить, веровать, чувствовать. Но смерть, смерть прямо в глаза… я весь обовшивел… что мне делать, о господи? Я ведь умру, умру, умру, а так хочется жить, уехать, жить, жить, жить… Нет никакой надежды.» </a:t>
            </a:r>
            <a:br>
              <a:rPr lang="ru-RU" sz="2000" dirty="0" smtClean="0"/>
            </a:br>
            <a:r>
              <a:rPr lang="ru-RU" sz="2000" dirty="0" smtClean="0"/>
              <a:t/>
            </a:r>
            <a:br>
              <a:rPr lang="ru-RU" sz="2000" dirty="0" smtClean="0"/>
            </a:br>
            <a:r>
              <a:rPr lang="ru-RU" sz="2400" dirty="0" smtClean="0"/>
              <a:t/>
            </a:r>
            <a:br>
              <a:rPr lang="ru-RU" sz="2400" dirty="0" smtClean="0"/>
            </a:br>
            <a:r>
              <a:rPr lang="ru-RU" sz="2400" dirty="0" smtClean="0"/>
              <a:t/>
            </a:r>
            <a:br>
              <a:rPr lang="ru-RU" sz="2400" dirty="0" smtClean="0"/>
            </a:br>
            <a:r>
              <a:rPr lang="ru-RU" sz="2800" dirty="0" smtClean="0"/>
              <a:t/>
            </a:r>
            <a:br>
              <a:rPr lang="ru-RU" sz="2800" dirty="0" smtClean="0"/>
            </a:br>
            <a:r>
              <a:rPr lang="ru-RU" sz="3200" dirty="0" smtClean="0"/>
              <a:t/>
            </a:r>
            <a:br>
              <a:rPr lang="ru-RU" sz="3200" dirty="0" smtClean="0"/>
            </a:br>
            <a:r>
              <a:rPr lang="ru-RU" sz="3200" dirty="0" smtClean="0"/>
              <a:t/>
            </a:r>
            <a:br>
              <a:rPr lang="ru-RU" sz="3200" dirty="0" smtClean="0"/>
            </a:br>
            <a:r>
              <a:rPr lang="ru-RU" sz="3200" dirty="0" smtClean="0"/>
              <a:t/>
            </a:r>
            <a:br>
              <a:rPr lang="ru-RU" sz="3200" dirty="0" smtClean="0"/>
            </a:br>
            <a:endParaRPr lang="ru-RU" sz="3200" dirty="0"/>
          </a:p>
        </p:txBody>
      </p:sp>
      <p:sp>
        <p:nvSpPr>
          <p:cNvPr id="5" name="Содержимое 4"/>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endParaRPr lang="ru-RU"/>
          </a:p>
        </p:txBody>
      </p:sp>
      <p:pic>
        <p:nvPicPr>
          <p:cNvPr id="3074" name="Picture 2" descr="C:\Users\Пользователь­­_3\Desktop\1358910323_blokada.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23406"/>
            <a:ext cx="9144000" cy="683459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2213146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8000" b="1" dirty="0" smtClean="0">
                <a:latin typeface="Arial Black" pitchFamily="34" charset="0"/>
              </a:rPr>
              <a:t>Ленинград. </a:t>
            </a:r>
            <a:r>
              <a:rPr lang="ru-RU" sz="8000" b="1" dirty="0" smtClean="0">
                <a:latin typeface="BatangChe" pitchFamily="49" charset="-127"/>
                <a:ea typeface="BatangChe" pitchFamily="49" charset="-127"/>
              </a:rPr>
              <a:t>Блокада</a:t>
            </a:r>
            <a:endParaRPr lang="ru-RU" sz="8000" b="1" dirty="0">
              <a:latin typeface="BatangChe" pitchFamily="49" charset="-127"/>
              <a:ea typeface="BatangChe" pitchFamily="49" charset="-127"/>
            </a:endParaRPr>
          </a:p>
        </p:txBody>
      </p:sp>
      <p:graphicFrame>
        <p:nvGraphicFramePr>
          <p:cNvPr id="4" name="Схема 3"/>
          <p:cNvGraphicFramePr/>
          <p:nvPr/>
        </p:nvGraphicFramePr>
        <p:xfrm>
          <a:off x="1371600" y="4071942"/>
          <a:ext cx="6400800" cy="17859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652442"/>
            <a:ext cx="8229600" cy="6205558"/>
          </a:xfrm>
        </p:spPr>
        <p:txBody>
          <a:bodyPr>
            <a:normAutofit/>
          </a:bodyPr>
          <a:lstStyle/>
          <a:p>
            <a:r>
              <a:rPr lang="ru-RU" sz="4000" dirty="0" smtClean="0">
                <a:solidFill>
                  <a:srgbClr val="FF0000"/>
                </a:solidFill>
              </a:rPr>
              <a:t>ЧТЕЦ №1:</a:t>
            </a:r>
            <a:r>
              <a:rPr lang="ru-RU" sz="3200" dirty="0" smtClean="0"/>
              <a:t/>
            </a:r>
            <a:br>
              <a:rPr lang="ru-RU" sz="3200" dirty="0" smtClean="0"/>
            </a:br>
            <a:r>
              <a:rPr lang="ru-RU" sz="2000" dirty="0" smtClean="0"/>
              <a:t>Последняя запись в дневнике Юры 6 января: « я совсем почти не могу ходить. Почти полное отсутствие сил… силы уходят, уходят, плывут. А время тянется… О, господи, что со мной происходит? И сейчас я, я, я…» </a:t>
            </a:r>
            <a:br>
              <a:rPr lang="ru-RU" sz="2000" dirty="0" smtClean="0"/>
            </a:br>
            <a:r>
              <a:rPr lang="ru-RU" sz="2000" dirty="0" smtClean="0"/>
              <a:t/>
            </a:r>
            <a:br>
              <a:rPr lang="ru-RU" sz="2000" dirty="0" smtClean="0"/>
            </a:br>
            <a:r>
              <a:rPr lang="ru-RU" sz="2000" dirty="0" smtClean="0"/>
              <a:t/>
            </a:r>
            <a:br>
              <a:rPr lang="ru-RU" sz="2000" dirty="0" smtClean="0"/>
            </a:br>
            <a:r>
              <a:rPr lang="ru-RU" sz="2400" dirty="0" smtClean="0"/>
              <a:t/>
            </a:r>
            <a:br>
              <a:rPr lang="ru-RU" sz="2400" dirty="0" smtClean="0"/>
            </a:br>
            <a:r>
              <a:rPr lang="ru-RU" sz="2400" dirty="0" smtClean="0"/>
              <a:t/>
            </a:r>
            <a:br>
              <a:rPr lang="ru-RU" sz="2400" dirty="0" smtClean="0"/>
            </a:br>
            <a:r>
              <a:rPr lang="ru-RU" sz="2800" dirty="0" smtClean="0"/>
              <a:t/>
            </a:r>
            <a:br>
              <a:rPr lang="ru-RU" sz="2800" dirty="0" smtClean="0"/>
            </a:br>
            <a:r>
              <a:rPr lang="ru-RU" sz="3200" dirty="0" smtClean="0"/>
              <a:t/>
            </a:r>
            <a:br>
              <a:rPr lang="ru-RU" sz="3200" dirty="0" smtClean="0"/>
            </a:br>
            <a:r>
              <a:rPr lang="ru-RU" sz="3200" dirty="0" smtClean="0"/>
              <a:t/>
            </a:r>
            <a:br>
              <a:rPr lang="ru-RU" sz="3200" dirty="0" smtClean="0"/>
            </a:br>
            <a:r>
              <a:rPr lang="ru-RU" sz="3200" dirty="0" smtClean="0"/>
              <a:t/>
            </a:r>
            <a:br>
              <a:rPr lang="ru-RU" sz="3200" dirty="0" smtClean="0"/>
            </a:br>
            <a:endParaRPr lang="ru-RU" sz="3200" dirty="0"/>
          </a:p>
        </p:txBody>
      </p:sp>
      <p:sp>
        <p:nvSpPr>
          <p:cNvPr id="5" name="Содержимое 4"/>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endParaRPr lang="ru-RU"/>
          </a:p>
        </p:txBody>
      </p:sp>
      <p:pic>
        <p:nvPicPr>
          <p:cNvPr id="8194" name="Picture 2" descr="C:\Users\Пользователь­­_3\Desktop\975c8675724e0df2829d6fdc59779f97.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13712"/>
            <a:ext cx="9144000" cy="687171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7212681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652442"/>
            <a:ext cx="8229600" cy="6205558"/>
          </a:xfrm>
        </p:spPr>
        <p:txBody>
          <a:bodyPr>
            <a:normAutofit/>
          </a:bodyPr>
          <a:lstStyle/>
          <a:p>
            <a:r>
              <a:rPr lang="ru-RU" sz="4000" dirty="0" smtClean="0">
                <a:solidFill>
                  <a:srgbClr val="FF0000"/>
                </a:solidFill>
              </a:rPr>
              <a:t>ЧТЕЦ №2:</a:t>
            </a:r>
            <a:r>
              <a:rPr lang="ru-RU" sz="3200" dirty="0" smtClean="0"/>
              <a:t/>
            </a:r>
            <a:br>
              <a:rPr lang="ru-RU" sz="3200" dirty="0" smtClean="0"/>
            </a:br>
            <a:r>
              <a:rPr lang="ru-RU" sz="2000" dirty="0" smtClean="0"/>
              <a:t>Нет, Юра не умер- это был очередной голодные обморок. Умрет он позже, в эвакуации, куда он попал вместе с 900 тысячами «счастливчиками». </a:t>
            </a:r>
            <a:br>
              <a:rPr lang="ru-RU" sz="2000" dirty="0" smtClean="0"/>
            </a:br>
            <a:r>
              <a:rPr lang="ru-RU" sz="2000" dirty="0" smtClean="0"/>
              <a:t>Нашлась вторая тетрадка его дневников- всего 5 страничек. Бессвязные обрывки фраз… И все время: «хочу есть, хочу есть, умираю.» </a:t>
            </a:r>
            <a:br>
              <a:rPr lang="ru-RU" sz="2000" dirty="0" smtClean="0"/>
            </a:br>
            <a:r>
              <a:rPr lang="ru-RU" sz="2000" dirty="0" smtClean="0"/>
              <a:t/>
            </a:r>
            <a:br>
              <a:rPr lang="ru-RU" sz="2000" dirty="0" smtClean="0"/>
            </a:br>
            <a:r>
              <a:rPr lang="ru-RU" sz="2000" dirty="0" smtClean="0"/>
              <a:t/>
            </a:r>
            <a:br>
              <a:rPr lang="ru-RU" sz="2000" dirty="0" smtClean="0"/>
            </a:br>
            <a:r>
              <a:rPr lang="ru-RU" sz="2400" dirty="0" smtClean="0"/>
              <a:t/>
            </a:r>
            <a:br>
              <a:rPr lang="ru-RU" sz="2400" dirty="0" smtClean="0"/>
            </a:br>
            <a:r>
              <a:rPr lang="ru-RU" sz="2400" dirty="0" smtClean="0"/>
              <a:t/>
            </a:r>
            <a:br>
              <a:rPr lang="ru-RU" sz="2400" dirty="0" smtClean="0"/>
            </a:br>
            <a:r>
              <a:rPr lang="ru-RU" sz="2800" dirty="0" smtClean="0"/>
              <a:t/>
            </a:r>
            <a:br>
              <a:rPr lang="ru-RU" sz="2800" dirty="0" smtClean="0"/>
            </a:br>
            <a:r>
              <a:rPr lang="ru-RU" sz="3200" dirty="0" smtClean="0"/>
              <a:t/>
            </a:r>
            <a:br>
              <a:rPr lang="ru-RU" sz="3200" dirty="0" smtClean="0"/>
            </a:br>
            <a:r>
              <a:rPr lang="ru-RU" sz="3200" dirty="0" smtClean="0"/>
              <a:t/>
            </a:r>
            <a:br>
              <a:rPr lang="ru-RU" sz="3200" dirty="0" smtClean="0"/>
            </a:br>
            <a:r>
              <a:rPr lang="ru-RU" sz="3200" dirty="0" smtClean="0"/>
              <a:t/>
            </a:r>
            <a:br>
              <a:rPr lang="ru-RU" sz="3200" dirty="0" smtClean="0"/>
            </a:br>
            <a:endParaRPr lang="ru-RU" sz="3200" dirty="0"/>
          </a:p>
        </p:txBody>
      </p:sp>
      <p:sp>
        <p:nvSpPr>
          <p:cNvPr id="5" name="Содержимое 4"/>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endParaRPr lang="ru-RU"/>
          </a:p>
        </p:txBody>
      </p:sp>
      <p:pic>
        <p:nvPicPr>
          <p:cNvPr id="11266" name="Picture 2" descr="C:\Users\Пользователь­­_3\Desktop\8c2834e85f4984ef00fc0383f5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1055747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652442"/>
            <a:ext cx="8229600" cy="6205558"/>
          </a:xfrm>
        </p:spPr>
        <p:txBody>
          <a:bodyPr>
            <a:normAutofit/>
          </a:bodyPr>
          <a:lstStyle/>
          <a:p>
            <a:r>
              <a:rPr lang="ru-RU" sz="4000" dirty="0" smtClean="0">
                <a:solidFill>
                  <a:srgbClr val="FF0000"/>
                </a:solidFill>
              </a:rPr>
              <a:t>ЧТЕЦ №1:</a:t>
            </a:r>
            <a:r>
              <a:rPr lang="ru-RU" sz="3200" dirty="0" smtClean="0"/>
              <a:t/>
            </a:r>
            <a:br>
              <a:rPr lang="ru-RU" sz="3200" dirty="0" smtClean="0"/>
            </a:br>
            <a:r>
              <a:rPr lang="ru-RU" sz="2000" dirty="0" smtClean="0"/>
              <a:t>Официально считается, что из Ленинграда и области с населением в 3,4 млн. человек эвакуировано до марта 1943 г. 1,7млн., в том числе: свыше 400 тыс. детей. От голода умерло 642 тыс. человек, почти 21 тыс. погибла при налетах и артобстрелах. Получается, каждый второй из оставшихся…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400" dirty="0" smtClean="0"/>
              <a:t/>
            </a:r>
            <a:br>
              <a:rPr lang="ru-RU" sz="2400" dirty="0" smtClean="0"/>
            </a:br>
            <a:r>
              <a:rPr lang="ru-RU" sz="2400" dirty="0" smtClean="0"/>
              <a:t/>
            </a:r>
            <a:br>
              <a:rPr lang="ru-RU" sz="2400" dirty="0" smtClean="0"/>
            </a:br>
            <a:r>
              <a:rPr lang="ru-RU" sz="2800" dirty="0" smtClean="0"/>
              <a:t/>
            </a:r>
            <a:br>
              <a:rPr lang="ru-RU" sz="2800" dirty="0" smtClean="0"/>
            </a:br>
            <a:r>
              <a:rPr lang="ru-RU" sz="3200" dirty="0" smtClean="0"/>
              <a:t/>
            </a:r>
            <a:br>
              <a:rPr lang="ru-RU" sz="3200" dirty="0" smtClean="0"/>
            </a:br>
            <a:r>
              <a:rPr lang="ru-RU" sz="3200" dirty="0" smtClean="0"/>
              <a:t/>
            </a:r>
            <a:br>
              <a:rPr lang="ru-RU" sz="3200" dirty="0" smtClean="0"/>
            </a:br>
            <a:r>
              <a:rPr lang="ru-RU" sz="3200" dirty="0" smtClean="0"/>
              <a:t/>
            </a:r>
            <a:br>
              <a:rPr lang="ru-RU" sz="3200" dirty="0" smtClean="0"/>
            </a:br>
            <a:endParaRPr lang="ru-RU" sz="3200" dirty="0"/>
          </a:p>
        </p:txBody>
      </p:sp>
      <p:sp>
        <p:nvSpPr>
          <p:cNvPr id="5" name="Содержимое 4"/>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endParaRPr lang="ru-RU"/>
          </a:p>
        </p:txBody>
      </p:sp>
      <p:pic>
        <p:nvPicPr>
          <p:cNvPr id="9218" name="Picture 2" descr="C:\Users\Пользователь­­_3\Desktop\Блокада Ленинграда\hqdefault.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54831618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652442"/>
            <a:ext cx="8229600" cy="5491202"/>
          </a:xfrm>
        </p:spPr>
        <p:txBody>
          <a:bodyPr>
            <a:normAutofit fontScale="90000"/>
          </a:bodyPr>
          <a:lstStyle/>
          <a:p>
            <a:r>
              <a:rPr lang="ru-RU" sz="4000" dirty="0" smtClean="0">
                <a:solidFill>
                  <a:srgbClr val="FF0000"/>
                </a:solidFill>
              </a:rPr>
              <a:t>ЧТЕЦ №2:</a:t>
            </a:r>
            <a:r>
              <a:rPr lang="ru-RU" sz="3200" dirty="0" smtClean="0"/>
              <a:t/>
            </a:r>
            <a:br>
              <a:rPr lang="ru-RU" sz="3200" dirty="0" smtClean="0"/>
            </a:br>
            <a:r>
              <a:rPr lang="ru-RU" sz="2000" dirty="0" smtClean="0"/>
              <a:t>Но кто считал ленинградцев, умерших, как Юра и его мать, на «большой земле»?   Кто скажет сколько детей превышало во время сумасшедшей гонки по «дороги смерти»/как называли ее ленинградцы/ через Ладогу? Скольких матери выбросили сами? Ты скажешь, такого быть не может, чтобы мать собственного ребенка… Но что мы, сытые, знаем и понимаем о себе и других людях? Послушай академика Д.С.Лихачева, пережившего блокаду.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400" dirty="0" smtClean="0"/>
              <a:t/>
            </a:r>
            <a:br>
              <a:rPr lang="ru-RU" sz="2400" dirty="0" smtClean="0"/>
            </a:br>
            <a:r>
              <a:rPr lang="ru-RU" sz="2400" dirty="0" smtClean="0"/>
              <a:t/>
            </a:r>
            <a:br>
              <a:rPr lang="ru-RU" sz="2400" dirty="0" smtClean="0"/>
            </a:br>
            <a:r>
              <a:rPr lang="ru-RU" sz="2800" dirty="0" smtClean="0"/>
              <a:t/>
            </a:r>
            <a:br>
              <a:rPr lang="ru-RU" sz="2800" dirty="0" smtClean="0"/>
            </a:br>
            <a:r>
              <a:rPr lang="ru-RU" sz="3200" dirty="0" smtClean="0"/>
              <a:t/>
            </a:r>
            <a:br>
              <a:rPr lang="ru-RU" sz="3200" dirty="0" smtClean="0"/>
            </a:br>
            <a:r>
              <a:rPr lang="ru-RU" sz="3200" dirty="0" smtClean="0"/>
              <a:t/>
            </a:r>
            <a:br>
              <a:rPr lang="ru-RU" sz="3200" dirty="0" smtClean="0"/>
            </a:br>
            <a:r>
              <a:rPr lang="ru-RU" sz="3200" dirty="0" smtClean="0"/>
              <a:t/>
            </a:r>
            <a:br>
              <a:rPr lang="ru-RU" sz="3200" dirty="0" smtClean="0"/>
            </a:br>
            <a:endParaRPr lang="ru-RU" sz="3200" dirty="0"/>
          </a:p>
        </p:txBody>
      </p:sp>
      <p:pic>
        <p:nvPicPr>
          <p:cNvPr id="4" name="Picture 3" descr="C:\Users\Пользователь­­_3\Desktop\Блокада Ленинграда\54.jpg"/>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1500166" y="2483560"/>
            <a:ext cx="6229046" cy="3984416"/>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652442"/>
            <a:ext cx="8229600" cy="6205558"/>
          </a:xfrm>
        </p:spPr>
        <p:txBody>
          <a:bodyPr>
            <a:normAutofit fontScale="90000"/>
          </a:bodyPr>
          <a:lstStyle/>
          <a:p>
            <a:r>
              <a:rPr lang="ru-RU" sz="4000" dirty="0" smtClean="0">
                <a:solidFill>
                  <a:srgbClr val="FF0000"/>
                </a:solidFill>
              </a:rPr>
              <a:t>ЧТЕЦ №1:</a:t>
            </a:r>
            <a:r>
              <a:rPr lang="ru-RU" sz="3200" dirty="0" smtClean="0"/>
              <a:t/>
            </a:r>
            <a:br>
              <a:rPr lang="ru-RU" sz="3200" dirty="0" smtClean="0"/>
            </a:br>
            <a:r>
              <a:rPr lang="ru-RU" sz="1800" dirty="0" smtClean="0"/>
              <a:t>ДОКУМЕНТ</a:t>
            </a:r>
            <a:br>
              <a:rPr lang="ru-RU" sz="1800" dirty="0" smtClean="0"/>
            </a:br>
            <a:r>
              <a:rPr lang="ru-RU" sz="1800" dirty="0" smtClean="0"/>
              <a:t>«</a:t>
            </a:r>
            <a:r>
              <a:rPr lang="ru-RU" sz="1800" dirty="0" err="1" smtClean="0"/>
              <a:t>Э</a:t>
            </a:r>
            <a:r>
              <a:rPr lang="ru-RU" sz="1800" i="1" dirty="0" err="1" smtClean="0"/>
              <a:t>м-ские</a:t>
            </a:r>
            <a:r>
              <a:rPr lang="ru-RU" sz="1800" dirty="0" smtClean="0"/>
              <a:t> уехали из Ленинграда, бросив умирающую дочурку в больнице. Этим они спасли жизнь другим свои детей. </a:t>
            </a:r>
            <a:r>
              <a:rPr lang="ru-RU" sz="1800" i="1" dirty="0" smtClean="0"/>
              <a:t>В другой семье</a:t>
            </a:r>
            <a:r>
              <a:rPr lang="ru-RU" sz="1800" dirty="0" smtClean="0"/>
              <a:t> кормили одну из девочек, а другую заморили голодом, так как иначе умерли бы обе. </a:t>
            </a:r>
            <a:r>
              <a:rPr lang="ru-RU" sz="1800" i="1" dirty="0" smtClean="0"/>
              <a:t>Ещё одна семья</a:t>
            </a:r>
            <a:r>
              <a:rPr lang="ru-RU" sz="1800" dirty="0" smtClean="0"/>
              <a:t>, весной уезжая из города, оставили на перроне вокзала свою мать, привязанную к санкам… Оставляли умирающих: матерей, отцов, жен, детей, переставали кормить тех, кого «бесполезно» было кормить, выбирали, кого из близких можно было спасти… Раздевали трупы на улицах, чтобы забрать у них теплые вещи для живых… Отрезали остатки </a:t>
            </a:r>
            <a:r>
              <a:rPr lang="ru-RU" sz="1800" dirty="0" err="1" smtClean="0"/>
              <a:t>изсохшей</a:t>
            </a:r>
            <a:r>
              <a:rPr lang="ru-RU" sz="1800" dirty="0" smtClean="0"/>
              <a:t> кожи на трупах, чтобы сварить из нее суп для детей…</a:t>
            </a:r>
            <a:br>
              <a:rPr lang="ru-RU" sz="18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400" dirty="0" smtClean="0"/>
              <a:t/>
            </a:r>
            <a:br>
              <a:rPr lang="ru-RU" sz="2400" dirty="0" smtClean="0"/>
            </a:br>
            <a:r>
              <a:rPr lang="ru-RU" sz="2400" dirty="0" smtClean="0"/>
              <a:t/>
            </a:r>
            <a:br>
              <a:rPr lang="ru-RU" sz="2400" dirty="0" smtClean="0"/>
            </a:br>
            <a:r>
              <a:rPr lang="ru-RU" sz="2800" dirty="0" smtClean="0"/>
              <a:t/>
            </a:r>
            <a:br>
              <a:rPr lang="ru-RU" sz="2800" dirty="0" smtClean="0"/>
            </a:br>
            <a:r>
              <a:rPr lang="ru-RU" sz="3200" dirty="0" smtClean="0"/>
              <a:t/>
            </a:r>
            <a:br>
              <a:rPr lang="ru-RU" sz="3200" dirty="0" smtClean="0"/>
            </a:br>
            <a:r>
              <a:rPr lang="ru-RU" sz="3200" dirty="0" smtClean="0"/>
              <a:t/>
            </a:r>
            <a:br>
              <a:rPr lang="ru-RU" sz="3200" dirty="0" smtClean="0"/>
            </a:br>
            <a:r>
              <a:rPr lang="ru-RU" sz="3200" dirty="0" smtClean="0"/>
              <a:t/>
            </a:r>
            <a:br>
              <a:rPr lang="ru-RU" sz="3200" dirty="0" smtClean="0"/>
            </a:br>
            <a:endParaRPr lang="ru-RU" sz="3200" dirty="0"/>
          </a:p>
        </p:txBody>
      </p:sp>
      <p:pic>
        <p:nvPicPr>
          <p:cNvPr id="4" name="Picture 2" descr="C:\Users\Пользователь­­_3\Desktop\2-3.jpg"/>
          <p:cNvPicPr>
            <a:picLocks noGrp="1" noChangeAspect="1" noChangeArrowheads="1"/>
          </p:cNvPicPr>
          <p:nvPr>
            <p:ph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2000232" y="3000372"/>
            <a:ext cx="5427590" cy="3620160"/>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652442"/>
            <a:ext cx="8229600" cy="6205558"/>
          </a:xfrm>
        </p:spPr>
        <p:txBody>
          <a:bodyPr>
            <a:normAutofit/>
          </a:bodyPr>
          <a:lstStyle/>
          <a:p>
            <a:r>
              <a:rPr lang="ru-RU" sz="4000" dirty="0" smtClean="0">
                <a:solidFill>
                  <a:srgbClr val="FF0000"/>
                </a:solidFill>
              </a:rPr>
              <a:t>ЧТЕЦ №2:</a:t>
            </a:r>
            <a:r>
              <a:rPr lang="ru-RU" sz="3200" dirty="0" smtClean="0"/>
              <a:t/>
            </a:r>
            <a:br>
              <a:rPr lang="ru-RU" sz="3200" dirty="0" smtClean="0"/>
            </a:br>
            <a:r>
              <a:rPr lang="ru-RU" sz="1600" dirty="0" smtClean="0"/>
              <a:t>У валяющихся трупов отрезали мягкие части. Началось людоедство. Сперва, трупы раздевали, потом отрезали до костей мясо… Тот, кто это делал, редко ел мясо сам. Он либо продавал…. Либо кормил им своих близких, чтобы сохранить им жизнь. Ведь самое важное в еде были белки.»</a:t>
            </a:r>
            <a:br>
              <a:rPr lang="ru-RU" sz="16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400" dirty="0" smtClean="0"/>
              <a:t/>
            </a:r>
            <a:br>
              <a:rPr lang="ru-RU" sz="2400" dirty="0" smtClean="0"/>
            </a:br>
            <a:r>
              <a:rPr lang="ru-RU" sz="2400" dirty="0" smtClean="0"/>
              <a:t/>
            </a:r>
            <a:br>
              <a:rPr lang="ru-RU" sz="2400" dirty="0" smtClean="0"/>
            </a:br>
            <a:r>
              <a:rPr lang="ru-RU" sz="2800" dirty="0" smtClean="0"/>
              <a:t/>
            </a:r>
            <a:br>
              <a:rPr lang="ru-RU" sz="2800" dirty="0" smtClean="0"/>
            </a:br>
            <a:r>
              <a:rPr lang="ru-RU" sz="3200" dirty="0" smtClean="0"/>
              <a:t/>
            </a:r>
            <a:br>
              <a:rPr lang="ru-RU" sz="3200" dirty="0" smtClean="0"/>
            </a:br>
            <a:r>
              <a:rPr lang="ru-RU" sz="3200" dirty="0" smtClean="0"/>
              <a:t/>
            </a:r>
            <a:br>
              <a:rPr lang="ru-RU" sz="3200" dirty="0" smtClean="0"/>
            </a:br>
            <a:r>
              <a:rPr lang="ru-RU" sz="3200" dirty="0" smtClean="0"/>
              <a:t/>
            </a:r>
            <a:br>
              <a:rPr lang="ru-RU" sz="3200" dirty="0" smtClean="0"/>
            </a:br>
            <a:endParaRPr lang="ru-RU" sz="3200" dirty="0"/>
          </a:p>
        </p:txBody>
      </p:sp>
      <p:pic>
        <p:nvPicPr>
          <p:cNvPr id="4" name="Picture 2" descr="C:\Users\Пользователь­­_3\Desktop\1354138053-0557088-www.nevsepic.com.ua.jpg"/>
          <p:cNvPicPr>
            <a:picLocks noGrp="1" noChangeAspect="1" noChangeArrowheads="1"/>
          </p:cNvPicPr>
          <p:nvPr>
            <p:ph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1391478" y="2571744"/>
            <a:ext cx="6361043" cy="3524256"/>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652442"/>
            <a:ext cx="8229600" cy="6205558"/>
          </a:xfrm>
        </p:spPr>
        <p:txBody>
          <a:bodyPr>
            <a:normAutofit fontScale="90000"/>
          </a:bodyPr>
          <a:lstStyle/>
          <a:p>
            <a:r>
              <a:rPr lang="ru-RU" sz="4000" dirty="0" smtClean="0">
                <a:solidFill>
                  <a:srgbClr val="FF0000"/>
                </a:solidFill>
              </a:rPr>
              <a:t>ЧТЕЦ №1:</a:t>
            </a:r>
            <a:r>
              <a:rPr lang="ru-RU" sz="3200" dirty="0" smtClean="0"/>
              <a:t/>
            </a:r>
            <a:br>
              <a:rPr lang="ru-RU" sz="3200" dirty="0" smtClean="0"/>
            </a:br>
            <a:r>
              <a:rPr lang="ru-RU" sz="1600" dirty="0" smtClean="0"/>
              <a:t>Вот норма карточного снабжения ленинградцев. Учти, что ежедневно выдавали только хлеб, остальные продукты отпускались раз в декаду, да и не то всегда. Керосин с сентября с 1941 г по февраль 1942 г гражданскому населению не выдавался. Электричество не было. Не забудь: хлеб состоял на 10% из воды, на 10% из целлюлозной муки и на 30% суррогатов и заменителей.</a:t>
            </a:r>
            <a:br>
              <a:rPr lang="ru-RU" sz="1600" dirty="0" smtClean="0"/>
            </a:br>
            <a:r>
              <a:rPr lang="ru-RU" sz="1600" dirty="0" smtClean="0"/>
              <a:t/>
            </a:r>
            <a:br>
              <a:rPr lang="ru-RU" sz="1600" dirty="0" smtClean="0"/>
            </a:br>
            <a:r>
              <a:rPr lang="ru-RU" sz="1600" dirty="0" smtClean="0"/>
              <a:t>Ты попробуй дня три пожить так, как почти месяц жили ленинградцы с ноября по декабрь 1942г. Тебе многое станет ясно. </a:t>
            </a:r>
            <a:br>
              <a:rPr lang="ru-RU" sz="16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400" dirty="0" smtClean="0"/>
              <a:t/>
            </a:r>
            <a:br>
              <a:rPr lang="ru-RU" sz="2400" dirty="0" smtClean="0"/>
            </a:br>
            <a:r>
              <a:rPr lang="ru-RU" sz="2400" dirty="0" smtClean="0"/>
              <a:t/>
            </a:r>
            <a:br>
              <a:rPr lang="ru-RU" sz="2400" dirty="0" smtClean="0"/>
            </a:br>
            <a:r>
              <a:rPr lang="ru-RU" sz="2800" dirty="0" smtClean="0"/>
              <a:t/>
            </a:r>
            <a:br>
              <a:rPr lang="ru-RU" sz="2800" dirty="0" smtClean="0"/>
            </a:br>
            <a:r>
              <a:rPr lang="ru-RU" sz="3200" dirty="0" smtClean="0"/>
              <a:t/>
            </a:r>
            <a:br>
              <a:rPr lang="ru-RU" sz="3200" dirty="0" smtClean="0"/>
            </a:br>
            <a:r>
              <a:rPr lang="ru-RU" sz="3200" dirty="0" smtClean="0"/>
              <a:t/>
            </a:r>
            <a:br>
              <a:rPr lang="ru-RU" sz="3200" dirty="0" smtClean="0"/>
            </a:br>
            <a:r>
              <a:rPr lang="ru-RU" sz="3200" dirty="0" smtClean="0"/>
              <a:t/>
            </a:r>
            <a:br>
              <a:rPr lang="ru-RU" sz="3200" dirty="0" smtClean="0"/>
            </a:br>
            <a:endParaRPr lang="ru-RU" sz="3200" dirty="0"/>
          </a:p>
        </p:txBody>
      </p:sp>
      <p:pic>
        <p:nvPicPr>
          <p:cNvPr id="7" name="Picture 2" descr="C:\Users\Пользователь­­_3\Desktop\Блокада Ленинграда\spb 028.JPG"/>
          <p:cNvPicPr>
            <a:picLocks noGrp="1" noChangeAspect="1" noChangeArrowheads="1"/>
          </p:cNvPicPr>
          <p:nvPr>
            <p:ph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1000100" y="2714620"/>
            <a:ext cx="7215238" cy="3381380"/>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52400"/>
            <a:ext cx="8229600" cy="6205558"/>
          </a:xfrm>
        </p:spPr>
        <p:txBody>
          <a:bodyPr>
            <a:normAutofit/>
          </a:bodyPr>
          <a:lstStyle/>
          <a:p>
            <a:r>
              <a:rPr lang="ru-RU" sz="4000" dirty="0" smtClean="0">
                <a:solidFill>
                  <a:srgbClr val="FF0000"/>
                </a:solidFill>
              </a:rPr>
              <a:t>ЧТЕЦ №1:</a:t>
            </a:r>
            <a:r>
              <a:rPr lang="ru-RU" sz="3200" dirty="0" smtClean="0"/>
              <a:t/>
            </a:r>
            <a:br>
              <a:rPr lang="ru-RU" sz="3200" dirty="0" smtClean="0"/>
            </a:br>
            <a:r>
              <a:rPr lang="ru-RU" sz="3200" dirty="0" smtClean="0"/>
              <a:t>«</a:t>
            </a:r>
            <a:r>
              <a:rPr lang="ru-RU" sz="3200" i="1" dirty="0" smtClean="0"/>
              <a:t>Сентябрь 1941 г. Юра Рябинкин</a:t>
            </a:r>
            <a:r>
              <a:rPr lang="ru-RU" sz="3200" dirty="0" smtClean="0"/>
              <a:t>: занятия в школе не состоялись. Не известно когда будут. Продукты продают только по карточкам. Даже спички и соль… Настает голод… Завтра мне должно было быть 16 лет. Мне- 16 лет! Мама дала мне 5 рублей. Решил себя порадовать и купил шахматный учебник». «Немцы танками прут, а у нас учат бороться не танками, а связками гранат. Ну и дела!» </a:t>
            </a:r>
            <a:br>
              <a:rPr lang="ru-RU" sz="3200" dirty="0" smtClean="0"/>
            </a:br>
            <a:endParaRPr lang="ru-RU" sz="3200" dirty="0"/>
          </a:p>
        </p:txBody>
      </p:sp>
      <p:sp>
        <p:nvSpPr>
          <p:cNvPr id="5" name="Содержимое 4"/>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928670"/>
            <a:ext cx="8229600" cy="7562880"/>
          </a:xfrm>
        </p:spPr>
        <p:txBody>
          <a:bodyPr>
            <a:normAutofit fontScale="90000"/>
          </a:bodyPr>
          <a:lstStyle/>
          <a:p>
            <a:r>
              <a:rPr lang="ru-RU" sz="4000" dirty="0" smtClean="0">
                <a:solidFill>
                  <a:srgbClr val="FF0000"/>
                </a:solidFill>
              </a:rPr>
              <a:t/>
            </a:r>
            <a:br>
              <a:rPr lang="ru-RU" sz="4000" dirty="0" smtClean="0">
                <a:solidFill>
                  <a:srgbClr val="FF0000"/>
                </a:solidFill>
              </a:rPr>
            </a:br>
            <a:r>
              <a:rPr lang="ru-RU" sz="2700" dirty="0" smtClean="0">
                <a:solidFill>
                  <a:srgbClr val="FF0000"/>
                </a:solidFill>
              </a:rPr>
              <a:t>ЧТЕЦ №2:</a:t>
            </a:r>
            <a:r>
              <a:rPr lang="ru-RU" sz="2700" dirty="0" smtClean="0"/>
              <a:t/>
            </a:r>
            <a:br>
              <a:rPr lang="ru-RU" sz="2700" dirty="0" smtClean="0"/>
            </a:br>
            <a:r>
              <a:rPr lang="ru-RU" sz="2700" dirty="0" smtClean="0"/>
              <a:t>Д. С. Лихачев, ссылаясь на заявления работников </a:t>
            </a:r>
            <a:r>
              <a:rPr lang="ru-RU" sz="2700" dirty="0" err="1" smtClean="0"/>
              <a:t>Ленгорздравотдела</a:t>
            </a:r>
            <a:r>
              <a:rPr lang="ru-RU" sz="2700" dirty="0" smtClean="0"/>
              <a:t> летом 1942 г., пишет, что к тому времени официально было зарегистрировано 1,2 млн. смертей. На вопрос о том, были ли ленинградцы героями, академик ответил так: «Нет, это не то, они были мучениками…» </a:t>
            </a:r>
            <a:br>
              <a:rPr lang="ru-RU" sz="2700" dirty="0" smtClean="0"/>
            </a:br>
            <a:r>
              <a:rPr lang="ru-RU" sz="2700" dirty="0" smtClean="0"/>
              <a:t>Вот к тому хлебу другие продукты/в гр. в день/: мясо – до 13 граммов в день, крупа – до 20 гр. в день, сахар – до 26 гр. в день. У иждивенцев, наряду с детьми – самые маленькие нормы! Между прочим, иждивенческие карточки имело треть населения.</a:t>
            </a:r>
            <a:br>
              <a:rPr lang="ru-RU" sz="2700" dirty="0" smtClean="0"/>
            </a:br>
            <a:r>
              <a:rPr lang="ru-RU" sz="2700" dirty="0" smtClean="0"/>
              <a:t/>
            </a:r>
            <a:br>
              <a:rPr lang="ru-RU" sz="2700" dirty="0" smtClean="0"/>
            </a:br>
            <a:r>
              <a:rPr lang="ru-RU" sz="3100" dirty="0" smtClean="0"/>
              <a:t/>
            </a:r>
            <a:br>
              <a:rPr lang="ru-RU" sz="3100" dirty="0" smtClean="0"/>
            </a:br>
            <a:r>
              <a:rPr lang="ru-RU" sz="2000" dirty="0" smtClean="0"/>
              <a:t/>
            </a:r>
            <a:br>
              <a:rPr lang="ru-RU" sz="2000" dirty="0" smtClean="0"/>
            </a:br>
            <a:r>
              <a:rPr lang="ru-RU" sz="2000" dirty="0" smtClean="0"/>
              <a:t/>
            </a:r>
            <a:br>
              <a:rPr lang="ru-RU" sz="2000" dirty="0" smtClean="0"/>
            </a:br>
            <a:r>
              <a:rPr lang="ru-RU" sz="2400" dirty="0" smtClean="0"/>
              <a:t/>
            </a:r>
            <a:br>
              <a:rPr lang="ru-RU" sz="2400" dirty="0" smtClean="0"/>
            </a:br>
            <a:r>
              <a:rPr lang="ru-RU" sz="2400" dirty="0" smtClean="0"/>
              <a:t/>
            </a:r>
            <a:br>
              <a:rPr lang="ru-RU" sz="2400" dirty="0" smtClean="0"/>
            </a:br>
            <a:r>
              <a:rPr lang="ru-RU" sz="2800" dirty="0" smtClean="0"/>
              <a:t/>
            </a:r>
            <a:br>
              <a:rPr lang="ru-RU" sz="2800" dirty="0" smtClean="0"/>
            </a:br>
            <a:r>
              <a:rPr lang="ru-RU" sz="3200" dirty="0" smtClean="0"/>
              <a:t/>
            </a:r>
            <a:br>
              <a:rPr lang="ru-RU" sz="3200" dirty="0" smtClean="0"/>
            </a:br>
            <a:r>
              <a:rPr lang="ru-RU" sz="3200" dirty="0" smtClean="0"/>
              <a:t/>
            </a:r>
            <a:br>
              <a:rPr lang="ru-RU" sz="3200" dirty="0" smtClean="0"/>
            </a:br>
            <a:r>
              <a:rPr lang="ru-RU" sz="3200" dirty="0" smtClean="0"/>
              <a:t/>
            </a:r>
            <a:br>
              <a:rPr lang="ru-RU" sz="3200" dirty="0" smtClean="0"/>
            </a:br>
            <a:endParaRPr lang="ru-RU" sz="3200" dirty="0"/>
          </a:p>
        </p:txBody>
      </p:sp>
      <p:pic>
        <p:nvPicPr>
          <p:cNvPr id="4" name="Picture 2" descr="C:\Users\Пользователь­­_3\Desktop\Блокада Ленинграда\spb 029.JPG"/>
          <p:cNvPicPr>
            <a:picLocks noGrp="1" noChangeAspect="1" noChangeArrowheads="1"/>
          </p:cNvPicPr>
          <p:nvPr>
            <p:ph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3000364" y="4071942"/>
            <a:ext cx="4345949" cy="2286016"/>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1142984"/>
            <a:ext cx="8229600" cy="5000660"/>
          </a:xfrm>
        </p:spPr>
        <p:txBody>
          <a:bodyPr>
            <a:normAutofit/>
          </a:bodyPr>
          <a:lstStyle/>
          <a:p>
            <a:r>
              <a:rPr lang="ru-RU" sz="2400" dirty="0" smtClean="0"/>
              <a:t/>
            </a:r>
            <a:br>
              <a:rPr lang="ru-RU" sz="2400" dirty="0" smtClean="0"/>
            </a:br>
            <a:r>
              <a:rPr lang="ru-RU" sz="2400" dirty="0" smtClean="0"/>
              <a:t/>
            </a:r>
            <a:br>
              <a:rPr lang="ru-RU" sz="2400" dirty="0" smtClean="0"/>
            </a:br>
            <a:endParaRPr lang="ru-RU" sz="2400" dirty="0"/>
          </a:p>
        </p:txBody>
      </p:sp>
      <p:sp>
        <p:nvSpPr>
          <p:cNvPr id="6" name="Содержимое 5"/>
          <p:cNvSpPr>
            <a:spLocks noGrp="1"/>
          </p:cNvSpPr>
          <p:nvPr>
            <p:ph idx="1"/>
          </p:nvPr>
        </p:nvSpPr>
        <p:spPr>
          <a:xfrm>
            <a:off x="457200" y="1142984"/>
            <a:ext cx="8229600" cy="4953016"/>
          </a:xfrm>
        </p:spPr>
        <p:txBody>
          <a:bodyPr>
            <a:noAutofit/>
          </a:bodyPr>
          <a:lstStyle/>
          <a:p>
            <a:r>
              <a:rPr lang="ru-RU" sz="2400" dirty="0" smtClean="0"/>
              <a:t>А у кого повернется язык назвать «иждивенцами» ученых-академиков, проводивших заседание и держащихся тем, что обсуждали доклады по истории древнего востока? Каждый боролся за сохранение своего человеческого облика по-своему: Шостакович выстрадал свою знаменитую симфонию. А простая девчонка, твоя ровесница, решила в марте 42-го сделать маме подарок в день рождения. И два месяца, когда за завтраком (кипяток с сахарным песком) мать отходила к печке-буржуйке разливать «чай», девочка прятала свою долю. Триста граммов!! Сахара! поставила она перед мамой на стол: и все рыдали, поровну поделили сахар. А для отца сэкономила пол сухаря…</a:t>
            </a:r>
            <a:endParaRPr lang="ru-RU" sz="2400" dirty="0"/>
          </a:p>
        </p:txBody>
      </p:sp>
      <p:sp>
        <p:nvSpPr>
          <p:cNvPr id="7" name="Прямоугольник 6"/>
          <p:cNvSpPr/>
          <p:nvPr/>
        </p:nvSpPr>
        <p:spPr>
          <a:xfrm>
            <a:off x="1414969" y="702618"/>
            <a:ext cx="1503938" cy="461665"/>
          </a:xfrm>
          <a:prstGeom prst="rect">
            <a:avLst/>
          </a:prstGeom>
        </p:spPr>
        <p:txBody>
          <a:bodyPr wrap="none">
            <a:spAutoFit/>
          </a:bodyPr>
          <a:lstStyle/>
          <a:p>
            <a:r>
              <a:rPr lang="ru-RU" sz="2400" spc="-100" dirty="0" smtClean="0">
                <a:ln w="3200">
                  <a:solidFill>
                    <a:srgbClr val="444D26">
                      <a:shade val="75000"/>
                      <a:alpha val="25000"/>
                    </a:srgbClr>
                  </a:solidFill>
                  <a:prstDash val="solid"/>
                  <a:round/>
                </a:ln>
                <a:solidFill>
                  <a:srgbClr val="FF0000"/>
                </a:solidFill>
                <a:effectLst>
                  <a:innerShdw blurRad="50800" dist="25400" dir="13500000">
                    <a:prstClr val="black">
                      <a:alpha val="70000"/>
                    </a:prstClr>
                  </a:innerShdw>
                </a:effectLst>
                <a:ea typeface="+mj-ea"/>
                <a:cs typeface="+mj-cs"/>
              </a:rPr>
              <a:t>ЧТЕЦ  № 1</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endParaRPr lang="ru-RU"/>
          </a:p>
        </p:txBody>
      </p:sp>
      <p:pic>
        <p:nvPicPr>
          <p:cNvPr id="10242" name="Picture 2" descr="C:\Users\Пользователь­­_3\Desktop\img3.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687358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52400"/>
            <a:ext cx="8229600" cy="6205558"/>
          </a:xfrm>
        </p:spPr>
        <p:txBody>
          <a:bodyPr>
            <a:normAutofit/>
          </a:bodyPr>
          <a:lstStyle/>
          <a:p>
            <a:r>
              <a:rPr lang="ru-RU" sz="4000" dirty="0" smtClean="0">
                <a:solidFill>
                  <a:srgbClr val="FF0000"/>
                </a:solidFill>
              </a:rPr>
              <a:t>ЧТЕЦ №2:</a:t>
            </a:r>
            <a:r>
              <a:rPr lang="ru-RU" sz="3200" dirty="0" smtClean="0"/>
              <a:t/>
            </a:r>
            <a:br>
              <a:rPr lang="ru-RU" sz="3200" dirty="0" smtClean="0"/>
            </a:br>
            <a:r>
              <a:rPr lang="ru-RU" sz="3200" dirty="0" smtClean="0"/>
              <a:t>«</a:t>
            </a:r>
            <a:r>
              <a:rPr lang="ru-RU" sz="3200" i="1" dirty="0" smtClean="0"/>
              <a:t>Октябрь 1941 г. Г. Князев</a:t>
            </a:r>
            <a:r>
              <a:rPr lang="ru-RU" sz="3200" dirty="0" smtClean="0"/>
              <a:t>: 122-й день войны. Ухудшается продовольственное положение Ленинграда. За вторую декаду иждивенцы при хлебной пойке в 200 гр. получили 100 гр. мяса, 200 гр. крупы50 гр. сахара, 100 гр. конфет и 100 гр. растительного масла. На деньги купить ничего нельзя, и потому они не ценятся» </a:t>
            </a:r>
            <a:br>
              <a:rPr lang="ru-RU" sz="3200" dirty="0" smtClean="0"/>
            </a:br>
            <a:r>
              <a:rPr lang="ru-RU" sz="3200" dirty="0" smtClean="0"/>
              <a:t/>
            </a:r>
            <a:br>
              <a:rPr lang="ru-RU" sz="3200" dirty="0" smtClean="0"/>
            </a:br>
            <a:endParaRPr lang="ru-RU" sz="3200" dirty="0"/>
          </a:p>
        </p:txBody>
      </p:sp>
      <p:sp>
        <p:nvSpPr>
          <p:cNvPr id="5" name="Содержимое 4"/>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endParaRPr lang="ru-RU"/>
          </a:p>
        </p:txBody>
      </p:sp>
      <p:pic>
        <p:nvPicPr>
          <p:cNvPr id="3074" name="Picture 2" descr="C:\Users\Пользователь­­_3\Desktop\Блокада Ленинграда\48d6da55222a7789f2e4371aee231afe.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6768" y="33400"/>
            <a:ext cx="9144001" cy="68580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7135746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1571612"/>
            <a:ext cx="8229600" cy="6205558"/>
          </a:xfrm>
        </p:spPr>
        <p:txBody>
          <a:bodyPr>
            <a:normAutofit fontScale="90000"/>
          </a:bodyPr>
          <a:lstStyle/>
          <a:p>
            <a:r>
              <a:rPr lang="ru-RU" sz="4000" dirty="0" smtClean="0">
                <a:solidFill>
                  <a:srgbClr val="FF0000"/>
                </a:solidFill>
              </a:rPr>
              <a:t>ЧТЕЦ №1:</a:t>
            </a:r>
            <a:r>
              <a:rPr lang="ru-RU" sz="3200" dirty="0" smtClean="0"/>
              <a:t/>
            </a:r>
            <a:br>
              <a:rPr lang="ru-RU" sz="3200" dirty="0" smtClean="0"/>
            </a:br>
            <a:r>
              <a:rPr lang="ru-RU" sz="3200" dirty="0" smtClean="0"/>
              <a:t>«</a:t>
            </a:r>
            <a:r>
              <a:rPr lang="ru-RU" sz="3200" i="1" dirty="0" smtClean="0"/>
              <a:t>Юра Рябинкин</a:t>
            </a:r>
            <a:r>
              <a:rPr lang="ru-RU" sz="3200" dirty="0" smtClean="0"/>
              <a:t>: от голода так и скребет в животе… А ведь я сегодня уже пообедал… Сказывается отсутствие хлеба… Жить по такой норме я согласился бы на время, но чтобы не уменьшали норму, а ведь это обязательно будет.» «Зачитался романом Дюма «Графиня </a:t>
            </a:r>
            <a:r>
              <a:rPr lang="ru-RU" sz="3200" dirty="0" err="1" smtClean="0"/>
              <a:t>Де-Монсоро</a:t>
            </a:r>
            <a:r>
              <a:rPr lang="ru-RU" sz="3200" dirty="0" smtClean="0"/>
              <a:t>» - увлекательная вещь. Мама две бутылки пива </a:t>
            </a:r>
            <a:r>
              <a:rPr lang="ru-RU" sz="3200" dirty="0" err="1" smtClean="0"/>
              <a:t>выменила</a:t>
            </a:r>
            <a:r>
              <a:rPr lang="ru-RU" sz="3200" dirty="0" smtClean="0"/>
              <a:t> на 400 гр. хлеба… на фронтах - положение </a:t>
            </a:r>
            <a:r>
              <a:rPr lang="ru-RU" sz="3200" dirty="0" err="1" smtClean="0"/>
              <a:t>дрянь</a:t>
            </a:r>
            <a:r>
              <a:rPr lang="ru-RU" sz="3200" dirty="0" smtClean="0"/>
              <a:t>»«Чаю дают 12,5 гр. в месяц на человека, яиц вовсе не дают. Рыбы тоже. Месяц назад я мечтал о хлебе с маслом и колбасой, а теперь вот уж об одном хлебе»</a:t>
            </a:r>
            <a:br>
              <a:rPr lang="ru-RU" sz="3200" dirty="0" smtClean="0"/>
            </a:br>
            <a:r>
              <a:rPr lang="ru-RU" sz="3200" dirty="0" smtClean="0"/>
              <a:t/>
            </a:r>
            <a:br>
              <a:rPr lang="ru-RU" sz="3200" dirty="0" smtClean="0"/>
            </a:br>
            <a:r>
              <a:rPr lang="ru-RU" sz="3200" dirty="0" smtClean="0"/>
              <a:t/>
            </a:r>
            <a:br>
              <a:rPr lang="ru-RU" sz="3200" dirty="0" smtClean="0"/>
            </a:br>
            <a:endParaRPr lang="ru-RU" sz="3200" dirty="0"/>
          </a:p>
        </p:txBody>
      </p:sp>
      <p:sp>
        <p:nvSpPr>
          <p:cNvPr id="5" name="Содержимое 4"/>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endParaRPr lang="ru-RU"/>
          </a:p>
        </p:txBody>
      </p:sp>
      <p:pic>
        <p:nvPicPr>
          <p:cNvPr id="10242" name="Picture 2" descr="C:\Users\Пользователь­­_3\Desktop\Блокада Ленинграда\img36.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36526" y="0"/>
            <a:ext cx="9280525" cy="6858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321995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500042"/>
            <a:ext cx="8229600" cy="6205558"/>
          </a:xfrm>
        </p:spPr>
        <p:txBody>
          <a:bodyPr>
            <a:normAutofit fontScale="90000"/>
          </a:bodyPr>
          <a:lstStyle/>
          <a:p>
            <a:r>
              <a:rPr lang="ru-RU" sz="4000" dirty="0" smtClean="0">
                <a:solidFill>
                  <a:srgbClr val="FF0000"/>
                </a:solidFill>
              </a:rPr>
              <a:t>ЧТЕЦ №2:</a:t>
            </a:r>
            <a:r>
              <a:rPr lang="ru-RU" sz="3200" dirty="0" smtClean="0"/>
              <a:t/>
            </a:r>
            <a:br>
              <a:rPr lang="ru-RU" sz="3200" dirty="0" smtClean="0"/>
            </a:br>
            <a:r>
              <a:rPr lang="ru-RU" sz="2800" dirty="0" smtClean="0"/>
              <a:t>«</a:t>
            </a:r>
            <a:r>
              <a:rPr lang="ru-RU" sz="2800" i="1" dirty="0" smtClean="0"/>
              <a:t>Ноябрь</a:t>
            </a:r>
            <a:r>
              <a:rPr lang="ru-RU" sz="2800" dirty="0" smtClean="0"/>
              <a:t>: теперь я мало забочусь о себе. Сплю одетым, слегка прополаскиваю разок утром лицо, рук мылом не мою, не переодеваюсь. В квартире у нас холодно, темно… Я здесь живу в голоде, холоде среди блох»  «Сегодня вечером после тревоги сходил в магазин. В рукопашной схватке, в огромной тесноте, такой, что кричали, стонали, рыдали взрослые люди, удалось ценой невероятных усилий пробиться без очереди и получить 190 гр. сливочного масла и 500 гр. колбасы из конины с соей» «Мама что-то делит, Ира и я зорко следим - точно ли.» </a:t>
            </a:r>
            <a:br>
              <a:rPr lang="ru-RU" sz="2800" dirty="0" smtClean="0"/>
            </a:br>
            <a:r>
              <a:rPr lang="ru-RU" sz="3200" dirty="0" smtClean="0"/>
              <a:t/>
            </a:r>
            <a:br>
              <a:rPr lang="ru-RU" sz="3200" dirty="0" smtClean="0"/>
            </a:br>
            <a:r>
              <a:rPr lang="ru-RU" sz="3200" dirty="0" smtClean="0"/>
              <a:t/>
            </a:r>
            <a:br>
              <a:rPr lang="ru-RU" sz="3200" dirty="0" smtClean="0"/>
            </a:br>
            <a:endParaRPr lang="ru-RU" sz="3200" dirty="0"/>
          </a:p>
        </p:txBody>
      </p:sp>
      <p:sp>
        <p:nvSpPr>
          <p:cNvPr id="5" name="Содержимое 4"/>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270</TotalTime>
  <Words>209</Words>
  <Application>Microsoft Office PowerPoint</Application>
  <PresentationFormat>Экран (4:3)</PresentationFormat>
  <Paragraphs>27</Paragraphs>
  <Slides>31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31</vt:i4>
      </vt:variant>
    </vt:vector>
  </HeadingPairs>
  <TitlesOfParts>
    <vt:vector size="32" baseType="lpstr">
      <vt:lpstr>Бумажная</vt:lpstr>
      <vt:lpstr>Методическая разработка. Открытый урок .  Блокада Ленинграда</vt:lpstr>
      <vt:lpstr>Ленинград. Блокада</vt:lpstr>
      <vt:lpstr>ЧТЕЦ №1: «Сентябрь 1941 г. Юра Рябинкин: занятия в школе не состоялись. Не известно когда будут. Продукты продают только по карточкам. Даже спички и соль… Настает голод… Завтра мне должно было быть 16 лет. Мне- 16 лет! Мама дала мне 5 рублей. Решил себя порадовать и купил шахматный учебник». «Немцы танками прут, а у нас учат бороться не танками, а связками гранат. Ну и дела!»  </vt:lpstr>
      <vt:lpstr>Слайд 4</vt:lpstr>
      <vt:lpstr>ЧТЕЦ №2: «Октябрь 1941 г. Г. Князев: 122-й день войны. Ухудшается продовольственное положение Ленинграда. За вторую декаду иждивенцы при хлебной пойке в 200 гр. получили 100 гр. мяса, 200 гр. крупы50 гр. сахара, 100 гр. конфет и 100 гр. растительного масла. На деньги купить ничего нельзя, и потому они не ценятся»   </vt:lpstr>
      <vt:lpstr>Слайд 6</vt:lpstr>
      <vt:lpstr>ЧТЕЦ №1: «Юра Рябинкин: от голода так и скребет в животе… А ведь я сегодня уже пообедал… Сказывается отсутствие хлеба… Жить по такой норме я согласился бы на время, но чтобы не уменьшали норму, а ведь это обязательно будет.» «Зачитался романом Дюма «Графиня Де-Монсоро» - увлекательная вещь. Мама две бутылки пива выменила на 400 гр. хлеба… на фронтах - положение дрянь»«Чаю дают 12,5 гр. в месяц на человека, яиц вовсе не дают. Рыбы тоже. Месяц назад я мечтал о хлебе с маслом и колбасой, а теперь вот уж об одном хлебе»   </vt:lpstr>
      <vt:lpstr>Слайд 8</vt:lpstr>
      <vt:lpstr>ЧТЕЦ №2: «Ноябрь: теперь я мало забочусь о себе. Сплю одетым, слегка прополаскиваю разок утром лицо, рук мылом не мою, не переодеваюсь. В квартире у нас холодно, темно… Я здесь живу в голоде, холоде среди блох»  «Сегодня вечером после тревоги сходил в магазин. В рукопашной схватке, в огромной тесноте, такой, что кричали, стонали, рыдали взрослые люди, удалось ценой невероятных усилий пробиться без очереди и получить 190 гр. сливочного масла и 500 гр. колбасы из конины с соей» «Мама что-то делит, Ира и я зорко следим - точно ли.»    </vt:lpstr>
      <vt:lpstr>Слайд 10</vt:lpstr>
      <vt:lpstr>ЧТЕЦ №1: «Ничего не достал. Ни в одном магазине не было масло, крупы и мяса. Ни в одном… Надо опять идти в очередь» «Хлеба дают теперь на человека 125 гр. в день. Как бы я поел сейчас хлеба, хлеба, хлеба. Мама говорила, что голод, который мы переживаем, хуже того, что был в 1918 г.»      </vt:lpstr>
      <vt:lpstr>Слайд 12</vt:lpstr>
      <vt:lpstr>ЧТЕЦ №2: «Декабрь, Лидия Охапкина: один раз на рынке-толкучке мне удалось с рук купить столярного клея. Из него тогда варили студень. Вот я тоже варила, и мы его ели… Другой раз мне удалось купить кожу свиную. Она была вкуснее, но ее надо было варить долго, чтобы она размякла»      </vt:lpstr>
      <vt:lpstr>ЧТЕЦ №1: «Фаина Прусова: по совету одной старушки сварила обои, но стало так противно - тут же выбросила, только воду испортила. Сварила и ремень (дворник посоветовал) - тоже мутная грязная вода. Вылила… И вот здесь мы дали друг другу слово- не психовать, не есть всякую дрянь, и будь что будет…       </vt:lpstr>
      <vt:lpstr>ЧТЕЦ №2: Дочка Наденька говорит: « Мамусенька, я если буду умирать, то тихо-тихо, чтобы тебя не испугать» «Ой, я завопила: «Живи, моя снегурочка!» А она вся холодная, как льдинка… Дома я соблюдала чистоту. Думаю, это нас поддерживало. Подаю всегда на тарелочке… Воды не было - ходила на Неву с бидончиками… Да, люди едят кошек, собак… А я радуюсь, что дети мои не теряют человеческого образа»       </vt:lpstr>
      <vt:lpstr>ЧТЕЦ №1: «Декабрь 1941г. Юра Рябинкин: каждый прожитый мною день приближает меня к самоубийству… выхода нет. Тупик. Голод. Страшный голод. Какой страшный голод! Но я хочу жить! ... Я потерял свою честность… Сегодня, возвращаясь из булочной, я взял довесок хлеба от мамы и Иры граммов в 25 и укромно съел… Я скатился в пропасть, названную полнейшим отсутствием совести, бесчестия и позора… Я недостойный сын своей матери»       </vt:lpstr>
      <vt:lpstr>Слайд 17</vt:lpstr>
      <vt:lpstr>ЧТЕЦ №2: «3 января 1942 г.: … я хочу так страстно жить, веровать, чувствовать. Но смерть, смерть прямо в глаза… я весь обовшивел… что мне делать, о господи? Я ведь умру, умру, умру, а так хочется жить, уехать, жить, жить, жить… Нет никакой надежды.»         </vt:lpstr>
      <vt:lpstr>Слайд 19</vt:lpstr>
      <vt:lpstr>ЧТЕЦ №1: Последняя запись в дневнике Юры 6 января: « я совсем почти не могу ходить. Почти полное отсутствие сил… силы уходят, уходят, плывут. А время тянется… О, господи, что со мной происходит? И сейчас я, я, я…»          </vt:lpstr>
      <vt:lpstr>Слайд 21</vt:lpstr>
      <vt:lpstr>ЧТЕЦ №2: Нет, Юра не умер- это был очередной голодные обморок. Умрет он позже, в эвакуации, куда он попал вместе с 900 тысячами «счастливчиками».  Нашлась вторая тетрадка его дневников- всего 5 страничек. Бессвязные обрывки фраз… И все время: «хочу есть, хочу есть, умираю.»          </vt:lpstr>
      <vt:lpstr>Слайд 23</vt:lpstr>
      <vt:lpstr>ЧТЕЦ №1: Официально считается, что из Ленинграда и области с населением в 3,4 млн. человек эвакуировано до марта 1943 г. 1,7млн., в том числе: свыше 400 тыс. детей. От голода умерло 642 тыс. человек, почти 21 тыс. погибла при налетах и артобстрелах. Получается, каждый второй из оставшихся…           </vt:lpstr>
      <vt:lpstr>Слайд 25</vt:lpstr>
      <vt:lpstr>ЧТЕЦ №2: Но кто считал ленинградцев, умерших, как Юра и его мать, на «большой земле»?   Кто скажет сколько детей превышало во время сумасшедшей гонки по «дороги смерти»/как называли ее ленинградцы/ через Ладогу? Скольких матери выбросили сами? Ты скажешь, такого быть не может, чтобы мать собственного ребенка… Но что мы, сытые, знаем и понимаем о себе и других людях? Послушай академика Д.С.Лихачева, пережившего блокаду.           </vt:lpstr>
      <vt:lpstr>ЧТЕЦ №1: ДОКУМЕНТ «Эм-ские уехали из Ленинграда, бросив умирающую дочурку в больнице. Этим они спасли жизнь другим свои детей. В другой семье кормили одну из девочек, а другую заморили голодом, так как иначе умерли бы обе. Ещё одна семья, весной уезжая из города, оставили на перроне вокзала свою мать, привязанную к санкам… Оставляли умирающих: матерей, отцов, жен, детей, переставали кормить тех, кого «бесполезно» было кормить, выбирали, кого из близких можно было спасти… Раздевали трупы на улицах, чтобы забрать у них теплые вещи для живых… Отрезали остатки изсохшей кожи на трупах, чтобы сварить из нее суп для детей…           </vt:lpstr>
      <vt:lpstr>ЧТЕЦ №2: У валяющихся трупов отрезали мягкие части. Началось людоедство. Сперва, трупы раздевали, потом отрезали до костей мясо… Тот, кто это делал, редко ел мясо сам. Он либо продавал…. Либо кормил им своих близких, чтобы сохранить им жизнь. Ведь самое важное в еде были белки.»           </vt:lpstr>
      <vt:lpstr>ЧТЕЦ №1: Вот норма карточного снабжения ленинградцев. Учти, что ежедневно выдавали только хлеб, остальные продукты отпускались раз в декаду, да и не то всегда. Керосин с сентября с 1941 г по февраль 1942 г гражданскому населению не выдавался. Электричество не было. Не забудь: хлеб состоял на 10% из воды, на 10% из целлюлозной муки и на 30% суррогатов и заменителей.  Ты попробуй дня три пожить так, как почти месяц жили ленинградцы с ноября по декабрь 1942г. Тебе многое станет ясно.            </vt:lpstr>
      <vt:lpstr> ЧТЕЦ №2: Д. С. Лихачев, ссылаясь на заявления работников Ленгорздравотдела летом 1942 г., пишет, что к тому времени официально было зарегистрировано 1,2 млн. смертей. На вопрос о том, были ли ленинградцы героями, академик ответил так: «Нет, это не то, они были мучениками…»  Вот к тому хлебу другие продукты/в гр. в день/: мясо – до 13 граммов в день, крупа – до 20 гр. в день, сахар – до 26 гр. в день. У иждивенцев, наряду с детьми – самые маленькие нормы! Между прочим, иждивенческие карточки имело треть населения.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Ленинград. Блокада</dc:title>
  <dc:creator>Валера</dc:creator>
  <cp:lastModifiedBy>Валера</cp:lastModifiedBy>
  <cp:revision>40</cp:revision>
  <dcterms:created xsi:type="dcterms:W3CDTF">2017-01-15T13:26:05Z</dcterms:created>
  <dcterms:modified xsi:type="dcterms:W3CDTF">2018-08-08T08:15:34Z</dcterms:modified>
</cp:coreProperties>
</file>