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4" r:id="rId12"/>
    <p:sldId id="263" r:id="rId13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path path="shape">
            <a:fillToRect l="7500" t="33333" r="7501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2259013"/>
            <a:ext cx="9142413" cy="4597400"/>
            <a:chOff x="0" y="1423"/>
            <a:chExt cx="5759" cy="2896"/>
          </a:xfrm>
        </p:grpSpPr>
        <p:pic>
          <p:nvPicPr>
            <p:cNvPr id="3075" name="Picture 3"/>
            <p:cNvPicPr>
              <a:picLocks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27339" b="11440"/>
            <a:stretch>
              <a:fillRect/>
            </a:stretch>
          </p:blipFill>
          <p:spPr bwMode="auto">
            <a:xfrm>
              <a:off x="3976" y="1423"/>
              <a:ext cx="1783" cy="2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6" name="Freeform 4"/>
            <p:cNvSpPr>
              <a:spLocks/>
            </p:cNvSpPr>
            <p:nvPr/>
          </p:nvSpPr>
          <p:spPr bwMode="auto">
            <a:xfrm>
              <a:off x="0" y="3378"/>
              <a:ext cx="2509" cy="196"/>
            </a:xfrm>
            <a:custGeom>
              <a:avLst/>
              <a:gdLst>
                <a:gd name="T0" fmla="*/ 39 w 2509"/>
                <a:gd name="T1" fmla="*/ 61 h 196"/>
                <a:gd name="T2" fmla="*/ 104 w 2509"/>
                <a:gd name="T3" fmla="*/ 28 h 196"/>
                <a:gd name="T4" fmla="*/ 182 w 2509"/>
                <a:gd name="T5" fmla="*/ 13 h 196"/>
                <a:gd name="T6" fmla="*/ 281 w 2509"/>
                <a:gd name="T7" fmla="*/ 13 h 196"/>
                <a:gd name="T8" fmla="*/ 357 w 2509"/>
                <a:gd name="T9" fmla="*/ 34 h 196"/>
                <a:gd name="T10" fmla="*/ 440 w 2509"/>
                <a:gd name="T11" fmla="*/ 85 h 196"/>
                <a:gd name="T12" fmla="*/ 509 w 2509"/>
                <a:gd name="T13" fmla="*/ 129 h 196"/>
                <a:gd name="T14" fmla="*/ 626 w 2509"/>
                <a:gd name="T15" fmla="*/ 148 h 196"/>
                <a:gd name="T16" fmla="*/ 728 w 2509"/>
                <a:gd name="T17" fmla="*/ 135 h 196"/>
                <a:gd name="T18" fmla="*/ 806 w 2509"/>
                <a:gd name="T19" fmla="*/ 93 h 196"/>
                <a:gd name="T20" fmla="*/ 899 w 2509"/>
                <a:gd name="T21" fmla="*/ 36 h 196"/>
                <a:gd name="T22" fmla="*/ 998 w 2509"/>
                <a:gd name="T23" fmla="*/ 4 h 196"/>
                <a:gd name="T24" fmla="*/ 1119 w 2509"/>
                <a:gd name="T25" fmla="*/ 6 h 196"/>
                <a:gd name="T26" fmla="*/ 1214 w 2509"/>
                <a:gd name="T27" fmla="*/ 39 h 196"/>
                <a:gd name="T28" fmla="*/ 1308 w 2509"/>
                <a:gd name="T29" fmla="*/ 102 h 196"/>
                <a:gd name="T30" fmla="*/ 1403 w 2509"/>
                <a:gd name="T31" fmla="*/ 133 h 196"/>
                <a:gd name="T32" fmla="*/ 1514 w 2509"/>
                <a:gd name="T33" fmla="*/ 133 h 196"/>
                <a:gd name="T34" fmla="*/ 1593 w 2509"/>
                <a:gd name="T35" fmla="*/ 111 h 196"/>
                <a:gd name="T36" fmla="*/ 1668 w 2509"/>
                <a:gd name="T37" fmla="*/ 61 h 196"/>
                <a:gd name="T38" fmla="*/ 1754 w 2509"/>
                <a:gd name="T39" fmla="*/ 18 h 196"/>
                <a:gd name="T40" fmla="*/ 1844 w 2509"/>
                <a:gd name="T41" fmla="*/ 1 h 196"/>
                <a:gd name="T42" fmla="*/ 1958 w 2509"/>
                <a:gd name="T43" fmla="*/ 4 h 196"/>
                <a:gd name="T44" fmla="*/ 2039 w 2509"/>
                <a:gd name="T45" fmla="*/ 33 h 196"/>
                <a:gd name="T46" fmla="*/ 2118 w 2509"/>
                <a:gd name="T47" fmla="*/ 88 h 196"/>
                <a:gd name="T48" fmla="*/ 2192 w 2509"/>
                <a:gd name="T49" fmla="*/ 124 h 196"/>
                <a:gd name="T50" fmla="*/ 2303 w 2509"/>
                <a:gd name="T51" fmla="*/ 138 h 196"/>
                <a:gd name="T52" fmla="*/ 2412 w 2509"/>
                <a:gd name="T53" fmla="*/ 106 h 196"/>
                <a:gd name="T54" fmla="*/ 2463 w 2509"/>
                <a:gd name="T55" fmla="*/ 66 h 196"/>
                <a:gd name="T56" fmla="*/ 2489 w 2509"/>
                <a:gd name="T57" fmla="*/ 61 h 196"/>
                <a:gd name="T58" fmla="*/ 2507 w 2509"/>
                <a:gd name="T59" fmla="*/ 76 h 196"/>
                <a:gd name="T60" fmla="*/ 2508 w 2509"/>
                <a:gd name="T61" fmla="*/ 96 h 196"/>
                <a:gd name="T62" fmla="*/ 2490 w 2509"/>
                <a:gd name="T63" fmla="*/ 118 h 196"/>
                <a:gd name="T64" fmla="*/ 2429 w 2509"/>
                <a:gd name="T65" fmla="*/ 160 h 196"/>
                <a:gd name="T66" fmla="*/ 2352 w 2509"/>
                <a:gd name="T67" fmla="*/ 183 h 196"/>
                <a:gd name="T68" fmla="*/ 2238 w 2509"/>
                <a:gd name="T69" fmla="*/ 184 h 196"/>
                <a:gd name="T70" fmla="*/ 2156 w 2509"/>
                <a:gd name="T71" fmla="*/ 172 h 196"/>
                <a:gd name="T72" fmla="*/ 2076 w 2509"/>
                <a:gd name="T73" fmla="*/ 133 h 196"/>
                <a:gd name="T74" fmla="*/ 2018 w 2509"/>
                <a:gd name="T75" fmla="*/ 87 h 196"/>
                <a:gd name="T76" fmla="*/ 1934 w 2509"/>
                <a:gd name="T77" fmla="*/ 55 h 196"/>
                <a:gd name="T78" fmla="*/ 1836 w 2509"/>
                <a:gd name="T79" fmla="*/ 49 h 196"/>
                <a:gd name="T80" fmla="*/ 1743 w 2509"/>
                <a:gd name="T81" fmla="*/ 79 h 196"/>
                <a:gd name="T82" fmla="*/ 1677 w 2509"/>
                <a:gd name="T83" fmla="*/ 118 h 196"/>
                <a:gd name="T84" fmla="*/ 1586 w 2509"/>
                <a:gd name="T85" fmla="*/ 165 h 196"/>
                <a:gd name="T86" fmla="*/ 1475 w 2509"/>
                <a:gd name="T87" fmla="*/ 186 h 196"/>
                <a:gd name="T88" fmla="*/ 1377 w 2509"/>
                <a:gd name="T89" fmla="*/ 180 h 196"/>
                <a:gd name="T90" fmla="*/ 1269 w 2509"/>
                <a:gd name="T91" fmla="*/ 136 h 196"/>
                <a:gd name="T92" fmla="*/ 1197 w 2509"/>
                <a:gd name="T93" fmla="*/ 84 h 196"/>
                <a:gd name="T94" fmla="*/ 1128 w 2509"/>
                <a:gd name="T95" fmla="*/ 55 h 196"/>
                <a:gd name="T96" fmla="*/ 1020 w 2509"/>
                <a:gd name="T97" fmla="*/ 49 h 196"/>
                <a:gd name="T98" fmla="*/ 914 w 2509"/>
                <a:gd name="T99" fmla="*/ 78 h 196"/>
                <a:gd name="T100" fmla="*/ 831 w 2509"/>
                <a:gd name="T101" fmla="*/ 135 h 196"/>
                <a:gd name="T102" fmla="*/ 713 w 2509"/>
                <a:gd name="T103" fmla="*/ 187 h 196"/>
                <a:gd name="T104" fmla="*/ 600 w 2509"/>
                <a:gd name="T105" fmla="*/ 195 h 196"/>
                <a:gd name="T106" fmla="*/ 494 w 2509"/>
                <a:gd name="T107" fmla="*/ 175 h 196"/>
                <a:gd name="T108" fmla="*/ 408 w 2509"/>
                <a:gd name="T109" fmla="*/ 123 h 196"/>
                <a:gd name="T110" fmla="*/ 338 w 2509"/>
                <a:gd name="T111" fmla="*/ 79 h 196"/>
                <a:gd name="T112" fmla="*/ 251 w 2509"/>
                <a:gd name="T113" fmla="*/ 60 h 196"/>
                <a:gd name="T114" fmla="*/ 144 w 2509"/>
                <a:gd name="T115" fmla="*/ 67 h 196"/>
                <a:gd name="T116" fmla="*/ 56 w 2509"/>
                <a:gd name="T117" fmla="*/ 108 h 196"/>
                <a:gd name="T118" fmla="*/ 5 w 2509"/>
                <a:gd name="T119" fmla="*/ 93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509" h="196">
                  <a:moveTo>
                    <a:pt x="5" y="93"/>
                  </a:moveTo>
                  <a:lnTo>
                    <a:pt x="39" y="61"/>
                  </a:lnTo>
                  <a:lnTo>
                    <a:pt x="71" y="43"/>
                  </a:lnTo>
                  <a:lnTo>
                    <a:pt x="104" y="28"/>
                  </a:lnTo>
                  <a:lnTo>
                    <a:pt x="144" y="18"/>
                  </a:lnTo>
                  <a:lnTo>
                    <a:pt x="182" y="13"/>
                  </a:lnTo>
                  <a:lnTo>
                    <a:pt x="227" y="10"/>
                  </a:lnTo>
                  <a:lnTo>
                    <a:pt x="281" y="13"/>
                  </a:lnTo>
                  <a:lnTo>
                    <a:pt x="321" y="22"/>
                  </a:lnTo>
                  <a:lnTo>
                    <a:pt x="357" y="34"/>
                  </a:lnTo>
                  <a:lnTo>
                    <a:pt x="408" y="60"/>
                  </a:lnTo>
                  <a:lnTo>
                    <a:pt x="440" y="85"/>
                  </a:lnTo>
                  <a:lnTo>
                    <a:pt x="474" y="111"/>
                  </a:lnTo>
                  <a:lnTo>
                    <a:pt x="509" y="129"/>
                  </a:lnTo>
                  <a:lnTo>
                    <a:pt x="561" y="142"/>
                  </a:lnTo>
                  <a:lnTo>
                    <a:pt x="626" y="148"/>
                  </a:lnTo>
                  <a:lnTo>
                    <a:pt x="677" y="145"/>
                  </a:lnTo>
                  <a:lnTo>
                    <a:pt x="728" y="135"/>
                  </a:lnTo>
                  <a:lnTo>
                    <a:pt x="770" y="117"/>
                  </a:lnTo>
                  <a:lnTo>
                    <a:pt x="806" y="93"/>
                  </a:lnTo>
                  <a:lnTo>
                    <a:pt x="860" y="57"/>
                  </a:lnTo>
                  <a:lnTo>
                    <a:pt x="899" y="36"/>
                  </a:lnTo>
                  <a:lnTo>
                    <a:pt x="950" y="13"/>
                  </a:lnTo>
                  <a:lnTo>
                    <a:pt x="998" y="4"/>
                  </a:lnTo>
                  <a:lnTo>
                    <a:pt x="1043" y="3"/>
                  </a:lnTo>
                  <a:lnTo>
                    <a:pt x="1119" y="6"/>
                  </a:lnTo>
                  <a:lnTo>
                    <a:pt x="1181" y="21"/>
                  </a:lnTo>
                  <a:lnTo>
                    <a:pt x="1214" y="39"/>
                  </a:lnTo>
                  <a:lnTo>
                    <a:pt x="1260" y="66"/>
                  </a:lnTo>
                  <a:lnTo>
                    <a:pt x="1308" y="102"/>
                  </a:lnTo>
                  <a:lnTo>
                    <a:pt x="1349" y="121"/>
                  </a:lnTo>
                  <a:lnTo>
                    <a:pt x="1403" y="133"/>
                  </a:lnTo>
                  <a:lnTo>
                    <a:pt x="1458" y="138"/>
                  </a:lnTo>
                  <a:lnTo>
                    <a:pt x="1514" y="133"/>
                  </a:lnTo>
                  <a:lnTo>
                    <a:pt x="1557" y="123"/>
                  </a:lnTo>
                  <a:lnTo>
                    <a:pt x="1593" y="111"/>
                  </a:lnTo>
                  <a:lnTo>
                    <a:pt x="1635" y="84"/>
                  </a:lnTo>
                  <a:lnTo>
                    <a:pt x="1668" y="61"/>
                  </a:lnTo>
                  <a:lnTo>
                    <a:pt x="1704" y="39"/>
                  </a:lnTo>
                  <a:lnTo>
                    <a:pt x="1754" y="18"/>
                  </a:lnTo>
                  <a:lnTo>
                    <a:pt x="1794" y="6"/>
                  </a:lnTo>
                  <a:lnTo>
                    <a:pt x="1844" y="1"/>
                  </a:lnTo>
                  <a:lnTo>
                    <a:pt x="1907" y="0"/>
                  </a:lnTo>
                  <a:lnTo>
                    <a:pt x="1958" y="4"/>
                  </a:lnTo>
                  <a:lnTo>
                    <a:pt x="2003" y="18"/>
                  </a:lnTo>
                  <a:lnTo>
                    <a:pt x="2039" y="33"/>
                  </a:lnTo>
                  <a:lnTo>
                    <a:pt x="2073" y="54"/>
                  </a:lnTo>
                  <a:lnTo>
                    <a:pt x="2118" y="88"/>
                  </a:lnTo>
                  <a:lnTo>
                    <a:pt x="2153" y="109"/>
                  </a:lnTo>
                  <a:lnTo>
                    <a:pt x="2192" y="124"/>
                  </a:lnTo>
                  <a:lnTo>
                    <a:pt x="2244" y="135"/>
                  </a:lnTo>
                  <a:lnTo>
                    <a:pt x="2303" y="138"/>
                  </a:lnTo>
                  <a:lnTo>
                    <a:pt x="2355" y="129"/>
                  </a:lnTo>
                  <a:lnTo>
                    <a:pt x="2412" y="106"/>
                  </a:lnTo>
                  <a:lnTo>
                    <a:pt x="2439" y="87"/>
                  </a:lnTo>
                  <a:lnTo>
                    <a:pt x="2463" y="66"/>
                  </a:lnTo>
                  <a:lnTo>
                    <a:pt x="2475" y="61"/>
                  </a:lnTo>
                  <a:lnTo>
                    <a:pt x="2489" y="61"/>
                  </a:lnTo>
                  <a:lnTo>
                    <a:pt x="2499" y="66"/>
                  </a:lnTo>
                  <a:lnTo>
                    <a:pt x="2507" y="76"/>
                  </a:lnTo>
                  <a:lnTo>
                    <a:pt x="2508" y="85"/>
                  </a:lnTo>
                  <a:lnTo>
                    <a:pt x="2508" y="96"/>
                  </a:lnTo>
                  <a:lnTo>
                    <a:pt x="2504" y="106"/>
                  </a:lnTo>
                  <a:lnTo>
                    <a:pt x="2490" y="118"/>
                  </a:lnTo>
                  <a:lnTo>
                    <a:pt x="2463" y="139"/>
                  </a:lnTo>
                  <a:lnTo>
                    <a:pt x="2429" y="160"/>
                  </a:lnTo>
                  <a:lnTo>
                    <a:pt x="2399" y="172"/>
                  </a:lnTo>
                  <a:lnTo>
                    <a:pt x="2352" y="183"/>
                  </a:lnTo>
                  <a:lnTo>
                    <a:pt x="2298" y="186"/>
                  </a:lnTo>
                  <a:lnTo>
                    <a:pt x="2238" y="184"/>
                  </a:lnTo>
                  <a:lnTo>
                    <a:pt x="2192" y="180"/>
                  </a:lnTo>
                  <a:lnTo>
                    <a:pt x="2156" y="172"/>
                  </a:lnTo>
                  <a:lnTo>
                    <a:pt x="2114" y="156"/>
                  </a:lnTo>
                  <a:lnTo>
                    <a:pt x="2076" y="133"/>
                  </a:lnTo>
                  <a:lnTo>
                    <a:pt x="2049" y="112"/>
                  </a:lnTo>
                  <a:lnTo>
                    <a:pt x="2018" y="87"/>
                  </a:lnTo>
                  <a:lnTo>
                    <a:pt x="1977" y="67"/>
                  </a:lnTo>
                  <a:lnTo>
                    <a:pt x="1934" y="55"/>
                  </a:lnTo>
                  <a:lnTo>
                    <a:pt x="1886" y="49"/>
                  </a:lnTo>
                  <a:lnTo>
                    <a:pt x="1836" y="49"/>
                  </a:lnTo>
                  <a:lnTo>
                    <a:pt x="1776" y="64"/>
                  </a:lnTo>
                  <a:lnTo>
                    <a:pt x="1743" y="79"/>
                  </a:lnTo>
                  <a:lnTo>
                    <a:pt x="1707" y="99"/>
                  </a:lnTo>
                  <a:lnTo>
                    <a:pt x="1677" y="118"/>
                  </a:lnTo>
                  <a:lnTo>
                    <a:pt x="1626" y="147"/>
                  </a:lnTo>
                  <a:lnTo>
                    <a:pt x="1586" y="165"/>
                  </a:lnTo>
                  <a:lnTo>
                    <a:pt x="1535" y="180"/>
                  </a:lnTo>
                  <a:lnTo>
                    <a:pt x="1475" y="186"/>
                  </a:lnTo>
                  <a:lnTo>
                    <a:pt x="1437" y="186"/>
                  </a:lnTo>
                  <a:lnTo>
                    <a:pt x="1377" y="180"/>
                  </a:lnTo>
                  <a:lnTo>
                    <a:pt x="1322" y="165"/>
                  </a:lnTo>
                  <a:lnTo>
                    <a:pt x="1269" y="136"/>
                  </a:lnTo>
                  <a:lnTo>
                    <a:pt x="1230" y="109"/>
                  </a:lnTo>
                  <a:lnTo>
                    <a:pt x="1197" y="84"/>
                  </a:lnTo>
                  <a:lnTo>
                    <a:pt x="1163" y="67"/>
                  </a:lnTo>
                  <a:lnTo>
                    <a:pt x="1128" y="55"/>
                  </a:lnTo>
                  <a:lnTo>
                    <a:pt x="1071" y="48"/>
                  </a:lnTo>
                  <a:lnTo>
                    <a:pt x="1020" y="49"/>
                  </a:lnTo>
                  <a:lnTo>
                    <a:pt x="974" y="57"/>
                  </a:lnTo>
                  <a:lnTo>
                    <a:pt x="914" y="78"/>
                  </a:lnTo>
                  <a:lnTo>
                    <a:pt x="879" y="103"/>
                  </a:lnTo>
                  <a:lnTo>
                    <a:pt x="831" y="135"/>
                  </a:lnTo>
                  <a:lnTo>
                    <a:pt x="777" y="166"/>
                  </a:lnTo>
                  <a:lnTo>
                    <a:pt x="713" y="187"/>
                  </a:lnTo>
                  <a:lnTo>
                    <a:pt x="659" y="193"/>
                  </a:lnTo>
                  <a:lnTo>
                    <a:pt x="600" y="195"/>
                  </a:lnTo>
                  <a:lnTo>
                    <a:pt x="543" y="189"/>
                  </a:lnTo>
                  <a:lnTo>
                    <a:pt x="494" y="175"/>
                  </a:lnTo>
                  <a:lnTo>
                    <a:pt x="450" y="154"/>
                  </a:lnTo>
                  <a:lnTo>
                    <a:pt x="408" y="123"/>
                  </a:lnTo>
                  <a:lnTo>
                    <a:pt x="377" y="99"/>
                  </a:lnTo>
                  <a:lnTo>
                    <a:pt x="338" y="79"/>
                  </a:lnTo>
                  <a:lnTo>
                    <a:pt x="291" y="64"/>
                  </a:lnTo>
                  <a:lnTo>
                    <a:pt x="251" y="60"/>
                  </a:lnTo>
                  <a:lnTo>
                    <a:pt x="191" y="58"/>
                  </a:lnTo>
                  <a:lnTo>
                    <a:pt x="144" y="67"/>
                  </a:lnTo>
                  <a:lnTo>
                    <a:pt x="96" y="82"/>
                  </a:lnTo>
                  <a:lnTo>
                    <a:pt x="56" y="108"/>
                  </a:lnTo>
                  <a:lnTo>
                    <a:pt x="0" y="157"/>
                  </a:lnTo>
                  <a:lnTo>
                    <a:pt x="5" y="93"/>
                  </a:lnTo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3077" name="Picture 5"/>
            <p:cNvPicPr>
              <a:picLocks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196"/>
              <a:ext cx="2766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8" name="Rectangle 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 anchor="b"/>
          <a:lstStyle>
            <a:lvl1pPr>
              <a:defRPr>
                <a:latin typeface="Arial" charset="0"/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latin typeface="Arial" charset="0"/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39810615-60FD-4190-8887-611C888CE7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D687B2-1BD9-4ADD-99B7-226DA773149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36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2C2733-4EE1-4BFC-941E-F7F09A33755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053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A8BCF5-E18A-433D-BEE1-534262D560A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764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328FD-AA2C-4062-B779-DA3ADEB798D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833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1CF6E-EB17-4D78-9914-EF93C012CCA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594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F76829-BC20-4F10-8115-E851B345021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651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6A807-CC02-4E1B-BBEE-6548FA660F4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680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20A1ED-DE79-48E0-85AF-40E3A30D76E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960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B63101-2B81-4706-ABA2-FD71BAF294E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829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1B02A-ABA0-45B1-A293-3DB58301545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992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path path="shape">
            <a:fillToRect l="7500" t="8888" r="7501" b="74445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1581150"/>
            <a:ext cx="9142413" cy="5275263"/>
            <a:chOff x="0" y="996"/>
            <a:chExt cx="5759" cy="3323"/>
          </a:xfrm>
        </p:grpSpPr>
        <p:pic>
          <p:nvPicPr>
            <p:cNvPr id="2051" name="Picture 3"/>
            <p:cNvPicPr>
              <a:picLocks noChangeArrowheads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27339" b="11440"/>
            <a:stretch>
              <a:fillRect/>
            </a:stretch>
          </p:blipFill>
          <p:spPr bwMode="auto">
            <a:xfrm>
              <a:off x="3976" y="1423"/>
              <a:ext cx="1783" cy="2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2" name="Freeform 4"/>
            <p:cNvSpPr>
              <a:spLocks/>
            </p:cNvSpPr>
            <p:nvPr/>
          </p:nvSpPr>
          <p:spPr bwMode="auto">
            <a:xfrm>
              <a:off x="0" y="3522"/>
              <a:ext cx="2509" cy="196"/>
            </a:xfrm>
            <a:custGeom>
              <a:avLst/>
              <a:gdLst>
                <a:gd name="T0" fmla="*/ 39 w 2509"/>
                <a:gd name="T1" fmla="*/ 61 h 196"/>
                <a:gd name="T2" fmla="*/ 104 w 2509"/>
                <a:gd name="T3" fmla="*/ 28 h 196"/>
                <a:gd name="T4" fmla="*/ 182 w 2509"/>
                <a:gd name="T5" fmla="*/ 13 h 196"/>
                <a:gd name="T6" fmla="*/ 281 w 2509"/>
                <a:gd name="T7" fmla="*/ 13 h 196"/>
                <a:gd name="T8" fmla="*/ 357 w 2509"/>
                <a:gd name="T9" fmla="*/ 34 h 196"/>
                <a:gd name="T10" fmla="*/ 440 w 2509"/>
                <a:gd name="T11" fmla="*/ 85 h 196"/>
                <a:gd name="T12" fmla="*/ 509 w 2509"/>
                <a:gd name="T13" fmla="*/ 129 h 196"/>
                <a:gd name="T14" fmla="*/ 626 w 2509"/>
                <a:gd name="T15" fmla="*/ 148 h 196"/>
                <a:gd name="T16" fmla="*/ 728 w 2509"/>
                <a:gd name="T17" fmla="*/ 135 h 196"/>
                <a:gd name="T18" fmla="*/ 806 w 2509"/>
                <a:gd name="T19" fmla="*/ 93 h 196"/>
                <a:gd name="T20" fmla="*/ 899 w 2509"/>
                <a:gd name="T21" fmla="*/ 36 h 196"/>
                <a:gd name="T22" fmla="*/ 998 w 2509"/>
                <a:gd name="T23" fmla="*/ 4 h 196"/>
                <a:gd name="T24" fmla="*/ 1119 w 2509"/>
                <a:gd name="T25" fmla="*/ 6 h 196"/>
                <a:gd name="T26" fmla="*/ 1214 w 2509"/>
                <a:gd name="T27" fmla="*/ 39 h 196"/>
                <a:gd name="T28" fmla="*/ 1308 w 2509"/>
                <a:gd name="T29" fmla="*/ 102 h 196"/>
                <a:gd name="T30" fmla="*/ 1403 w 2509"/>
                <a:gd name="T31" fmla="*/ 133 h 196"/>
                <a:gd name="T32" fmla="*/ 1514 w 2509"/>
                <a:gd name="T33" fmla="*/ 133 h 196"/>
                <a:gd name="T34" fmla="*/ 1593 w 2509"/>
                <a:gd name="T35" fmla="*/ 111 h 196"/>
                <a:gd name="T36" fmla="*/ 1668 w 2509"/>
                <a:gd name="T37" fmla="*/ 61 h 196"/>
                <a:gd name="T38" fmla="*/ 1754 w 2509"/>
                <a:gd name="T39" fmla="*/ 18 h 196"/>
                <a:gd name="T40" fmla="*/ 1844 w 2509"/>
                <a:gd name="T41" fmla="*/ 1 h 196"/>
                <a:gd name="T42" fmla="*/ 1958 w 2509"/>
                <a:gd name="T43" fmla="*/ 4 h 196"/>
                <a:gd name="T44" fmla="*/ 2039 w 2509"/>
                <a:gd name="T45" fmla="*/ 33 h 196"/>
                <a:gd name="T46" fmla="*/ 2118 w 2509"/>
                <a:gd name="T47" fmla="*/ 88 h 196"/>
                <a:gd name="T48" fmla="*/ 2192 w 2509"/>
                <a:gd name="T49" fmla="*/ 124 h 196"/>
                <a:gd name="T50" fmla="*/ 2303 w 2509"/>
                <a:gd name="T51" fmla="*/ 138 h 196"/>
                <a:gd name="T52" fmla="*/ 2412 w 2509"/>
                <a:gd name="T53" fmla="*/ 106 h 196"/>
                <a:gd name="T54" fmla="*/ 2463 w 2509"/>
                <a:gd name="T55" fmla="*/ 66 h 196"/>
                <a:gd name="T56" fmla="*/ 2489 w 2509"/>
                <a:gd name="T57" fmla="*/ 61 h 196"/>
                <a:gd name="T58" fmla="*/ 2507 w 2509"/>
                <a:gd name="T59" fmla="*/ 76 h 196"/>
                <a:gd name="T60" fmla="*/ 2508 w 2509"/>
                <a:gd name="T61" fmla="*/ 96 h 196"/>
                <a:gd name="T62" fmla="*/ 2490 w 2509"/>
                <a:gd name="T63" fmla="*/ 118 h 196"/>
                <a:gd name="T64" fmla="*/ 2429 w 2509"/>
                <a:gd name="T65" fmla="*/ 160 h 196"/>
                <a:gd name="T66" fmla="*/ 2352 w 2509"/>
                <a:gd name="T67" fmla="*/ 183 h 196"/>
                <a:gd name="T68" fmla="*/ 2238 w 2509"/>
                <a:gd name="T69" fmla="*/ 184 h 196"/>
                <a:gd name="T70" fmla="*/ 2156 w 2509"/>
                <a:gd name="T71" fmla="*/ 172 h 196"/>
                <a:gd name="T72" fmla="*/ 2076 w 2509"/>
                <a:gd name="T73" fmla="*/ 133 h 196"/>
                <a:gd name="T74" fmla="*/ 2018 w 2509"/>
                <a:gd name="T75" fmla="*/ 87 h 196"/>
                <a:gd name="T76" fmla="*/ 1934 w 2509"/>
                <a:gd name="T77" fmla="*/ 55 h 196"/>
                <a:gd name="T78" fmla="*/ 1836 w 2509"/>
                <a:gd name="T79" fmla="*/ 49 h 196"/>
                <a:gd name="T80" fmla="*/ 1743 w 2509"/>
                <a:gd name="T81" fmla="*/ 79 h 196"/>
                <a:gd name="T82" fmla="*/ 1677 w 2509"/>
                <a:gd name="T83" fmla="*/ 118 h 196"/>
                <a:gd name="T84" fmla="*/ 1586 w 2509"/>
                <a:gd name="T85" fmla="*/ 165 h 196"/>
                <a:gd name="T86" fmla="*/ 1475 w 2509"/>
                <a:gd name="T87" fmla="*/ 186 h 196"/>
                <a:gd name="T88" fmla="*/ 1377 w 2509"/>
                <a:gd name="T89" fmla="*/ 180 h 196"/>
                <a:gd name="T90" fmla="*/ 1269 w 2509"/>
                <a:gd name="T91" fmla="*/ 136 h 196"/>
                <a:gd name="T92" fmla="*/ 1197 w 2509"/>
                <a:gd name="T93" fmla="*/ 84 h 196"/>
                <a:gd name="T94" fmla="*/ 1128 w 2509"/>
                <a:gd name="T95" fmla="*/ 55 h 196"/>
                <a:gd name="T96" fmla="*/ 1020 w 2509"/>
                <a:gd name="T97" fmla="*/ 49 h 196"/>
                <a:gd name="T98" fmla="*/ 914 w 2509"/>
                <a:gd name="T99" fmla="*/ 78 h 196"/>
                <a:gd name="T100" fmla="*/ 831 w 2509"/>
                <a:gd name="T101" fmla="*/ 135 h 196"/>
                <a:gd name="T102" fmla="*/ 713 w 2509"/>
                <a:gd name="T103" fmla="*/ 187 h 196"/>
                <a:gd name="T104" fmla="*/ 600 w 2509"/>
                <a:gd name="T105" fmla="*/ 195 h 196"/>
                <a:gd name="T106" fmla="*/ 494 w 2509"/>
                <a:gd name="T107" fmla="*/ 175 h 196"/>
                <a:gd name="T108" fmla="*/ 408 w 2509"/>
                <a:gd name="T109" fmla="*/ 123 h 196"/>
                <a:gd name="T110" fmla="*/ 338 w 2509"/>
                <a:gd name="T111" fmla="*/ 79 h 196"/>
                <a:gd name="T112" fmla="*/ 251 w 2509"/>
                <a:gd name="T113" fmla="*/ 60 h 196"/>
                <a:gd name="T114" fmla="*/ 144 w 2509"/>
                <a:gd name="T115" fmla="*/ 67 h 196"/>
                <a:gd name="T116" fmla="*/ 56 w 2509"/>
                <a:gd name="T117" fmla="*/ 108 h 196"/>
                <a:gd name="T118" fmla="*/ 5 w 2509"/>
                <a:gd name="T119" fmla="*/ 93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509" h="196">
                  <a:moveTo>
                    <a:pt x="5" y="93"/>
                  </a:moveTo>
                  <a:lnTo>
                    <a:pt x="39" y="61"/>
                  </a:lnTo>
                  <a:lnTo>
                    <a:pt x="71" y="43"/>
                  </a:lnTo>
                  <a:lnTo>
                    <a:pt x="104" y="28"/>
                  </a:lnTo>
                  <a:lnTo>
                    <a:pt x="144" y="18"/>
                  </a:lnTo>
                  <a:lnTo>
                    <a:pt x="182" y="13"/>
                  </a:lnTo>
                  <a:lnTo>
                    <a:pt x="227" y="10"/>
                  </a:lnTo>
                  <a:lnTo>
                    <a:pt x="281" y="13"/>
                  </a:lnTo>
                  <a:lnTo>
                    <a:pt x="321" y="22"/>
                  </a:lnTo>
                  <a:lnTo>
                    <a:pt x="357" y="34"/>
                  </a:lnTo>
                  <a:lnTo>
                    <a:pt x="408" y="60"/>
                  </a:lnTo>
                  <a:lnTo>
                    <a:pt x="440" y="85"/>
                  </a:lnTo>
                  <a:lnTo>
                    <a:pt x="474" y="111"/>
                  </a:lnTo>
                  <a:lnTo>
                    <a:pt x="509" y="129"/>
                  </a:lnTo>
                  <a:lnTo>
                    <a:pt x="561" y="142"/>
                  </a:lnTo>
                  <a:lnTo>
                    <a:pt x="626" y="148"/>
                  </a:lnTo>
                  <a:lnTo>
                    <a:pt x="677" y="145"/>
                  </a:lnTo>
                  <a:lnTo>
                    <a:pt x="728" y="135"/>
                  </a:lnTo>
                  <a:lnTo>
                    <a:pt x="770" y="117"/>
                  </a:lnTo>
                  <a:lnTo>
                    <a:pt x="806" y="93"/>
                  </a:lnTo>
                  <a:lnTo>
                    <a:pt x="860" y="57"/>
                  </a:lnTo>
                  <a:lnTo>
                    <a:pt x="899" y="36"/>
                  </a:lnTo>
                  <a:lnTo>
                    <a:pt x="950" y="13"/>
                  </a:lnTo>
                  <a:lnTo>
                    <a:pt x="998" y="4"/>
                  </a:lnTo>
                  <a:lnTo>
                    <a:pt x="1043" y="3"/>
                  </a:lnTo>
                  <a:lnTo>
                    <a:pt x="1119" y="6"/>
                  </a:lnTo>
                  <a:lnTo>
                    <a:pt x="1181" y="21"/>
                  </a:lnTo>
                  <a:lnTo>
                    <a:pt x="1214" y="39"/>
                  </a:lnTo>
                  <a:lnTo>
                    <a:pt x="1260" y="66"/>
                  </a:lnTo>
                  <a:lnTo>
                    <a:pt x="1308" y="102"/>
                  </a:lnTo>
                  <a:lnTo>
                    <a:pt x="1349" y="121"/>
                  </a:lnTo>
                  <a:lnTo>
                    <a:pt x="1403" y="133"/>
                  </a:lnTo>
                  <a:lnTo>
                    <a:pt x="1458" y="138"/>
                  </a:lnTo>
                  <a:lnTo>
                    <a:pt x="1514" y="133"/>
                  </a:lnTo>
                  <a:lnTo>
                    <a:pt x="1557" y="123"/>
                  </a:lnTo>
                  <a:lnTo>
                    <a:pt x="1593" y="111"/>
                  </a:lnTo>
                  <a:lnTo>
                    <a:pt x="1635" y="84"/>
                  </a:lnTo>
                  <a:lnTo>
                    <a:pt x="1668" y="61"/>
                  </a:lnTo>
                  <a:lnTo>
                    <a:pt x="1704" y="39"/>
                  </a:lnTo>
                  <a:lnTo>
                    <a:pt x="1754" y="18"/>
                  </a:lnTo>
                  <a:lnTo>
                    <a:pt x="1794" y="6"/>
                  </a:lnTo>
                  <a:lnTo>
                    <a:pt x="1844" y="1"/>
                  </a:lnTo>
                  <a:lnTo>
                    <a:pt x="1907" y="0"/>
                  </a:lnTo>
                  <a:lnTo>
                    <a:pt x="1958" y="4"/>
                  </a:lnTo>
                  <a:lnTo>
                    <a:pt x="2003" y="18"/>
                  </a:lnTo>
                  <a:lnTo>
                    <a:pt x="2039" y="33"/>
                  </a:lnTo>
                  <a:lnTo>
                    <a:pt x="2073" y="54"/>
                  </a:lnTo>
                  <a:lnTo>
                    <a:pt x="2118" y="88"/>
                  </a:lnTo>
                  <a:lnTo>
                    <a:pt x="2153" y="109"/>
                  </a:lnTo>
                  <a:lnTo>
                    <a:pt x="2192" y="124"/>
                  </a:lnTo>
                  <a:lnTo>
                    <a:pt x="2244" y="135"/>
                  </a:lnTo>
                  <a:lnTo>
                    <a:pt x="2303" y="138"/>
                  </a:lnTo>
                  <a:lnTo>
                    <a:pt x="2355" y="129"/>
                  </a:lnTo>
                  <a:lnTo>
                    <a:pt x="2412" y="106"/>
                  </a:lnTo>
                  <a:lnTo>
                    <a:pt x="2439" y="87"/>
                  </a:lnTo>
                  <a:lnTo>
                    <a:pt x="2463" y="66"/>
                  </a:lnTo>
                  <a:lnTo>
                    <a:pt x="2475" y="61"/>
                  </a:lnTo>
                  <a:lnTo>
                    <a:pt x="2489" y="61"/>
                  </a:lnTo>
                  <a:lnTo>
                    <a:pt x="2499" y="66"/>
                  </a:lnTo>
                  <a:lnTo>
                    <a:pt x="2507" y="76"/>
                  </a:lnTo>
                  <a:lnTo>
                    <a:pt x="2508" y="85"/>
                  </a:lnTo>
                  <a:lnTo>
                    <a:pt x="2508" y="96"/>
                  </a:lnTo>
                  <a:lnTo>
                    <a:pt x="2504" y="106"/>
                  </a:lnTo>
                  <a:lnTo>
                    <a:pt x="2490" y="118"/>
                  </a:lnTo>
                  <a:lnTo>
                    <a:pt x="2463" y="139"/>
                  </a:lnTo>
                  <a:lnTo>
                    <a:pt x="2429" y="160"/>
                  </a:lnTo>
                  <a:lnTo>
                    <a:pt x="2399" y="172"/>
                  </a:lnTo>
                  <a:lnTo>
                    <a:pt x="2352" y="183"/>
                  </a:lnTo>
                  <a:lnTo>
                    <a:pt x="2298" y="186"/>
                  </a:lnTo>
                  <a:lnTo>
                    <a:pt x="2238" y="184"/>
                  </a:lnTo>
                  <a:lnTo>
                    <a:pt x="2192" y="180"/>
                  </a:lnTo>
                  <a:lnTo>
                    <a:pt x="2156" y="172"/>
                  </a:lnTo>
                  <a:lnTo>
                    <a:pt x="2114" y="156"/>
                  </a:lnTo>
                  <a:lnTo>
                    <a:pt x="2076" y="133"/>
                  </a:lnTo>
                  <a:lnTo>
                    <a:pt x="2049" y="112"/>
                  </a:lnTo>
                  <a:lnTo>
                    <a:pt x="2018" y="87"/>
                  </a:lnTo>
                  <a:lnTo>
                    <a:pt x="1977" y="67"/>
                  </a:lnTo>
                  <a:lnTo>
                    <a:pt x="1934" y="55"/>
                  </a:lnTo>
                  <a:lnTo>
                    <a:pt x="1886" y="49"/>
                  </a:lnTo>
                  <a:lnTo>
                    <a:pt x="1836" y="49"/>
                  </a:lnTo>
                  <a:lnTo>
                    <a:pt x="1776" y="64"/>
                  </a:lnTo>
                  <a:lnTo>
                    <a:pt x="1743" y="79"/>
                  </a:lnTo>
                  <a:lnTo>
                    <a:pt x="1707" y="99"/>
                  </a:lnTo>
                  <a:lnTo>
                    <a:pt x="1677" y="118"/>
                  </a:lnTo>
                  <a:lnTo>
                    <a:pt x="1626" y="147"/>
                  </a:lnTo>
                  <a:lnTo>
                    <a:pt x="1586" y="165"/>
                  </a:lnTo>
                  <a:lnTo>
                    <a:pt x="1535" y="180"/>
                  </a:lnTo>
                  <a:lnTo>
                    <a:pt x="1475" y="186"/>
                  </a:lnTo>
                  <a:lnTo>
                    <a:pt x="1437" y="186"/>
                  </a:lnTo>
                  <a:lnTo>
                    <a:pt x="1377" y="180"/>
                  </a:lnTo>
                  <a:lnTo>
                    <a:pt x="1322" y="165"/>
                  </a:lnTo>
                  <a:lnTo>
                    <a:pt x="1269" y="136"/>
                  </a:lnTo>
                  <a:lnTo>
                    <a:pt x="1230" y="109"/>
                  </a:lnTo>
                  <a:lnTo>
                    <a:pt x="1197" y="84"/>
                  </a:lnTo>
                  <a:lnTo>
                    <a:pt x="1163" y="67"/>
                  </a:lnTo>
                  <a:lnTo>
                    <a:pt x="1128" y="55"/>
                  </a:lnTo>
                  <a:lnTo>
                    <a:pt x="1071" y="48"/>
                  </a:lnTo>
                  <a:lnTo>
                    <a:pt x="1020" y="49"/>
                  </a:lnTo>
                  <a:lnTo>
                    <a:pt x="974" y="57"/>
                  </a:lnTo>
                  <a:lnTo>
                    <a:pt x="914" y="78"/>
                  </a:lnTo>
                  <a:lnTo>
                    <a:pt x="879" y="103"/>
                  </a:lnTo>
                  <a:lnTo>
                    <a:pt x="831" y="135"/>
                  </a:lnTo>
                  <a:lnTo>
                    <a:pt x="777" y="166"/>
                  </a:lnTo>
                  <a:lnTo>
                    <a:pt x="713" y="187"/>
                  </a:lnTo>
                  <a:lnTo>
                    <a:pt x="659" y="193"/>
                  </a:lnTo>
                  <a:lnTo>
                    <a:pt x="600" y="195"/>
                  </a:lnTo>
                  <a:lnTo>
                    <a:pt x="543" y="189"/>
                  </a:lnTo>
                  <a:lnTo>
                    <a:pt x="494" y="175"/>
                  </a:lnTo>
                  <a:lnTo>
                    <a:pt x="450" y="154"/>
                  </a:lnTo>
                  <a:lnTo>
                    <a:pt x="408" y="123"/>
                  </a:lnTo>
                  <a:lnTo>
                    <a:pt x="377" y="99"/>
                  </a:lnTo>
                  <a:lnTo>
                    <a:pt x="338" y="79"/>
                  </a:lnTo>
                  <a:lnTo>
                    <a:pt x="291" y="64"/>
                  </a:lnTo>
                  <a:lnTo>
                    <a:pt x="251" y="60"/>
                  </a:lnTo>
                  <a:lnTo>
                    <a:pt x="191" y="58"/>
                  </a:lnTo>
                  <a:lnTo>
                    <a:pt x="144" y="67"/>
                  </a:lnTo>
                  <a:lnTo>
                    <a:pt x="96" y="82"/>
                  </a:lnTo>
                  <a:lnTo>
                    <a:pt x="56" y="108"/>
                  </a:lnTo>
                  <a:lnTo>
                    <a:pt x="0" y="157"/>
                  </a:lnTo>
                  <a:lnTo>
                    <a:pt x="5" y="93"/>
                  </a:lnTo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053" name="Picture 5"/>
            <p:cNvPicPr>
              <a:picLocks noChangeArrowheads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96"/>
              <a:ext cx="2766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50000"/>
              </a:spcBef>
              <a:defRPr sz="1400"/>
            </a:lvl1pPr>
          </a:lstStyle>
          <a:p>
            <a:endParaRPr lang="ru-RU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50000"/>
              </a:spcBef>
              <a:defRPr sz="1400"/>
            </a:lvl1pPr>
          </a:lstStyle>
          <a:p>
            <a:endParaRPr lang="ru-RU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400"/>
            </a:lvl1pPr>
          </a:lstStyle>
          <a:p>
            <a:fld id="{B0676302-C459-4BCB-80F5-D9CCB4CDA1B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 sz="quarter"/>
          </p:nvPr>
        </p:nvSpPr>
        <p:spPr>
          <a:xfrm>
            <a:off x="685800" y="1524000"/>
            <a:ext cx="77724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0090"/>
                </a:solidFill>
              </a:rPr>
              <a:t>Проект: «Числа вокруг нас»</a:t>
            </a:r>
            <a:endParaRPr lang="ru-RU" dirty="0">
              <a:solidFill>
                <a:srgbClr val="00009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371600" y="3505200"/>
            <a:ext cx="6400800" cy="1752600"/>
          </a:xfrm>
        </p:spPr>
        <p:txBody>
          <a:bodyPr/>
          <a:lstStyle/>
          <a:p>
            <a:r>
              <a:rPr lang="ru-RU" sz="2800" b="1" dirty="0" smtClean="0">
                <a:latin typeface="+mj-lt"/>
              </a:rPr>
              <a:t>Выполнила ученица 2 «Е» класса</a:t>
            </a:r>
          </a:p>
          <a:p>
            <a:r>
              <a:rPr lang="ru-RU" sz="2800" b="1" dirty="0" smtClean="0">
                <a:latin typeface="+mj-lt"/>
              </a:rPr>
              <a:t> </a:t>
            </a:r>
            <a:r>
              <a:rPr lang="ru-RU" sz="2800" b="1" dirty="0" err="1" smtClean="0">
                <a:latin typeface="+mj-lt"/>
              </a:rPr>
              <a:t>Назайкина</a:t>
            </a:r>
            <a:r>
              <a:rPr lang="ru-RU" sz="2800" b="1" dirty="0" smtClean="0">
                <a:latin typeface="+mj-lt"/>
              </a:rPr>
              <a:t> Софья</a:t>
            </a:r>
            <a:endParaRPr lang="ru-RU" sz="2800" b="1" dirty="0">
              <a:latin typeface="+mj-lt"/>
            </a:endParaRPr>
          </a:p>
          <a:p>
            <a:r>
              <a:rPr lang="ru-RU" sz="2400" dirty="0"/>
              <a:t>         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78370" y="152400"/>
            <a:ext cx="23532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ГБОУ Школа 2065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81400" y="6400800"/>
            <a:ext cx="170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Москва 2018 г.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009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76200"/>
            <a:ext cx="7772400" cy="6096000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000090"/>
                </a:solidFill>
              </a:rPr>
              <a:t>Цель</a:t>
            </a:r>
            <a:r>
              <a:rPr lang="ru-RU" sz="2400" dirty="0" smtClean="0">
                <a:solidFill>
                  <a:srgbClr val="000090"/>
                </a:solidFill>
              </a:rPr>
              <a:t>: </a:t>
            </a:r>
          </a:p>
          <a:p>
            <a:pPr marL="0" indent="0">
              <a:buNone/>
            </a:pPr>
            <a:r>
              <a:rPr lang="ru-RU" sz="2400" dirty="0" smtClean="0"/>
              <a:t>Изучить и исследовать числа </a:t>
            </a:r>
            <a:r>
              <a:rPr lang="ru-RU" sz="2400" dirty="0"/>
              <a:t>с которыми мы встречаемся в жизни, узнать для чего они используются и что обозначают и поделиться интересной информацией с ребятами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0090"/>
                </a:solidFill>
              </a:rPr>
              <a:t>Задачи:</a:t>
            </a:r>
          </a:p>
          <a:p>
            <a:pPr>
              <a:buFontTx/>
              <a:buChar char="-"/>
            </a:pPr>
            <a:r>
              <a:rPr lang="ru-RU" sz="2400" dirty="0" smtClean="0"/>
              <a:t>Собрать информацию о числах</a:t>
            </a:r>
          </a:p>
          <a:p>
            <a:pPr>
              <a:buFontTx/>
              <a:buChar char="-"/>
            </a:pPr>
            <a:r>
              <a:rPr lang="ru-RU" sz="2400" dirty="0" smtClean="0"/>
              <a:t>Узнать о роли чисел в нашей жизни</a:t>
            </a:r>
          </a:p>
          <a:p>
            <a:pPr>
              <a:buFontTx/>
              <a:buChar char="-"/>
            </a:pPr>
            <a:r>
              <a:rPr lang="ru-RU" sz="2400" dirty="0" smtClean="0"/>
              <a:t>Поделиться информацией с одноклассниками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0090"/>
                </a:solidFill>
              </a:rPr>
              <a:t>Методы:</a:t>
            </a:r>
          </a:p>
          <a:p>
            <a:pPr>
              <a:buFontTx/>
              <a:buChar char="-"/>
            </a:pPr>
            <a:r>
              <a:rPr lang="ru-RU" sz="2400" dirty="0" smtClean="0"/>
              <a:t>Сбор информации с помощью </a:t>
            </a:r>
          </a:p>
          <a:p>
            <a:pPr>
              <a:buFontTx/>
              <a:buChar char="-"/>
            </a:pPr>
            <a:r>
              <a:rPr lang="ru-RU" sz="2400" dirty="0" smtClean="0"/>
              <a:t>интернета и различной литературы</a:t>
            </a:r>
          </a:p>
          <a:p>
            <a:pPr>
              <a:buFontTx/>
              <a:buChar char="-"/>
            </a:pPr>
            <a:r>
              <a:rPr lang="ru-RU" sz="2400" dirty="0" smtClean="0"/>
              <a:t>Опрос одноклассников</a:t>
            </a:r>
          </a:p>
          <a:p>
            <a:pPr>
              <a:buFontTx/>
              <a:buChar char="-"/>
            </a:pPr>
            <a:r>
              <a:rPr lang="ru-RU" sz="2400" dirty="0" smtClean="0"/>
              <a:t>Наблюдение</a:t>
            </a:r>
          </a:p>
          <a:p>
            <a:pPr>
              <a:buFontTx/>
              <a:buChar char="-"/>
            </a:pPr>
            <a:r>
              <a:rPr lang="ru-RU" sz="2400" dirty="0" smtClean="0"/>
              <a:t>Анализ и синтез информации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2481" y="3810000"/>
            <a:ext cx="3920936" cy="2899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95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0090"/>
                </a:solidFill>
              </a:rPr>
              <a:t>Опрос одноклассников</a:t>
            </a:r>
            <a:endParaRPr lang="ru-RU" b="1" dirty="0">
              <a:solidFill>
                <a:srgbClr val="000090"/>
              </a:solidFill>
            </a:endParaRPr>
          </a:p>
        </p:txBody>
      </p:sp>
      <p:pic>
        <p:nvPicPr>
          <p:cNvPr id="4" name="Содержимое 3" descr="Копия b2de225b-25ee-49fc-ad0f-0a0af5dd344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" y="1676400"/>
            <a:ext cx="7772400" cy="4419600"/>
          </a:xfrm>
        </p:spPr>
      </p:pic>
    </p:spTree>
    <p:extLst>
      <p:ext uri="{BB962C8B-B14F-4D97-AF65-F5344CB8AC3E}">
        <p14:creationId xmlns:p14="http://schemas.microsoft.com/office/powerpoint/2010/main" val="191964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772400" cy="762000"/>
          </a:xfrm>
        </p:spPr>
        <p:txBody>
          <a:bodyPr/>
          <a:lstStyle/>
          <a:p>
            <a:r>
              <a:rPr lang="ru-RU" b="1" dirty="0" smtClean="0">
                <a:solidFill>
                  <a:srgbClr val="000090"/>
                </a:solidFill>
              </a:rPr>
              <a:t>Виды чисел:</a:t>
            </a:r>
            <a:br>
              <a:rPr lang="ru-RU" b="1" dirty="0" smtClean="0">
                <a:solidFill>
                  <a:srgbClr val="000090"/>
                </a:solidFill>
              </a:rPr>
            </a:br>
            <a:endParaRPr lang="ru-RU" b="1" dirty="0">
              <a:solidFill>
                <a:srgbClr val="000090"/>
              </a:solidFill>
            </a:endParaRPr>
          </a:p>
        </p:txBody>
      </p:sp>
      <p:pic>
        <p:nvPicPr>
          <p:cNvPr id="4" name="Рисунок 1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26" r="3026"/>
          <a:stretch>
            <a:fillRect/>
          </a:stretch>
        </p:blipFill>
        <p:spPr bwMode="auto">
          <a:xfrm>
            <a:off x="381000" y="1295400"/>
            <a:ext cx="3810000" cy="251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2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371600"/>
            <a:ext cx="4107814" cy="251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2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200" y="4419600"/>
            <a:ext cx="5602605" cy="22656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3352800" y="3962400"/>
            <a:ext cx="1973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Арабские цифры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219200" y="838200"/>
            <a:ext cx="2191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Египетские цифры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486400" y="838200"/>
            <a:ext cx="1878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Римские цифры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52133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0090"/>
                </a:solidFill>
              </a:rPr>
              <a:t>Арабские числа</a:t>
            </a:r>
            <a:endParaRPr lang="ru-RU" b="1" dirty="0">
              <a:solidFill>
                <a:srgbClr val="000090"/>
              </a:solidFill>
            </a:endParaRPr>
          </a:p>
        </p:txBody>
      </p:sp>
      <p:pic>
        <p:nvPicPr>
          <p:cNvPr id="6" name="Рисунок 27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9759" r="-19759"/>
          <a:stretch>
            <a:fillRect/>
          </a:stretch>
        </p:blipFill>
        <p:spPr bwMode="auto">
          <a:xfrm>
            <a:off x="0" y="1600200"/>
            <a:ext cx="9144000" cy="44196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3124200" y="6019800"/>
            <a:ext cx="276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Запись с помощью углов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94696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z="3200" b="1" dirty="0" err="1">
                <a:solidFill>
                  <a:srgbClr val="000090"/>
                </a:solidFill>
              </a:rPr>
              <a:t>Путешествие</a:t>
            </a:r>
            <a:r>
              <a:rPr lang="en-US" sz="3200" b="1" dirty="0">
                <a:solidFill>
                  <a:srgbClr val="000090"/>
                </a:solidFill>
              </a:rPr>
              <a:t> </a:t>
            </a:r>
            <a:r>
              <a:rPr lang="en-US" sz="3200" b="1" dirty="0" err="1">
                <a:solidFill>
                  <a:srgbClr val="000090"/>
                </a:solidFill>
              </a:rPr>
              <a:t>за</a:t>
            </a:r>
            <a:r>
              <a:rPr lang="en-US" sz="3200" b="1" dirty="0">
                <a:solidFill>
                  <a:srgbClr val="000090"/>
                </a:solidFill>
              </a:rPr>
              <a:t> </a:t>
            </a:r>
            <a:r>
              <a:rPr lang="en-US" sz="3200" b="1" dirty="0" err="1">
                <a:solidFill>
                  <a:srgbClr val="000090"/>
                </a:solidFill>
              </a:rPr>
              <a:t>числами</a:t>
            </a:r>
            <a:r>
              <a:rPr lang="en-US" sz="3200" b="1" dirty="0">
                <a:solidFill>
                  <a:srgbClr val="000090"/>
                </a:solidFill>
              </a:rPr>
              <a:t> </a:t>
            </a:r>
            <a:r>
              <a:rPr lang="en-US" sz="3200" b="1" dirty="0" err="1">
                <a:solidFill>
                  <a:srgbClr val="000090"/>
                </a:solidFill>
              </a:rPr>
              <a:t>по</a:t>
            </a:r>
            <a:r>
              <a:rPr lang="en-US" sz="3200" b="1" dirty="0">
                <a:solidFill>
                  <a:srgbClr val="000090"/>
                </a:solidFill>
              </a:rPr>
              <a:t> </a:t>
            </a:r>
            <a:r>
              <a:rPr lang="en-US" sz="3200" b="1" dirty="0" err="1">
                <a:solidFill>
                  <a:srgbClr val="000090"/>
                </a:solidFill>
              </a:rPr>
              <a:t>городу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990600"/>
            <a:ext cx="8686800" cy="5105400"/>
          </a:xfrm>
        </p:spPr>
        <p:txBody>
          <a:bodyPr/>
          <a:lstStyle/>
          <a:p>
            <a:pPr marL="0" indent="457200" algn="just">
              <a:buNone/>
            </a:pPr>
            <a:r>
              <a:rPr lang="ru-RU" sz="2000" dirty="0"/>
              <a:t>Город Московский основан на месте деревни </a:t>
            </a:r>
            <a:r>
              <a:rPr lang="ru-RU" sz="2000" dirty="0" err="1"/>
              <a:t>Передельцы</a:t>
            </a:r>
            <a:r>
              <a:rPr lang="ru-RU" sz="2000" dirty="0"/>
              <a:t>. До </a:t>
            </a:r>
            <a:r>
              <a:rPr lang="ru-RU" sz="2000" b="1" dirty="0">
                <a:solidFill>
                  <a:srgbClr val="FF0000"/>
                </a:solidFill>
              </a:rPr>
              <a:t>2004</a:t>
            </a:r>
            <a:r>
              <a:rPr lang="ru-RU" sz="2000" dirty="0"/>
              <a:t> годы был сельским населенным пунктом и назывался поселок Московский (дата основания поселка </a:t>
            </a:r>
            <a:r>
              <a:rPr lang="ru-RU" sz="2000" b="1" dirty="0">
                <a:solidFill>
                  <a:srgbClr val="FF0000"/>
                </a:solidFill>
              </a:rPr>
              <a:t>1969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/>
              <a:t>год). Площадь </a:t>
            </a:r>
            <a:r>
              <a:rPr lang="ru-RU" sz="2000" b="1" dirty="0">
                <a:solidFill>
                  <a:srgbClr val="FF0000"/>
                </a:solidFill>
              </a:rPr>
              <a:t>5</a:t>
            </a:r>
            <a:r>
              <a:rPr lang="ru-RU" sz="2000" b="1" dirty="0"/>
              <a:t> </a:t>
            </a:r>
            <a:r>
              <a:rPr lang="ru-RU" sz="2000" dirty="0"/>
              <a:t>квадратных километров. Население </a:t>
            </a:r>
            <a:r>
              <a:rPr lang="ru-RU" sz="2000" b="1" dirty="0">
                <a:solidFill>
                  <a:srgbClr val="FF0000"/>
                </a:solidFill>
              </a:rPr>
              <a:t>50 167 </a:t>
            </a:r>
            <a:r>
              <a:rPr lang="ru-RU" sz="2000" dirty="0"/>
              <a:t>человек. </a:t>
            </a:r>
            <a:r>
              <a:rPr lang="ru-RU" sz="2000" dirty="0" smtClean="0"/>
              <a:t>Почтовый </a:t>
            </a:r>
            <a:r>
              <a:rPr lang="ru-RU" sz="2000" dirty="0"/>
              <a:t>индекс </a:t>
            </a:r>
            <a:r>
              <a:rPr lang="ru-RU" sz="2000" b="1" dirty="0">
                <a:solidFill>
                  <a:srgbClr val="FF0000"/>
                </a:solidFill>
              </a:rPr>
              <a:t>108811</a:t>
            </a:r>
            <a:r>
              <a:rPr lang="ru-RU" sz="2000" b="1" dirty="0"/>
              <a:t>.</a:t>
            </a:r>
            <a:r>
              <a:rPr lang="ru-RU" sz="2000" dirty="0"/>
              <a:t> Расстояние до МКАД </a:t>
            </a:r>
            <a:r>
              <a:rPr lang="ru-RU" sz="2000" b="1" dirty="0">
                <a:solidFill>
                  <a:srgbClr val="FF0000"/>
                </a:solidFill>
              </a:rPr>
              <a:t>8</a:t>
            </a:r>
            <a:r>
              <a:rPr lang="ru-RU" sz="2000" dirty="0"/>
              <a:t> км. Город состоит из четырех </a:t>
            </a:r>
            <a:r>
              <a:rPr lang="ru-RU" sz="2000" dirty="0" smtClean="0"/>
              <a:t>микрорайонов</a:t>
            </a:r>
            <a:r>
              <a:rPr lang="ru-RU" sz="2000" dirty="0"/>
              <a:t>.  В городе расположены </a:t>
            </a:r>
            <a:r>
              <a:rPr lang="ru-RU" sz="2000" b="1" dirty="0">
                <a:solidFill>
                  <a:srgbClr val="FF0000"/>
                </a:solidFill>
              </a:rPr>
              <a:t>5</a:t>
            </a:r>
            <a:r>
              <a:rPr lang="ru-RU" sz="2000" dirty="0"/>
              <a:t> школ, </a:t>
            </a:r>
            <a:r>
              <a:rPr lang="ru-RU" sz="2000" b="1" dirty="0">
                <a:solidFill>
                  <a:srgbClr val="FF0000"/>
                </a:solidFill>
              </a:rPr>
              <a:t>8</a:t>
            </a:r>
            <a:r>
              <a:rPr lang="ru-RU" sz="2000" b="1" dirty="0"/>
              <a:t> </a:t>
            </a:r>
            <a:r>
              <a:rPr lang="ru-RU" sz="2000" dirty="0"/>
              <a:t>детских садов, </a:t>
            </a:r>
            <a:r>
              <a:rPr lang="ru-RU" sz="2000" b="1" dirty="0">
                <a:solidFill>
                  <a:srgbClr val="FF0000"/>
                </a:solidFill>
              </a:rPr>
              <a:t>4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smtClean="0"/>
              <a:t>поликлиники</a:t>
            </a:r>
            <a:r>
              <a:rPr lang="ru-RU" sz="2000" dirty="0"/>
              <a:t>. </a:t>
            </a:r>
            <a:r>
              <a:rPr lang="ru-RU" sz="2000" b="1" dirty="0">
                <a:solidFill>
                  <a:srgbClr val="FF0000"/>
                </a:solidFill>
              </a:rPr>
              <a:t>2</a:t>
            </a:r>
            <a:r>
              <a:rPr lang="ru-RU" sz="2000" dirty="0"/>
              <a:t> бассейна, </a:t>
            </a:r>
            <a:r>
              <a:rPr lang="ru-RU" sz="2000" b="1" dirty="0">
                <a:solidFill>
                  <a:srgbClr val="FF0000"/>
                </a:solidFill>
              </a:rPr>
              <a:t>2</a:t>
            </a:r>
            <a:r>
              <a:rPr lang="ru-RU" sz="2000" b="1" dirty="0"/>
              <a:t> </a:t>
            </a:r>
            <a:r>
              <a:rPr lang="ru-RU" sz="2000" dirty="0"/>
              <a:t>библиотеки, </a:t>
            </a:r>
            <a:r>
              <a:rPr lang="ru-RU" sz="2000" b="1" dirty="0">
                <a:solidFill>
                  <a:srgbClr val="FF0000"/>
                </a:solidFill>
              </a:rPr>
              <a:t>1</a:t>
            </a:r>
            <a:r>
              <a:rPr lang="ru-RU" sz="2000" dirty="0"/>
              <a:t> дворец  культуры</a:t>
            </a:r>
            <a:r>
              <a:rPr lang="ru-RU" sz="2000" b="1" dirty="0"/>
              <a:t>, </a:t>
            </a:r>
            <a:r>
              <a:rPr lang="ru-RU" sz="2000" b="1" dirty="0">
                <a:solidFill>
                  <a:srgbClr val="FF0000"/>
                </a:solidFill>
              </a:rPr>
              <a:t>3 </a:t>
            </a:r>
            <a:r>
              <a:rPr lang="ru-RU" sz="2000" dirty="0"/>
              <a:t>школьных музея, </a:t>
            </a:r>
            <a:r>
              <a:rPr lang="ru-RU" sz="2000" b="1" dirty="0">
                <a:solidFill>
                  <a:srgbClr val="FF0000"/>
                </a:solidFill>
              </a:rPr>
              <a:t>1</a:t>
            </a:r>
            <a:r>
              <a:rPr lang="ru-RU" sz="2000" dirty="0"/>
              <a:t> школа </a:t>
            </a:r>
            <a:r>
              <a:rPr lang="ru-RU" sz="2000" dirty="0" smtClean="0"/>
              <a:t>искусств</a:t>
            </a:r>
            <a:r>
              <a:rPr lang="ru-RU" sz="2000" dirty="0"/>
              <a:t>. В городе </a:t>
            </a:r>
            <a:r>
              <a:rPr lang="ru-RU" sz="2000" dirty="0" smtClean="0"/>
              <a:t>насчитано </a:t>
            </a:r>
            <a:r>
              <a:rPr lang="ru-RU" sz="2000" b="1" dirty="0">
                <a:solidFill>
                  <a:srgbClr val="FF0000"/>
                </a:solidFill>
              </a:rPr>
              <a:t>24</a:t>
            </a:r>
            <a:r>
              <a:rPr lang="ru-RU" sz="2000" dirty="0"/>
              <a:t> маршрута автобусов и маршрутных  такси. Примерно </a:t>
            </a:r>
            <a:r>
              <a:rPr lang="ru-RU" sz="2000" b="1" dirty="0">
                <a:solidFill>
                  <a:srgbClr val="FF0000"/>
                </a:solidFill>
              </a:rPr>
              <a:t>7</a:t>
            </a:r>
            <a:r>
              <a:rPr lang="ru-RU" sz="2000" dirty="0"/>
              <a:t> перекрестков оборудованных светофорами.</a:t>
            </a:r>
          </a:p>
          <a:p>
            <a:pPr marL="0" indent="457200" algn="just">
              <a:buNone/>
            </a:pPr>
            <a:r>
              <a:rPr lang="ru-RU" sz="2000" dirty="0"/>
              <a:t>В моем районе </a:t>
            </a:r>
            <a:r>
              <a:rPr lang="ru-RU" sz="2000" b="1" dirty="0">
                <a:solidFill>
                  <a:srgbClr val="FF0000"/>
                </a:solidFill>
              </a:rPr>
              <a:t>16</a:t>
            </a:r>
            <a:r>
              <a:rPr lang="ru-RU" sz="2000" b="1" dirty="0"/>
              <a:t> </a:t>
            </a:r>
            <a:r>
              <a:rPr lang="ru-RU" sz="2000" dirty="0"/>
              <a:t>домов. В каждом доме </a:t>
            </a:r>
            <a:r>
              <a:rPr lang="ru-RU" sz="2000" b="1" dirty="0">
                <a:solidFill>
                  <a:srgbClr val="FF0000"/>
                </a:solidFill>
              </a:rPr>
              <a:t>17</a:t>
            </a:r>
            <a:r>
              <a:rPr lang="ru-RU" sz="2000" dirty="0"/>
              <a:t> этажей. Я живу на </a:t>
            </a:r>
            <a:r>
              <a:rPr lang="ru-RU" sz="2000" b="1" dirty="0" smtClean="0">
                <a:solidFill>
                  <a:srgbClr val="FF0000"/>
                </a:solidFill>
              </a:rPr>
              <a:t>14</a:t>
            </a:r>
            <a:r>
              <a:rPr lang="ru-RU" sz="2000" dirty="0" smtClean="0"/>
              <a:t> </a:t>
            </a:r>
            <a:r>
              <a:rPr lang="ru-RU" sz="2000" dirty="0"/>
              <a:t>этаже в доме номер </a:t>
            </a:r>
            <a:r>
              <a:rPr lang="ru-RU" sz="2000" b="1" dirty="0">
                <a:solidFill>
                  <a:srgbClr val="FF0000"/>
                </a:solidFill>
              </a:rPr>
              <a:t>6</a:t>
            </a:r>
            <a:r>
              <a:rPr lang="ru-RU" sz="2000" dirty="0"/>
              <a:t>. </a:t>
            </a:r>
          </a:p>
          <a:p>
            <a:pPr marL="0" indent="457200" algn="just">
              <a:buNone/>
            </a:pPr>
            <a:r>
              <a:rPr lang="ru-RU" sz="2000" dirty="0"/>
              <a:t> Я учусь во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b="1" dirty="0">
                <a:solidFill>
                  <a:srgbClr val="FF0000"/>
                </a:solidFill>
              </a:rPr>
              <a:t>2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dirty="0"/>
              <a:t>классе. До моей школы от дома </a:t>
            </a:r>
            <a:r>
              <a:rPr lang="ru-RU" sz="2000" b="1" dirty="0" smtClean="0">
                <a:solidFill>
                  <a:srgbClr val="FF0000"/>
                </a:solidFill>
              </a:rPr>
              <a:t>135 </a:t>
            </a:r>
            <a:r>
              <a:rPr lang="ru-RU" sz="2000" dirty="0"/>
              <a:t>шагов, что бы оказаться в моем классе мне нужно преодолеть по </a:t>
            </a:r>
            <a:r>
              <a:rPr lang="ru-RU" sz="2000" dirty="0" smtClean="0"/>
              <a:t>школе </a:t>
            </a:r>
            <a:r>
              <a:rPr lang="ru-RU" sz="2000" b="1" dirty="0" smtClean="0">
                <a:solidFill>
                  <a:srgbClr val="FF0000"/>
                </a:solidFill>
              </a:rPr>
              <a:t>45</a:t>
            </a:r>
            <a:r>
              <a:rPr lang="ru-RU" sz="2000" dirty="0" smtClean="0"/>
              <a:t> ступенек</a:t>
            </a:r>
            <a:r>
              <a:rPr lang="ru-RU" sz="2000" dirty="0"/>
              <a:t>. Наша школа </a:t>
            </a:r>
            <a:r>
              <a:rPr lang="ru-RU" sz="2000" b="1" dirty="0">
                <a:solidFill>
                  <a:srgbClr val="FF0000"/>
                </a:solidFill>
              </a:rPr>
              <a:t>трехэтажная</a:t>
            </a:r>
            <a:r>
              <a:rPr lang="ru-RU" sz="2000" dirty="0"/>
              <a:t>. Наш класс расположен на </a:t>
            </a:r>
            <a:r>
              <a:rPr lang="ru-RU" sz="2000" b="1" dirty="0" smtClean="0">
                <a:solidFill>
                  <a:srgbClr val="FF0000"/>
                </a:solidFill>
              </a:rPr>
              <a:t>3</a:t>
            </a:r>
            <a:r>
              <a:rPr lang="ru-RU" sz="2000" dirty="0" smtClean="0"/>
              <a:t> </a:t>
            </a:r>
            <a:r>
              <a:rPr lang="ru-RU" sz="2000" dirty="0"/>
              <a:t>этаже. Номер нашего кабинета  </a:t>
            </a:r>
            <a:r>
              <a:rPr lang="ru-RU" sz="2000" b="1" dirty="0">
                <a:solidFill>
                  <a:srgbClr val="FF0000"/>
                </a:solidFill>
              </a:rPr>
              <a:t>19</a:t>
            </a:r>
            <a:r>
              <a:rPr lang="ru-RU" sz="2000" b="1" dirty="0"/>
              <a:t> </a:t>
            </a:r>
            <a:r>
              <a:rPr lang="ru-RU" sz="2000" dirty="0"/>
              <a:t> . В классе </a:t>
            </a:r>
            <a:r>
              <a:rPr lang="ru-RU" sz="2000" b="1" dirty="0">
                <a:solidFill>
                  <a:srgbClr val="FF0000"/>
                </a:solidFill>
              </a:rPr>
              <a:t>15</a:t>
            </a:r>
            <a:r>
              <a:rPr lang="ru-RU" sz="2000" dirty="0"/>
              <a:t> </a:t>
            </a:r>
            <a:r>
              <a:rPr lang="ru-RU" sz="2000" dirty="0" smtClean="0"/>
              <a:t>парт</a:t>
            </a:r>
            <a:r>
              <a:rPr lang="ru-RU" sz="2000" dirty="0"/>
              <a:t>. В нашем классе учится </a:t>
            </a:r>
            <a:r>
              <a:rPr lang="ru-RU" sz="2000" b="1" dirty="0">
                <a:solidFill>
                  <a:srgbClr val="FF0000"/>
                </a:solidFill>
              </a:rPr>
              <a:t>29</a:t>
            </a:r>
            <a:r>
              <a:rPr lang="ru-RU" sz="2000" dirty="0"/>
              <a:t> человек.</a:t>
            </a:r>
          </a:p>
          <a:p>
            <a:pPr marL="0" indent="457200" algn="just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0452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0090"/>
                </a:solidFill>
              </a:rPr>
              <a:t>Пословицы и поговорки</a:t>
            </a:r>
            <a:endParaRPr lang="ru-RU" sz="3200" b="1" dirty="0">
              <a:solidFill>
                <a:srgbClr val="000090"/>
              </a:solidFill>
            </a:endParaRPr>
          </a:p>
        </p:txBody>
      </p:sp>
      <p:pic>
        <p:nvPicPr>
          <p:cNvPr id="4" name="Рисунок 2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882" r="-7882"/>
          <a:stretch>
            <a:fillRect/>
          </a:stretch>
        </p:blipFill>
        <p:spPr bwMode="auto">
          <a:xfrm>
            <a:off x="685800" y="1066800"/>
            <a:ext cx="7315200" cy="32766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1447800" y="441960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>
              <a:buFont typeface="Arial"/>
              <a:buChar char="•"/>
            </a:pPr>
            <a:r>
              <a:rPr lang="ru-RU" sz="2000" dirty="0" smtClean="0"/>
              <a:t>Семь </a:t>
            </a:r>
            <a:r>
              <a:rPr lang="ru-RU" sz="2000" dirty="0"/>
              <a:t>раз отмерь, один раз отрежь.</a:t>
            </a:r>
          </a:p>
          <a:p>
            <a:pPr marL="342900" indent="-342900" algn="just">
              <a:buFont typeface="Arial"/>
              <a:buChar char="•"/>
            </a:pPr>
            <a:r>
              <a:rPr lang="ru-RU" sz="2000" dirty="0" smtClean="0"/>
              <a:t>Семеро </a:t>
            </a:r>
            <a:r>
              <a:rPr lang="ru-RU" sz="2000" dirty="0"/>
              <a:t>одного не ждут.</a:t>
            </a:r>
          </a:p>
          <a:p>
            <a:pPr marL="342900" indent="-342900" algn="just">
              <a:buFont typeface="Arial"/>
              <a:buChar char="•"/>
            </a:pPr>
            <a:r>
              <a:rPr lang="ru-RU" sz="2000" dirty="0" smtClean="0"/>
              <a:t>Лук </a:t>
            </a:r>
            <a:r>
              <a:rPr lang="ru-RU" sz="2000" dirty="0"/>
              <a:t>– от семи недуг.</a:t>
            </a:r>
          </a:p>
          <a:p>
            <a:pPr marL="342900" indent="-342900" algn="just">
              <a:buFont typeface="Arial"/>
              <a:buChar char="•"/>
            </a:pPr>
            <a:r>
              <a:rPr lang="ru-RU" sz="2000" dirty="0" smtClean="0"/>
              <a:t>Семь </a:t>
            </a:r>
            <a:r>
              <a:rPr lang="ru-RU" sz="2000" dirty="0"/>
              <a:t>бед – один ответ</a:t>
            </a:r>
            <a:r>
              <a:rPr lang="ru-RU" sz="2000" dirty="0" smtClean="0"/>
              <a:t>.</a:t>
            </a:r>
          </a:p>
          <a:p>
            <a:pPr marL="342900" indent="-342900" algn="just">
              <a:buFont typeface="Arial"/>
              <a:buChar char="•"/>
            </a:pPr>
            <a:r>
              <a:rPr lang="ru-RU" sz="2000" dirty="0" smtClean="0">
                <a:effectLst/>
              </a:rPr>
              <a:t>Заблудиться в трех соснах.</a:t>
            </a:r>
          </a:p>
          <a:p>
            <a:pPr marL="342900" indent="-342900" algn="just">
              <a:buFont typeface="Arial"/>
              <a:buChar char="•"/>
            </a:pPr>
            <a:r>
              <a:rPr lang="ru-RU" sz="2000" dirty="0" smtClean="0"/>
              <a:t>Плакать в три ручья.</a:t>
            </a:r>
            <a:endParaRPr lang="ru-RU" sz="2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648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228600"/>
            <a:ext cx="8686800" cy="6203950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b="1" dirty="0" err="1" smtClean="0">
                <a:solidFill>
                  <a:srgbClr val="000090"/>
                </a:solidFill>
              </a:rPr>
              <a:t>Магия</a:t>
            </a:r>
            <a:r>
              <a:rPr lang="en-US" sz="2400" b="1" dirty="0" smtClean="0">
                <a:solidFill>
                  <a:srgbClr val="000090"/>
                </a:solidFill>
              </a:rPr>
              <a:t> </a:t>
            </a:r>
            <a:r>
              <a:rPr lang="en-US" sz="2400" b="1" dirty="0" err="1">
                <a:solidFill>
                  <a:srgbClr val="000090"/>
                </a:solidFill>
              </a:rPr>
              <a:t>числа</a:t>
            </a:r>
            <a:r>
              <a:rPr lang="en-US" sz="2400" b="1" dirty="0">
                <a:solidFill>
                  <a:srgbClr val="000090"/>
                </a:solidFill>
              </a:rPr>
              <a:t> 7.</a:t>
            </a:r>
            <a:endParaRPr lang="ru-RU" sz="2400" b="1" dirty="0">
              <a:solidFill>
                <a:srgbClr val="000090"/>
              </a:solidFill>
            </a:endParaRPr>
          </a:p>
          <a:p>
            <a:pPr marL="0" indent="457200" algn="just">
              <a:buNone/>
            </a:pPr>
            <a:r>
              <a:rPr lang="ru-RU" sz="2000" dirty="0" smtClean="0"/>
              <a:t>Очень </a:t>
            </a:r>
            <a:r>
              <a:rPr lang="ru-RU" sz="2000" dirty="0"/>
              <a:t>многое в жизни связано с этой цифрой. Дети-дошкольники, когда им исполняется 7 лет, идут в школу; 7 цветов радуги; 7 дней в неделе; 7 звезд в созвездии Большой медведицы; 7 нот нотной грамоты.</a:t>
            </a:r>
          </a:p>
          <a:p>
            <a:pPr marL="0" indent="457200" algn="just">
              <a:buNone/>
            </a:pPr>
            <a:r>
              <a:rPr lang="ru-RU" sz="2000" dirty="0"/>
              <a:t>Цифру 7 всегда связывали с понятием везения (удачи). Иногда эту цифру называют знаком ангела.</a:t>
            </a:r>
          </a:p>
          <a:p>
            <a:pPr marL="0" indent="457200" algn="just">
              <a:buNone/>
            </a:pPr>
            <a:r>
              <a:rPr lang="ru-RU" sz="2000" dirty="0"/>
              <a:t>Семь считали магическим, священным числом. Это объяснялось еще и тем, что человек воспринимает окружающий мир (свет, запахи, вкус, звуки) через семь “отверстий” в голове (два глаза, два уха, две ноздри, рот).</a:t>
            </a:r>
          </a:p>
          <a:p>
            <a:pPr marL="0" indent="457200" algn="just">
              <a:buNone/>
            </a:pPr>
            <a:r>
              <a:rPr lang="ru-RU" sz="2000" dirty="0"/>
              <a:t>Нередко, приписывая числу 7 таинственную силу, знахари вручали больному семь разных лекарств, настоянных на семи разных травах, и советовали пить семь дней.</a:t>
            </a:r>
          </a:p>
          <a:p>
            <a:pPr marL="0" indent="457200" algn="just">
              <a:buNone/>
            </a:pPr>
            <a:r>
              <a:rPr lang="ru-RU" sz="2000" dirty="0"/>
              <a:t>Это волшебное число 7 широко использовалось в сказках “Белоснежка и семь гномов”, “Волк и семеро козлят”, “Цветик-</a:t>
            </a:r>
            <a:r>
              <a:rPr lang="ru-RU" sz="2000" dirty="0" err="1"/>
              <a:t>семицветик</a:t>
            </a:r>
            <a:r>
              <a:rPr lang="ru-RU" sz="2000" dirty="0"/>
              <a:t>”; в мифах древнего мира.</a:t>
            </a:r>
          </a:p>
          <a:p>
            <a:pPr marL="0" indent="457200" algn="just">
              <a:buNone/>
            </a:pPr>
            <a:r>
              <a:rPr lang="ru-RU" sz="2000" dirty="0"/>
              <a:t>Много еще можно узнать о значении числа 7, однако каждое число имеет свое магическое значение.</a:t>
            </a:r>
          </a:p>
          <a:p>
            <a:pPr>
              <a:buNone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47036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228600"/>
            <a:ext cx="7772400" cy="586740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0090"/>
                </a:solidFill>
              </a:rPr>
              <a:t>Вывод</a:t>
            </a:r>
          </a:p>
          <a:p>
            <a:pPr marL="0" indent="457200" algn="just">
              <a:buNone/>
            </a:pPr>
            <a:r>
              <a:rPr lang="ru-RU" sz="3000" dirty="0" smtClean="0"/>
              <a:t>Без </a:t>
            </a:r>
            <a:r>
              <a:rPr lang="ru-RU" sz="3000" dirty="0"/>
              <a:t>чисел нам было бы очень трудно и неинтересно жить. Числа хранятся в пословицах, поговорках, загадках и позволяют лучше раскрыть их смысл. Хоть числа произошли очень давно, их актуальность в современном мире приобретает все большее значение. Все современные технологии связаны с цифрами и называются цифровыми, вся информация и даже музыка хранится в цифровом формате. </a:t>
            </a:r>
          </a:p>
        </p:txBody>
      </p:sp>
    </p:spTree>
    <p:extLst>
      <p:ext uri="{BB962C8B-B14F-4D97-AF65-F5344CB8AC3E}">
        <p14:creationId xmlns:p14="http://schemas.microsoft.com/office/powerpoint/2010/main" val="304650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M02822361">
  <a:themeElements>
    <a:clrScheme name="Office Theme 2">
      <a:dk1>
        <a:srgbClr val="000000"/>
      </a:dk1>
      <a:lt1>
        <a:srgbClr val="FFFFEE"/>
      </a:lt1>
      <a:dk2>
        <a:srgbClr val="000000"/>
      </a:dk2>
      <a:lt2>
        <a:srgbClr val="C3B59F"/>
      </a:lt2>
      <a:accent1>
        <a:srgbClr val="9CB3D8"/>
      </a:accent1>
      <a:accent2>
        <a:srgbClr val="F8F8F8"/>
      </a:accent2>
      <a:accent3>
        <a:srgbClr val="FFFFF5"/>
      </a:accent3>
      <a:accent4>
        <a:srgbClr val="000000"/>
      </a:accent4>
      <a:accent5>
        <a:srgbClr val="CBD6E9"/>
      </a:accent5>
      <a:accent6>
        <a:srgbClr val="E1E1E1"/>
      </a:accent6>
      <a:hlink>
        <a:srgbClr val="A9A460"/>
      </a:hlink>
      <a:folHlink>
        <a:srgbClr val="E4E1D7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7F796F"/>
        </a:dk1>
        <a:lt1>
          <a:srgbClr val="FFFFFF"/>
        </a:lt1>
        <a:dk2>
          <a:srgbClr val="BDBB92"/>
        </a:dk2>
        <a:lt2>
          <a:srgbClr val="FFFFCC"/>
        </a:lt2>
        <a:accent1>
          <a:srgbClr val="8B91B9"/>
        </a:accent1>
        <a:accent2>
          <a:srgbClr val="D5D9B7"/>
        </a:accent2>
        <a:accent3>
          <a:srgbClr val="DBDAC7"/>
        </a:accent3>
        <a:accent4>
          <a:srgbClr val="DADADA"/>
        </a:accent4>
        <a:accent5>
          <a:srgbClr val="C4C7D9"/>
        </a:accent5>
        <a:accent6>
          <a:srgbClr val="C1C4A6"/>
        </a:accent6>
        <a:hlink>
          <a:srgbClr val="B46875"/>
        </a:hlink>
        <a:folHlink>
          <a:srgbClr val="C2BAA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EE"/>
        </a:lt1>
        <a:dk2>
          <a:srgbClr val="000000"/>
        </a:dk2>
        <a:lt2>
          <a:srgbClr val="C3B59F"/>
        </a:lt2>
        <a:accent1>
          <a:srgbClr val="9CB3D8"/>
        </a:accent1>
        <a:accent2>
          <a:srgbClr val="F8F8F8"/>
        </a:accent2>
        <a:accent3>
          <a:srgbClr val="FFFFF5"/>
        </a:accent3>
        <a:accent4>
          <a:srgbClr val="000000"/>
        </a:accent4>
        <a:accent5>
          <a:srgbClr val="CBD6E9"/>
        </a:accent5>
        <a:accent6>
          <a:srgbClr val="E1E1E1"/>
        </a:accent6>
        <a:hlink>
          <a:srgbClr val="A9A460"/>
        </a:hlink>
        <a:folHlink>
          <a:srgbClr val="E4E1D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55" ma:contentTypeDescription="Create a new document." ma:contentTypeScope="" ma:versionID="2c496a0f341a72d7e8cbd42eb499a6d4">
  <xsd:schema xmlns:xsd="http://www.w3.org/2001/XMLSchema" xmlns:xs="http://www.w3.org/2001/XMLSchema" xmlns:p="http://schemas.microsoft.com/office/2006/metadata/properties" xmlns:ns2="9d035d7d-02e5-4a00-8b62-9a556aabc7b5" xmlns:ns3="91e8d559-4d54-460d-ba58-5d5027f88b4d" targetNamespace="http://schemas.microsoft.com/office/2006/metadata/properties" ma:root="true" ma:fieldsID="2bcea688bd265da693c2f253e50f4ab0" ns2:_="" ns3:_="">
    <xsd:import namespace="9d035d7d-02e5-4a00-8b62-9a556aabc7b5"/>
    <xsd:import namespace="91e8d559-4d54-460d-ba58-5d5027f88b4d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35d7d-02e5-4a00-8b62-9a556aabc7b5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117081-80f4-4e10-b46d-e6dc6854316c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41FC7ADF-4C62-4413-95B2-CDE72C4AD396}" ma:internalName="CSXSubmissionMarket" ma:readOnly="false" ma:showField="MarketName" ma:web="9d035d7d-02e5-4a00-8b62-9a556aabc7b5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5e663266-dbf1-446f-b076-28feab654dae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CD722278-12DA-4BA9-B56C-2624CA46C480}" ma:internalName="InProjectListLookup" ma:readOnly="true" ma:showField="InProjectLis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65226a81-6f17-445b-9321-8ea42e2eee04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CD722278-12DA-4BA9-B56C-2624CA46C480}" ma:internalName="LastCompleteVersionLookup" ma:readOnly="true" ma:showField="LastComplete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CD722278-12DA-4BA9-B56C-2624CA46C480}" ma:internalName="LastPreviewErrorLookup" ma:readOnly="true" ma:showField="LastPreview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CD722278-12DA-4BA9-B56C-2624CA46C480}" ma:internalName="LastPreviewResultLookup" ma:readOnly="true" ma:showField="LastPreview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CD722278-12DA-4BA9-B56C-2624CA46C480}" ma:internalName="LastPreviewAttemptDateLookup" ma:readOnly="true" ma:showField="LastPreview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CD722278-12DA-4BA9-B56C-2624CA46C480}" ma:internalName="LastPreviewedByLookup" ma:readOnly="true" ma:showField="LastPreview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CD722278-12DA-4BA9-B56C-2624CA46C480}" ma:internalName="LastPreviewTimeLookup" ma:readOnly="true" ma:showField="LastPreview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CD722278-12DA-4BA9-B56C-2624CA46C480}" ma:internalName="LastPreviewVersionLookup" ma:readOnly="true" ma:showField="LastPreview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CD722278-12DA-4BA9-B56C-2624CA46C480}" ma:internalName="LastPublishErrorLookup" ma:readOnly="true" ma:showField="LastPublish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CD722278-12DA-4BA9-B56C-2624CA46C480}" ma:internalName="LastPublishResultLookup" ma:readOnly="true" ma:showField="LastPublish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CD722278-12DA-4BA9-B56C-2624CA46C480}" ma:internalName="LastPublishAttemptDateLookup" ma:readOnly="true" ma:showField="LastPublish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CD722278-12DA-4BA9-B56C-2624CA46C480}" ma:internalName="LastPublishedByLookup" ma:readOnly="true" ma:showField="LastPublish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CD722278-12DA-4BA9-B56C-2624CA46C480}" ma:internalName="LastPublishTimeLookup" ma:readOnly="true" ma:showField="LastPublish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CD722278-12DA-4BA9-B56C-2624CA46C480}" ma:internalName="LastPublishVersionLookup" ma:readOnly="true" ma:showField="LastPublish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116CC8E-FCD3-4331-849C-1BF4DB8052AE}" ma:internalName="LocLastLocAttemptVersionLookup" ma:readOnly="false" ma:showField="LastLocAttemptVersion" ma:web="9d035d7d-02e5-4a00-8b62-9a556aabc7b5">
      <xsd:simpleType>
        <xsd:restriction base="dms:Lookup"/>
      </xsd:simpleType>
    </xsd:element>
    <xsd:element name="LocLastLocAttemptVersionTypeLookup" ma:index="72" nillable="true" ma:displayName="Loc Last Loc Attempt Version Type" ma:default="" ma:list="{B116CC8E-FCD3-4331-849C-1BF4DB8052AE}" ma:internalName="LocLastLocAttemptVersionTypeLookup" ma:readOnly="true" ma:showField="LastLocAttemptVersionType" ma:web="9d035d7d-02e5-4a00-8b62-9a556aabc7b5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116CC8E-FCD3-4331-849C-1BF4DB8052AE}" ma:internalName="LocNewPublishedVersionLookup" ma:readOnly="true" ma:showField="NewPublishedVersion" ma:web="9d035d7d-02e5-4a00-8b62-9a556aabc7b5">
      <xsd:simpleType>
        <xsd:restriction base="dms:Lookup"/>
      </xsd:simpleType>
    </xsd:element>
    <xsd:element name="LocOverallHandbackStatusLookup" ma:index="76" nillable="true" ma:displayName="Loc Overall Handback Status" ma:default="" ma:list="{B116CC8E-FCD3-4331-849C-1BF4DB8052AE}" ma:internalName="LocOverallHandbackStatusLookup" ma:readOnly="true" ma:showField="OverallHandbackStatus" ma:web="9d035d7d-02e5-4a00-8b62-9a556aabc7b5">
      <xsd:simpleType>
        <xsd:restriction base="dms:Lookup"/>
      </xsd:simpleType>
    </xsd:element>
    <xsd:element name="LocOverallLocStatusLookup" ma:index="77" nillable="true" ma:displayName="Loc Overall Localize Status" ma:default="" ma:list="{B116CC8E-FCD3-4331-849C-1BF4DB8052AE}" ma:internalName="LocOverallLocStatusLookup" ma:readOnly="true" ma:showField="OverallLocStatus" ma:web="9d035d7d-02e5-4a00-8b62-9a556aabc7b5">
      <xsd:simpleType>
        <xsd:restriction base="dms:Lookup"/>
      </xsd:simpleType>
    </xsd:element>
    <xsd:element name="LocOverallPreviewStatusLookup" ma:index="78" nillable="true" ma:displayName="Loc Overall Preview Status" ma:default="" ma:list="{B116CC8E-FCD3-4331-849C-1BF4DB8052AE}" ma:internalName="LocOverallPreviewStatusLookup" ma:readOnly="true" ma:showField="OverallPreviewStatus" ma:web="9d035d7d-02e5-4a00-8b62-9a556aabc7b5">
      <xsd:simpleType>
        <xsd:restriction base="dms:Lookup"/>
      </xsd:simpleType>
    </xsd:element>
    <xsd:element name="LocOverallPublishStatusLookup" ma:index="79" nillable="true" ma:displayName="Loc Overall Publish Status" ma:default="" ma:list="{B116CC8E-FCD3-4331-849C-1BF4DB8052AE}" ma:internalName="LocOverallPublishStatusLookup" ma:readOnly="true" ma:showField="OverallPublishStatus" ma:web="9d035d7d-02e5-4a00-8b62-9a556aabc7b5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116CC8E-FCD3-4331-849C-1BF4DB8052AE}" ma:internalName="LocProcessedForHandoffsLookup" ma:readOnly="true" ma:showField="ProcessedForHandoffs" ma:web="9d035d7d-02e5-4a00-8b62-9a556aabc7b5">
      <xsd:simpleType>
        <xsd:restriction base="dms:Lookup"/>
      </xsd:simpleType>
    </xsd:element>
    <xsd:element name="LocProcessedForMarketsLookup" ma:index="82" nillable="true" ma:displayName="Loc Processed For Markets" ma:default="" ma:list="{B116CC8E-FCD3-4331-849C-1BF4DB8052AE}" ma:internalName="LocProcessedForMarketsLookup" ma:readOnly="true" ma:showField="ProcessedForMarkets" ma:web="9d035d7d-02e5-4a00-8b62-9a556aabc7b5">
      <xsd:simpleType>
        <xsd:restriction base="dms:Lookup"/>
      </xsd:simpleType>
    </xsd:element>
    <xsd:element name="LocPublishedDependentAssetsLookup" ma:index="83" nillable="true" ma:displayName="Loc Published Dependent Assets" ma:default="" ma:list="{B116CC8E-FCD3-4331-849C-1BF4DB8052AE}" ma:internalName="LocPublishedDependentAssetsLookup" ma:readOnly="true" ma:showField="PublishedDependentAssets" ma:web="9d035d7d-02e5-4a00-8b62-9a556aabc7b5">
      <xsd:simpleType>
        <xsd:restriction base="dms:Lookup"/>
      </xsd:simpleType>
    </xsd:element>
    <xsd:element name="LocPublishedLinkedAssetsLookup" ma:index="84" nillable="true" ma:displayName="Loc Published Linked Assets" ma:default="" ma:list="{B116CC8E-FCD3-4331-849C-1BF4DB8052AE}" ma:internalName="LocPublishedLinkedAssetsLookup" ma:readOnly="true" ma:showField="PublishedLinkedAssets" ma:web="9d035d7d-02e5-4a00-8b62-9a556aabc7b5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c95181ba-569f-436f-adb3-78c3831fea54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41FC7ADF-4C62-4413-95B2-CDE72C4AD396}" ma:internalName="Markets" ma:readOnly="false" ma:showField="MarketNa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CD722278-12DA-4BA9-B56C-2624CA46C480}" ma:internalName="NumOfRatingsLookup" ma:readOnly="true" ma:showField="NumOfRating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CD722278-12DA-4BA9-B56C-2624CA46C480}" ma:internalName="PublishStatusLookup" ma:readOnly="false" ma:showField="PublishStatu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a34c0026-7bf6-479c-b6e7-24710140ce31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0ef119a3-9350-4d50-81f0-e824a5745f43}" ma:internalName="TaxCatchAll" ma:showField="CatchAllData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0ef119a3-9350-4d50-81f0-e824a5745f43}" ma:internalName="TaxCatchAllLabel" ma:readOnly="true" ma:showField="CatchAllDataLabel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e8d559-4d54-460d-ba58-5d5027f88b4d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arketSpecific xmlns="9d035d7d-02e5-4a00-8b62-9a556aabc7b5">false</MarketSpecific>
    <ApprovalStatus xmlns="9d035d7d-02e5-4a00-8b62-9a556aabc7b5">InProgress</ApprovalStatus>
    <LocComments xmlns="9d035d7d-02e5-4a00-8b62-9a556aabc7b5" xsi:nil="true"/>
    <DirectSourceMarket xmlns="9d035d7d-02e5-4a00-8b62-9a556aabc7b5">english</DirectSourceMarket>
    <ThumbnailAssetId xmlns="9d035d7d-02e5-4a00-8b62-9a556aabc7b5" xsi:nil="true"/>
    <PrimaryImageGen xmlns="9d035d7d-02e5-4a00-8b62-9a556aabc7b5">true</PrimaryImageGen>
    <LegacyData xmlns="9d035d7d-02e5-4a00-8b62-9a556aabc7b5" xsi:nil="true"/>
    <TPFriendlyName xmlns="9d035d7d-02e5-4a00-8b62-9a556aabc7b5" xsi:nil="true"/>
    <NumericId xmlns="9d035d7d-02e5-4a00-8b62-9a556aabc7b5" xsi:nil="true"/>
    <LocRecommendedHandoff xmlns="9d035d7d-02e5-4a00-8b62-9a556aabc7b5" xsi:nil="true"/>
    <BlockPublish xmlns="9d035d7d-02e5-4a00-8b62-9a556aabc7b5">false</BlockPublish>
    <BusinessGroup xmlns="9d035d7d-02e5-4a00-8b62-9a556aabc7b5" xsi:nil="true"/>
    <OpenTemplate xmlns="9d035d7d-02e5-4a00-8b62-9a556aabc7b5">true</OpenTemplate>
    <SourceTitle xmlns="9d035d7d-02e5-4a00-8b62-9a556aabc7b5">Math design template</SourceTitle>
    <APEditor xmlns="9d035d7d-02e5-4a00-8b62-9a556aabc7b5">
      <UserInfo>
        <DisplayName/>
        <AccountId xsi:nil="true"/>
        <AccountType/>
      </UserInfo>
    </APEditor>
    <UALocComments xmlns="9d035d7d-02e5-4a00-8b62-9a556aabc7b5">2007 Template UpLeveling Do Not HandOff</UALocComments>
    <IntlLangReviewDate xmlns="9d035d7d-02e5-4a00-8b62-9a556aabc7b5" xsi:nil="true"/>
    <PublishStatusLookup xmlns="9d035d7d-02e5-4a00-8b62-9a556aabc7b5">
      <Value>433569</Value>
      <Value>433592</Value>
    </PublishStatusLookup>
    <ParentAssetId xmlns="9d035d7d-02e5-4a00-8b62-9a556aabc7b5" xsi:nil="true"/>
    <FeatureTagsTaxHTField0 xmlns="9d035d7d-02e5-4a00-8b62-9a556aabc7b5">
      <Terms xmlns="http://schemas.microsoft.com/office/infopath/2007/PartnerControls"/>
    </FeatureTagsTaxHTField0>
    <MachineTranslated xmlns="9d035d7d-02e5-4a00-8b62-9a556aabc7b5">false</MachineTranslated>
    <Providers xmlns="9d035d7d-02e5-4a00-8b62-9a556aabc7b5" xsi:nil="true"/>
    <OriginalSourceMarket xmlns="9d035d7d-02e5-4a00-8b62-9a556aabc7b5">english</OriginalSourceMarket>
    <APDescription xmlns="9d035d7d-02e5-4a00-8b62-9a556aabc7b5" xsi:nil="true"/>
    <ContentItem xmlns="9d035d7d-02e5-4a00-8b62-9a556aabc7b5" xsi:nil="true"/>
    <ClipArtFilename xmlns="9d035d7d-02e5-4a00-8b62-9a556aabc7b5" xsi:nil="true"/>
    <TPInstallLocation xmlns="9d035d7d-02e5-4a00-8b62-9a556aabc7b5" xsi:nil="true"/>
    <TimesCloned xmlns="9d035d7d-02e5-4a00-8b62-9a556aabc7b5" xsi:nil="true"/>
    <PublishTargets xmlns="9d035d7d-02e5-4a00-8b62-9a556aabc7b5">OfficeOnline,OfficeOnlineVNext</PublishTargets>
    <AcquiredFrom xmlns="9d035d7d-02e5-4a00-8b62-9a556aabc7b5">Internal MS</AcquiredFrom>
    <AssetStart xmlns="9d035d7d-02e5-4a00-8b62-9a556aabc7b5">2012-01-31T16:08:00+00:00</AssetStart>
    <FriendlyTitle xmlns="9d035d7d-02e5-4a00-8b62-9a556aabc7b5" xsi:nil="true"/>
    <Provider xmlns="9d035d7d-02e5-4a00-8b62-9a556aabc7b5" xsi:nil="true"/>
    <LastHandOff xmlns="9d035d7d-02e5-4a00-8b62-9a556aabc7b5" xsi:nil="true"/>
    <Manager xmlns="9d035d7d-02e5-4a00-8b62-9a556aabc7b5" xsi:nil="true"/>
    <UALocRecommendation xmlns="9d035d7d-02e5-4a00-8b62-9a556aabc7b5">Localize</UALocRecommendation>
    <ArtSampleDocs xmlns="9d035d7d-02e5-4a00-8b62-9a556aabc7b5" xsi:nil="true"/>
    <UACurrentWords xmlns="9d035d7d-02e5-4a00-8b62-9a556aabc7b5" xsi:nil="true"/>
    <TPClientViewer xmlns="9d035d7d-02e5-4a00-8b62-9a556aabc7b5" xsi:nil="true"/>
    <TemplateStatus xmlns="9d035d7d-02e5-4a00-8b62-9a556aabc7b5">Complete</TemplateStatus>
    <ShowIn xmlns="9d035d7d-02e5-4a00-8b62-9a556aabc7b5">Show everywhere</ShowIn>
    <CSXHash xmlns="9d035d7d-02e5-4a00-8b62-9a556aabc7b5" xsi:nil="true"/>
    <Downloads xmlns="9d035d7d-02e5-4a00-8b62-9a556aabc7b5">0</Downloads>
    <VoteCount xmlns="9d035d7d-02e5-4a00-8b62-9a556aabc7b5" xsi:nil="true"/>
    <OOCacheId xmlns="9d035d7d-02e5-4a00-8b62-9a556aabc7b5" xsi:nil="true"/>
    <IsDeleted xmlns="9d035d7d-02e5-4a00-8b62-9a556aabc7b5">false</IsDeleted>
    <InternalTagsTaxHTField0 xmlns="9d035d7d-02e5-4a00-8b62-9a556aabc7b5">
      <Terms xmlns="http://schemas.microsoft.com/office/infopath/2007/PartnerControls"/>
    </InternalTagsTaxHTField0>
    <UANotes xmlns="9d035d7d-02e5-4a00-8b62-9a556aabc7b5">2003 to 2007 conversion</UANotes>
    <AssetExpire xmlns="9d035d7d-02e5-4a00-8b62-9a556aabc7b5">2035-01-01T08:00:00+00:00</AssetExpire>
    <CSXSubmissionMarket xmlns="9d035d7d-02e5-4a00-8b62-9a556aabc7b5" xsi:nil="true"/>
    <DSATActionTaken xmlns="9d035d7d-02e5-4a00-8b62-9a556aabc7b5" xsi:nil="true"/>
    <SubmitterId xmlns="9d035d7d-02e5-4a00-8b62-9a556aabc7b5" xsi:nil="true"/>
    <EditorialTags xmlns="9d035d7d-02e5-4a00-8b62-9a556aabc7b5" xsi:nil="true"/>
    <TPExecutable xmlns="9d035d7d-02e5-4a00-8b62-9a556aabc7b5" xsi:nil="true"/>
    <CSXSubmissionDate xmlns="9d035d7d-02e5-4a00-8b62-9a556aabc7b5" xsi:nil="true"/>
    <CSXUpdate xmlns="9d035d7d-02e5-4a00-8b62-9a556aabc7b5">false</CSXUpdate>
    <AssetType xmlns="9d035d7d-02e5-4a00-8b62-9a556aabc7b5">TP</AssetType>
    <ApprovalLog xmlns="9d035d7d-02e5-4a00-8b62-9a556aabc7b5" xsi:nil="true"/>
    <BugNumber xmlns="9d035d7d-02e5-4a00-8b62-9a556aabc7b5" xsi:nil="true"/>
    <OriginAsset xmlns="9d035d7d-02e5-4a00-8b62-9a556aabc7b5" xsi:nil="true"/>
    <TPComponent xmlns="9d035d7d-02e5-4a00-8b62-9a556aabc7b5" xsi:nil="true"/>
    <Milestone xmlns="9d035d7d-02e5-4a00-8b62-9a556aabc7b5" xsi:nil="true"/>
    <RecommendationsModifier xmlns="9d035d7d-02e5-4a00-8b62-9a556aabc7b5" xsi:nil="true"/>
    <Component xmlns="91e8d559-4d54-460d-ba58-5d5027f88b4d" xsi:nil="true"/>
    <Description0 xmlns="91e8d559-4d54-460d-ba58-5d5027f88b4d" xsi:nil="true"/>
    <AssetId xmlns="9d035d7d-02e5-4a00-8b62-9a556aabc7b5">TP102822360</AssetId>
    <PolicheckWords xmlns="9d035d7d-02e5-4a00-8b62-9a556aabc7b5" xsi:nil="true"/>
    <TPLaunchHelpLink xmlns="9d035d7d-02e5-4a00-8b62-9a556aabc7b5" xsi:nil="true"/>
    <IntlLocPriority xmlns="9d035d7d-02e5-4a00-8b62-9a556aabc7b5" xsi:nil="true"/>
    <TPApplication xmlns="9d035d7d-02e5-4a00-8b62-9a556aabc7b5" xsi:nil="true"/>
    <IntlLangReviewer xmlns="9d035d7d-02e5-4a00-8b62-9a556aabc7b5" xsi:nil="true"/>
    <HandoffToMSDN xmlns="9d035d7d-02e5-4a00-8b62-9a556aabc7b5" xsi:nil="true"/>
    <PlannedPubDate xmlns="9d035d7d-02e5-4a00-8b62-9a556aabc7b5" xsi:nil="true"/>
    <CrawlForDependencies xmlns="9d035d7d-02e5-4a00-8b62-9a556aabc7b5">false</CrawlForDependencies>
    <LocLastLocAttemptVersionLookup xmlns="9d035d7d-02e5-4a00-8b62-9a556aabc7b5">822347</LocLastLocAttemptVersionLookup>
    <TrustLevel xmlns="9d035d7d-02e5-4a00-8b62-9a556aabc7b5">1 Microsoft Managed Content</TrustLevel>
    <CampaignTagsTaxHTField0 xmlns="9d035d7d-02e5-4a00-8b62-9a556aabc7b5">
      <Terms xmlns="http://schemas.microsoft.com/office/infopath/2007/PartnerControls"/>
    </CampaignTagsTaxHTField0>
    <TPNamespace xmlns="9d035d7d-02e5-4a00-8b62-9a556aabc7b5" xsi:nil="true"/>
    <TaxCatchAll xmlns="9d035d7d-02e5-4a00-8b62-9a556aabc7b5"/>
    <IsSearchable xmlns="9d035d7d-02e5-4a00-8b62-9a556aabc7b5">true</IsSearchable>
    <TemplateTemplateType xmlns="9d035d7d-02e5-4a00-8b62-9a556aabc7b5">PowerPoint 12 Default</TemplateTemplateType>
    <Markets xmlns="9d035d7d-02e5-4a00-8b62-9a556aabc7b5"/>
    <IntlLangReview xmlns="9d035d7d-02e5-4a00-8b62-9a556aabc7b5">false</IntlLangReview>
    <UAProjectedTotalWords xmlns="9d035d7d-02e5-4a00-8b62-9a556aabc7b5" xsi:nil="true"/>
    <OutputCachingOn xmlns="9d035d7d-02e5-4a00-8b62-9a556aabc7b5">false</OutputCachingOn>
    <AverageRating xmlns="9d035d7d-02e5-4a00-8b62-9a556aabc7b5" xsi:nil="true"/>
    <APAuthor xmlns="9d035d7d-02e5-4a00-8b62-9a556aabc7b5">
      <UserInfo>
        <DisplayName/>
        <AccountId>2721</AccountId>
        <AccountType/>
      </UserInfo>
    </APAuthor>
    <TPCommandLine xmlns="9d035d7d-02e5-4a00-8b62-9a556aabc7b5" xsi:nil="true"/>
    <LocManualTestRequired xmlns="9d035d7d-02e5-4a00-8b62-9a556aabc7b5">false</LocManualTestRequired>
    <TPAppVersion xmlns="9d035d7d-02e5-4a00-8b62-9a556aabc7b5" xsi:nil="true"/>
    <EditorialStatus xmlns="9d035d7d-02e5-4a00-8b62-9a556aabc7b5" xsi:nil="true"/>
    <LastModifiedDateTime xmlns="9d035d7d-02e5-4a00-8b62-9a556aabc7b5" xsi:nil="true"/>
    <TPLaunchHelpLinkType xmlns="9d035d7d-02e5-4a00-8b62-9a556aabc7b5">Template</TPLaunchHelpLinkType>
    <OriginalRelease xmlns="9d035d7d-02e5-4a00-8b62-9a556aabc7b5">14</OriginalRelease>
    <ScenarioTagsTaxHTField0 xmlns="9d035d7d-02e5-4a00-8b62-9a556aabc7b5">
      <Terms xmlns="http://schemas.microsoft.com/office/infopath/2007/PartnerControls"/>
    </ScenarioTagsTaxHTField0>
    <LocalizationTagsTaxHTField0 xmlns="9d035d7d-02e5-4a00-8b62-9a556aabc7b5">
      <Terms xmlns="http://schemas.microsoft.com/office/infopath/2007/PartnerControls"/>
    </LocalizationTagsTaxHTField0>
    <LocMarketGroupTiers2 xmlns="9d035d7d-02e5-4a00-8b62-9a556aabc7b5" xsi:nil="true"/>
  </documentManagement>
</p:properties>
</file>

<file path=customXml/itemProps1.xml><?xml version="1.0" encoding="utf-8"?>
<ds:datastoreItem xmlns:ds="http://schemas.openxmlformats.org/officeDocument/2006/customXml" ds:itemID="{A48E646C-117C-4BD5-8D87-A83B0F274B9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035d7d-02e5-4a00-8b62-9a556aabc7b5"/>
    <ds:schemaRef ds:uri="91e8d559-4d54-460d-ba58-5d5027f88b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32834F6-A10A-4C57-BD19-96F31C6EC8D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75204DF-83CA-47B7-924A-E9B252CC802A}">
  <ds:schemaRefs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www.w3.org/XML/1998/namespace"/>
    <ds:schemaRef ds:uri="http://schemas.microsoft.com/office/2006/documentManagement/types"/>
    <ds:schemaRef ds:uri="91e8d559-4d54-460d-ba58-5d5027f88b4d"/>
    <ds:schemaRef ds:uri="http://purl.org/dc/terms/"/>
    <ds:schemaRef ds:uri="http://schemas.microsoft.com/office/infopath/2007/PartnerControls"/>
    <ds:schemaRef ds:uri="9d035d7d-02e5-4a00-8b62-9a556aabc7b5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TM02822361</Template>
  <TotalTime>142</TotalTime>
  <Words>569</Words>
  <Application>Microsoft Office PowerPoint</Application>
  <PresentationFormat>Экран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TM02822361</vt:lpstr>
      <vt:lpstr>Проект: «Числа вокруг нас»</vt:lpstr>
      <vt:lpstr>Презентация PowerPoint</vt:lpstr>
      <vt:lpstr>Опрос одноклассников</vt:lpstr>
      <vt:lpstr>Виды чисел: </vt:lpstr>
      <vt:lpstr>Арабские числа</vt:lpstr>
      <vt:lpstr>Путешествие за числами по городу </vt:lpstr>
      <vt:lpstr>Пословицы и поговорки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«Мы в мире чисел»</dc:title>
  <dc:creator>Home</dc:creator>
  <cp:lastModifiedBy>Home</cp:lastModifiedBy>
  <cp:revision>15</cp:revision>
  <dcterms:created xsi:type="dcterms:W3CDTF">2006-03-14T12:25:45Z</dcterms:created>
  <dcterms:modified xsi:type="dcterms:W3CDTF">2018-08-08T16:46:35Z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TC010690501049</vt:lpwstr>
  </property>
  <property fmtid="{D5CDD505-2E9C-101B-9397-08002B2CF9AE}" pid="3" name="InternalTags">
    <vt:lpwstr/>
  </property>
  <property fmtid="{D5CDD505-2E9C-101B-9397-08002B2CF9AE}" pid="4" name="ContentTypeId">
    <vt:lpwstr>0x010100BB2780C3CC07BD4BAA623FF9571645580400D1570604EA743043A2641365C0E91715</vt:lpwstr>
  </property>
  <property fmtid="{D5CDD505-2E9C-101B-9397-08002B2CF9AE}" pid="5" name="FeatureTags">
    <vt:lpwstr/>
  </property>
  <property fmtid="{D5CDD505-2E9C-101B-9397-08002B2CF9AE}" pid="6" name="LocalizationTags">
    <vt:lpwstr/>
  </property>
  <property fmtid="{D5CDD505-2E9C-101B-9397-08002B2CF9AE}" pid="7" name="ScenarioTags">
    <vt:lpwstr/>
  </property>
  <property fmtid="{D5CDD505-2E9C-101B-9397-08002B2CF9AE}" pid="8" name="CampaignTags">
    <vt:lpwstr/>
  </property>
  <property fmtid="{D5CDD505-2E9C-101B-9397-08002B2CF9AE}" pid="9" name="Order">
    <vt:r8>13008400</vt:r8>
  </property>
  <property fmtid="{D5CDD505-2E9C-101B-9397-08002B2CF9AE}" pid="10" name="HiddenCategoryTags">
    <vt:lpwstr/>
  </property>
  <property fmtid="{D5CDD505-2E9C-101B-9397-08002B2CF9AE}" pid="11" name="ImageGenStatus">
    <vt:i4>0</vt:i4>
  </property>
  <property fmtid="{D5CDD505-2E9C-101B-9397-08002B2CF9AE}" pid="12" name="CategoryTags">
    <vt:lpwstr/>
  </property>
  <property fmtid="{D5CDD505-2E9C-101B-9397-08002B2CF9AE}" pid="13" name="Applications">
    <vt:lpwstr/>
  </property>
  <property fmtid="{D5CDD505-2E9C-101B-9397-08002B2CF9AE}" pid="14" name="LocMarketGroupTiers">
    <vt:lpwstr>,t:Tier 1,t:Tier 2,t:Tier 3,</vt:lpwstr>
  </property>
</Properties>
</file>