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8" r:id="rId4"/>
    <p:sldId id="279" r:id="rId5"/>
    <p:sldId id="280" r:id="rId6"/>
    <p:sldId id="281" r:id="rId7"/>
    <p:sldId id="282" r:id="rId8"/>
    <p:sldId id="264" r:id="rId9"/>
    <p:sldId id="265" r:id="rId10"/>
    <p:sldId id="267" r:id="rId11"/>
    <p:sldId id="270" r:id="rId12"/>
    <p:sldId id="268" r:id="rId13"/>
    <p:sldId id="271" r:id="rId14"/>
    <p:sldId id="272" r:id="rId15"/>
    <p:sldId id="266" r:id="rId16"/>
    <p:sldId id="269" r:id="rId17"/>
    <p:sldId id="262" r:id="rId18"/>
    <p:sldId id="273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2373"/>
    <a:srgbClr val="FFFF66"/>
    <a:srgbClr val="CCFF33"/>
    <a:srgbClr val="800080"/>
    <a:srgbClr val="FECAE9"/>
    <a:srgbClr val="C725E7"/>
    <a:srgbClr val="F517F5"/>
    <a:srgbClr val="FBBDD8"/>
    <a:srgbClr val="FD8BCF"/>
    <a:srgbClr val="CC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2" autoAdjust="0"/>
    <p:restoredTop sz="94660"/>
  </p:normalViewPr>
  <p:slideViewPr>
    <p:cSldViewPr>
      <p:cViewPr varScale="1">
        <p:scale>
          <a:sx n="69" d="100"/>
          <a:sy n="69" d="100"/>
        </p:scale>
        <p:origin x="-139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FDD8-FF83-4B69-8E88-073CCDE94593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E528-DA87-4DBF-98DC-273EB10A0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9781742"/>
      </p:ext>
    </p:extLst>
  </p:cSld>
  <p:clrMapOvr>
    <a:masterClrMapping/>
  </p:clrMapOvr>
  <p:transition spd="slow" advClick="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FDD8-FF83-4B69-8E88-073CCDE94593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E528-DA87-4DBF-98DC-273EB10A0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8802021"/>
      </p:ext>
    </p:extLst>
  </p:cSld>
  <p:clrMapOvr>
    <a:masterClrMapping/>
  </p:clrMapOvr>
  <p:transition spd="slow" advClick="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FDD8-FF83-4B69-8E88-073CCDE94593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E528-DA87-4DBF-98DC-273EB10A0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0277249"/>
      </p:ext>
    </p:extLst>
  </p:cSld>
  <p:clrMapOvr>
    <a:masterClrMapping/>
  </p:clrMapOvr>
  <p:transition spd="slow" advClick="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FDD8-FF83-4B69-8E88-073CCDE94593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E528-DA87-4DBF-98DC-273EB10A0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6916693"/>
      </p:ext>
    </p:extLst>
  </p:cSld>
  <p:clrMapOvr>
    <a:masterClrMapping/>
  </p:clrMapOvr>
  <p:transition spd="slow" advClick="0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FDD8-FF83-4B69-8E88-073CCDE94593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E528-DA87-4DBF-98DC-273EB10A0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8798604"/>
      </p:ext>
    </p:extLst>
  </p:cSld>
  <p:clrMapOvr>
    <a:masterClrMapping/>
  </p:clrMapOvr>
  <p:transition spd="slow" advClick="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FDD8-FF83-4B69-8E88-073CCDE94593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E528-DA87-4DBF-98DC-273EB10A0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5802719"/>
      </p:ext>
    </p:extLst>
  </p:cSld>
  <p:clrMapOvr>
    <a:masterClrMapping/>
  </p:clrMapOvr>
  <p:transition spd="slow" advClick="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FDD8-FF83-4B69-8E88-073CCDE94593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E528-DA87-4DBF-98DC-273EB10A0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1242705"/>
      </p:ext>
    </p:extLst>
  </p:cSld>
  <p:clrMapOvr>
    <a:masterClrMapping/>
  </p:clrMapOvr>
  <p:transition spd="slow" advClick="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FDD8-FF83-4B69-8E88-073CCDE94593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E528-DA87-4DBF-98DC-273EB10A0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9506986"/>
      </p:ext>
    </p:extLst>
  </p:cSld>
  <p:clrMapOvr>
    <a:masterClrMapping/>
  </p:clrMapOvr>
  <p:transition spd="slow" advClick="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FDD8-FF83-4B69-8E88-073CCDE94593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E528-DA87-4DBF-98DC-273EB10A0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1165891"/>
      </p:ext>
    </p:extLst>
  </p:cSld>
  <p:clrMapOvr>
    <a:masterClrMapping/>
  </p:clrMapOvr>
  <p:transition spd="slow" advClick="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FDD8-FF83-4B69-8E88-073CCDE94593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E528-DA87-4DBF-98DC-273EB10A0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8338708"/>
      </p:ext>
    </p:extLst>
  </p:cSld>
  <p:clrMapOvr>
    <a:masterClrMapping/>
  </p:clrMapOvr>
  <p:transition spd="slow" advClick="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FDD8-FF83-4B69-8E88-073CCDE94593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E528-DA87-4DBF-98DC-273EB10A0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1912214"/>
      </p:ext>
    </p:extLst>
  </p:cSld>
  <p:clrMapOvr>
    <a:masterClrMapping/>
  </p:clrMapOvr>
  <p:transition spd="slow" advClick="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9FDD8-FF83-4B69-8E88-073CCDE94593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6E528-DA87-4DBF-98DC-273EB10A0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5309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4.gif"/><Relationship Id="rId2" Type="http://schemas.openxmlformats.org/officeDocument/2006/relationships/hyperlink" Target="http://smiles.33b.ru/smile.108342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hyperlink" Target="http://smiles.33b.ru/smile.96590.html" TargetMode="Externa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gif"/><Relationship Id="rId3" Type="http://schemas.openxmlformats.org/officeDocument/2006/relationships/image" Target="../media/image38.gif"/><Relationship Id="rId7" Type="http://schemas.openxmlformats.org/officeDocument/2006/relationships/image" Target="../media/image41.png"/><Relationship Id="rId12" Type="http://schemas.openxmlformats.org/officeDocument/2006/relationships/image" Target="../media/image4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11" Type="http://schemas.openxmlformats.org/officeDocument/2006/relationships/image" Target="../media/image45.gif"/><Relationship Id="rId5" Type="http://schemas.openxmlformats.org/officeDocument/2006/relationships/image" Target="../media/image39.gif"/><Relationship Id="rId10" Type="http://schemas.openxmlformats.org/officeDocument/2006/relationships/image" Target="../media/image44.gif"/><Relationship Id="rId4" Type="http://schemas.openxmlformats.org/officeDocument/2006/relationships/image" Target="../media/image30.jpeg"/><Relationship Id="rId9" Type="http://schemas.openxmlformats.org/officeDocument/2006/relationships/image" Target="../media/image4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.gi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gif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hyperlink" Target="http://smiles.33b.ru/smile.96590.html" TargetMode="External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12" Type="http://schemas.openxmlformats.org/officeDocument/2006/relationships/image" Target="../media/image19.gi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png"/><Relationship Id="rId11" Type="http://schemas.openxmlformats.org/officeDocument/2006/relationships/image" Target="../media/image56.gif"/><Relationship Id="rId5" Type="http://schemas.openxmlformats.org/officeDocument/2006/relationships/image" Target="../media/image51.png"/><Relationship Id="rId15" Type="http://schemas.openxmlformats.org/officeDocument/2006/relationships/image" Target="../media/image4.gif"/><Relationship Id="rId10" Type="http://schemas.openxmlformats.org/officeDocument/2006/relationships/image" Target="../media/image23.gif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gif"/><Relationship Id="rId4" Type="http://schemas.openxmlformats.org/officeDocument/2006/relationships/image" Target="../media/image26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gif"/><Relationship Id="rId4" Type="http://schemas.openxmlformats.org/officeDocument/2006/relationships/image" Target="../media/image58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gif"/><Relationship Id="rId5" Type="http://schemas.openxmlformats.org/officeDocument/2006/relationships/image" Target="../media/image61.gif"/><Relationship Id="rId4" Type="http://schemas.openxmlformats.org/officeDocument/2006/relationships/image" Target="../media/image60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gif"/><Relationship Id="rId5" Type="http://schemas.openxmlformats.org/officeDocument/2006/relationships/image" Target="../media/image4.gif"/><Relationship Id="rId4" Type="http://schemas.openxmlformats.org/officeDocument/2006/relationships/image" Target="../media/image61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hyperlink" Target="http://smiles.33b.ru/smile.96590.html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4.gif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smiles.33b.ru/smile.108339.html" TargetMode="External"/><Relationship Id="rId7" Type="http://schemas.openxmlformats.org/officeDocument/2006/relationships/image" Target="../media/image4.gif"/><Relationship Id="rId2" Type="http://schemas.openxmlformats.org/officeDocument/2006/relationships/image" Target="../media/image63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gif"/><Relationship Id="rId5" Type="http://schemas.openxmlformats.org/officeDocument/2006/relationships/image" Target="../media/image23.gif"/><Relationship Id="rId4" Type="http://schemas.openxmlformats.org/officeDocument/2006/relationships/image" Target="../media/image64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20.gif"/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12" Type="http://schemas.openxmlformats.org/officeDocument/2006/relationships/image" Target="../media/image19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11" Type="http://schemas.openxmlformats.org/officeDocument/2006/relationships/image" Target="../media/image18.gif"/><Relationship Id="rId5" Type="http://schemas.openxmlformats.org/officeDocument/2006/relationships/image" Target="../media/image16.png"/><Relationship Id="rId10" Type="http://schemas.openxmlformats.org/officeDocument/2006/relationships/image" Target="../media/image6.png"/><Relationship Id="rId4" Type="http://schemas.openxmlformats.org/officeDocument/2006/relationships/image" Target="../media/image13.png"/><Relationship Id="rId9" Type="http://schemas.openxmlformats.org/officeDocument/2006/relationships/image" Target="../media/image14.png"/><Relationship Id="rId1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20.gif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12" Type="http://schemas.openxmlformats.org/officeDocument/2006/relationships/image" Target="../media/image1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11" Type="http://schemas.openxmlformats.org/officeDocument/2006/relationships/image" Target="../media/image6.png"/><Relationship Id="rId5" Type="http://schemas.openxmlformats.org/officeDocument/2006/relationships/image" Target="../media/image21.gif"/><Relationship Id="rId10" Type="http://schemas.openxmlformats.org/officeDocument/2006/relationships/image" Target="../media/image17.png"/><Relationship Id="rId4" Type="http://schemas.openxmlformats.org/officeDocument/2006/relationships/image" Target="../media/image7.png"/><Relationship Id="rId9" Type="http://schemas.openxmlformats.org/officeDocument/2006/relationships/image" Target="../media/image13.png"/><Relationship Id="rId1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24.gif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12" Type="http://schemas.openxmlformats.org/officeDocument/2006/relationships/image" Target="../media/image23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11" Type="http://schemas.openxmlformats.org/officeDocument/2006/relationships/image" Target="../media/image9.png"/><Relationship Id="rId5" Type="http://schemas.openxmlformats.org/officeDocument/2006/relationships/image" Target="../media/image11.png"/><Relationship Id="rId10" Type="http://schemas.openxmlformats.org/officeDocument/2006/relationships/image" Target="../media/image17.png"/><Relationship Id="rId4" Type="http://schemas.openxmlformats.org/officeDocument/2006/relationships/image" Target="../media/image22.gif"/><Relationship Id="rId9" Type="http://schemas.openxmlformats.org/officeDocument/2006/relationships/image" Target="../media/image14.png"/><Relationship Id="rId1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26.gif"/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12" Type="http://schemas.openxmlformats.org/officeDocument/2006/relationships/image" Target="../media/image11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11" Type="http://schemas.openxmlformats.org/officeDocument/2006/relationships/image" Target="../media/image16.png"/><Relationship Id="rId5" Type="http://schemas.openxmlformats.org/officeDocument/2006/relationships/image" Target="../media/image6.png"/><Relationship Id="rId10" Type="http://schemas.openxmlformats.org/officeDocument/2006/relationships/image" Target="../media/image14.png"/><Relationship Id="rId4" Type="http://schemas.openxmlformats.org/officeDocument/2006/relationships/image" Target="../media/image25.gif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27.gif"/><Relationship Id="rId3" Type="http://schemas.openxmlformats.org/officeDocument/2006/relationships/image" Target="../media/image9.png"/><Relationship Id="rId7" Type="http://schemas.openxmlformats.org/officeDocument/2006/relationships/image" Target="../media/image17.png"/><Relationship Id="rId12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11" Type="http://schemas.openxmlformats.org/officeDocument/2006/relationships/image" Target="../media/image6.png"/><Relationship Id="rId5" Type="http://schemas.openxmlformats.org/officeDocument/2006/relationships/image" Target="../media/image1.gif"/><Relationship Id="rId15" Type="http://schemas.openxmlformats.org/officeDocument/2006/relationships/image" Target="../media/image20.gif"/><Relationship Id="rId10" Type="http://schemas.openxmlformats.org/officeDocument/2006/relationships/image" Target="../media/image16.png"/><Relationship Id="rId4" Type="http://schemas.openxmlformats.org/officeDocument/2006/relationships/hyperlink" Target="http://smiles.33b.ru/smile.108342.html" TargetMode="External"/><Relationship Id="rId9" Type="http://schemas.openxmlformats.org/officeDocument/2006/relationships/image" Target="../media/image14.png"/><Relationship Id="rId1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image" Target="../media/image28.jpeg"/><Relationship Id="rId7" Type="http://schemas.openxmlformats.org/officeDocument/2006/relationships/image" Target="../media/image32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4.gif"/><Relationship Id="rId3" Type="http://schemas.openxmlformats.org/officeDocument/2006/relationships/image" Target="../media/image28.jpeg"/><Relationship Id="rId7" Type="http://schemas.openxmlformats.org/officeDocument/2006/relationships/image" Target="../media/image34.jpeg"/><Relationship Id="rId12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11" Type="http://schemas.openxmlformats.org/officeDocument/2006/relationships/image" Target="../media/image21.gif"/><Relationship Id="rId5" Type="http://schemas.openxmlformats.org/officeDocument/2006/relationships/image" Target="../media/image30.jpeg"/><Relationship Id="rId10" Type="http://schemas.openxmlformats.org/officeDocument/2006/relationships/image" Target="../media/image24.gif"/><Relationship Id="rId4" Type="http://schemas.openxmlformats.org/officeDocument/2006/relationships/image" Target="../media/image29.jpeg"/><Relationship Id="rId9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6" descr="b46a3dd1911cd9a73151867d176a2b83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83" y="2537549"/>
            <a:ext cx="2000757" cy="2520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2" descr="7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61048"/>
            <a:ext cx="5648591" cy="14775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ПОВТОРЕНИЕ ТЕОРИИ В ПЕРВОМ КЛАССЕ</a:t>
            </a:r>
            <a:endParaRPr lang="ru-RU" b="1" i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869160"/>
            <a:ext cx="6480720" cy="175260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>
                <a:solidFill>
                  <a:srgbClr val="512373"/>
                </a:solidFill>
                <a:latin typeface="Cambria" panose="02040503050406030204" pitchFamily="18" charset="0"/>
              </a:rPr>
              <a:t>Выполнила:</a:t>
            </a:r>
            <a:endParaRPr lang="ru-RU" dirty="0" smtClean="0">
              <a:solidFill>
                <a:srgbClr val="512373"/>
              </a:solidFill>
              <a:latin typeface="Cambria" panose="02040503050406030204" pitchFamily="18" charset="0"/>
            </a:endParaRPr>
          </a:p>
          <a:p>
            <a:pPr algn="r"/>
            <a:r>
              <a:rPr lang="ru-RU" dirty="0" smtClean="0">
                <a:solidFill>
                  <a:srgbClr val="512373"/>
                </a:solidFill>
                <a:latin typeface="Cambria" panose="02040503050406030204" pitchFamily="18" charset="0"/>
              </a:rPr>
              <a:t>Полибина </a:t>
            </a:r>
            <a:r>
              <a:rPr lang="ru-RU" dirty="0" smtClean="0">
                <a:solidFill>
                  <a:srgbClr val="512373"/>
                </a:solidFill>
                <a:latin typeface="Cambria" panose="02040503050406030204" pitchFamily="18" charset="0"/>
              </a:rPr>
              <a:t>Марина В</a:t>
            </a:r>
            <a:r>
              <a:rPr lang="ru-RU" dirty="0" smtClean="0">
                <a:solidFill>
                  <a:srgbClr val="512373"/>
                </a:solidFill>
                <a:latin typeface="Cambria" panose="02040503050406030204" pitchFamily="18" charset="0"/>
              </a:rPr>
              <a:t>ладимировна</a:t>
            </a:r>
          </a:p>
          <a:p>
            <a:pPr algn="r"/>
            <a:r>
              <a:rPr lang="ru-RU" dirty="0" smtClean="0">
                <a:solidFill>
                  <a:srgbClr val="512373"/>
                </a:solidFill>
                <a:latin typeface="Cambria" panose="02040503050406030204" pitchFamily="18" charset="0"/>
              </a:rPr>
              <a:t>п</a:t>
            </a:r>
            <a:r>
              <a:rPr lang="ru-RU" dirty="0" smtClean="0">
                <a:solidFill>
                  <a:srgbClr val="512373"/>
                </a:solidFill>
                <a:latin typeface="Cambria" panose="02040503050406030204" pitchFamily="18" charset="0"/>
              </a:rPr>
              <a:t>реподаватель МОУ ДОД «ДМШ №2»</a:t>
            </a:r>
          </a:p>
          <a:p>
            <a:pPr algn="r"/>
            <a:r>
              <a:rPr lang="ru-RU" dirty="0" smtClean="0">
                <a:solidFill>
                  <a:srgbClr val="512373"/>
                </a:solidFill>
                <a:latin typeface="Cambria" panose="02040503050406030204" pitchFamily="18" charset="0"/>
              </a:rPr>
              <a:t>Республика Мордовия, г. Саранск</a:t>
            </a:r>
            <a:endParaRPr lang="ru-RU" dirty="0">
              <a:solidFill>
                <a:srgbClr val="800080"/>
              </a:solidFill>
              <a:latin typeface="Cambria" panose="02040503050406030204" pitchFamily="18" charset="0"/>
            </a:endParaRPr>
          </a:p>
        </p:txBody>
      </p:sp>
      <p:pic>
        <p:nvPicPr>
          <p:cNvPr id="7" name="Picture 14" descr="5a996594903b8b39f163091c96469707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69" y="116632"/>
            <a:ext cx="8640960" cy="1152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532440" y="6176186"/>
            <a:ext cx="617305" cy="682376"/>
          </a:xfrm>
          <a:prstGeom prst="actionButtonForwardNext">
            <a:avLst/>
          </a:prstGeom>
          <a:solidFill>
            <a:srgbClr val="FD8BCF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517F5"/>
              </a:solidFill>
            </a:endParaRPr>
          </a:p>
        </p:txBody>
      </p:sp>
      <p:pic>
        <p:nvPicPr>
          <p:cNvPr id="10" name="Рисунок 9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415" y="342900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980728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26876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2900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79" y="1387908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4677" y="1853595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68833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604" y="-17140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301208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095182"/>
            <a:ext cx="1052830" cy="1169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300316164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330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СОБЕРИ ЗНАКИ АЛЬТЕРАЦИИ</a:t>
            </a:r>
            <a:endParaRPr lang="ru-RU" b="1" i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2426046" y="1810421"/>
            <a:ext cx="1080120" cy="1080120"/>
          </a:xfrm>
          <a:prstGeom prst="round2Diag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solidFill>
                  <a:schemeClr val="tx1"/>
                </a:solidFill>
                <a:latin typeface="SimSun"/>
                <a:ea typeface="SimSun"/>
              </a:rPr>
              <a:t>﹟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2475383" y="3501007"/>
            <a:ext cx="1080120" cy="1080120"/>
          </a:xfrm>
          <a:prstGeom prst="round2Diag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solidFill>
                  <a:prstClr val="black"/>
                </a:solidFill>
                <a:latin typeface="SimSun"/>
                <a:ea typeface="SimSun"/>
              </a:rPr>
              <a:t>ƒ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30" name="Группа 29"/>
          <p:cNvGrpSpPr/>
          <p:nvPr/>
        </p:nvGrpSpPr>
        <p:grpSpPr>
          <a:xfrm>
            <a:off x="4283968" y="3501008"/>
            <a:ext cx="1080120" cy="1080120"/>
            <a:chOff x="4283968" y="3501008"/>
            <a:chExt cx="1080120" cy="1080120"/>
          </a:xfrm>
        </p:grpSpPr>
        <p:sp>
          <p:nvSpPr>
            <p:cNvPr id="12" name="Прямоугольник с двумя скругленными противолежащими углами 11"/>
            <p:cNvSpPr/>
            <p:nvPr/>
          </p:nvSpPr>
          <p:spPr>
            <a:xfrm>
              <a:off x="4283968" y="3501008"/>
              <a:ext cx="1080120" cy="108012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8" name="Рисунок 17" descr="http://www.muz-urok.ru/muz/2222878.gif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0572" y="3609020"/>
              <a:ext cx="426011" cy="7740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grpSp>
        <p:nvGrpSpPr>
          <p:cNvPr id="31" name="Группа 30"/>
          <p:cNvGrpSpPr/>
          <p:nvPr/>
        </p:nvGrpSpPr>
        <p:grpSpPr>
          <a:xfrm>
            <a:off x="520113" y="5301208"/>
            <a:ext cx="1080120" cy="1080120"/>
            <a:chOff x="520113" y="5301208"/>
            <a:chExt cx="1080120" cy="1080120"/>
          </a:xfrm>
        </p:grpSpPr>
        <p:sp>
          <p:nvSpPr>
            <p:cNvPr id="15" name="Прямоугольник с двумя скругленными противолежащими углами 14"/>
            <p:cNvSpPr/>
            <p:nvPr/>
          </p:nvSpPr>
          <p:spPr>
            <a:xfrm>
              <a:off x="520113" y="5301208"/>
              <a:ext cx="1080120" cy="108012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9" name="Рисунок 18" descr="http://www.muz-urok.ru/pauza/pauz_vosm2.gif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5445224"/>
              <a:ext cx="648072" cy="7920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grpSp>
        <p:nvGrpSpPr>
          <p:cNvPr id="1025" name="Группа 1024"/>
          <p:cNvGrpSpPr/>
          <p:nvPr/>
        </p:nvGrpSpPr>
        <p:grpSpPr>
          <a:xfrm>
            <a:off x="4283968" y="5273388"/>
            <a:ext cx="1080120" cy="1080120"/>
            <a:chOff x="4283968" y="5273388"/>
            <a:chExt cx="1080120" cy="1080120"/>
          </a:xfrm>
        </p:grpSpPr>
        <p:sp>
          <p:nvSpPr>
            <p:cNvPr id="13" name="Прямоугольник с двумя скругленными противолежащими углами 12"/>
            <p:cNvSpPr/>
            <p:nvPr/>
          </p:nvSpPr>
          <p:spPr>
            <a:xfrm>
              <a:off x="4283968" y="5273388"/>
              <a:ext cx="1080120" cy="108012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3" name="Рисунок 22" descr="http://foma-garmon.narod.ru/images/img_school/n8.jpg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6192" y="5417404"/>
              <a:ext cx="576064" cy="79208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1" name="Группа 20"/>
          <p:cNvGrpSpPr/>
          <p:nvPr/>
        </p:nvGrpSpPr>
        <p:grpSpPr>
          <a:xfrm>
            <a:off x="520113" y="1770348"/>
            <a:ext cx="1080120" cy="1080120"/>
            <a:chOff x="520113" y="1770348"/>
            <a:chExt cx="1080120" cy="1080120"/>
          </a:xfrm>
        </p:grpSpPr>
        <p:sp>
          <p:nvSpPr>
            <p:cNvPr id="7" name="Прямоугольник с двумя скругленными противолежащими углами 6"/>
            <p:cNvSpPr/>
            <p:nvPr/>
          </p:nvSpPr>
          <p:spPr>
            <a:xfrm>
              <a:off x="520113" y="1770348"/>
              <a:ext cx="1080120" cy="108012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4" name="Рисунок 23" descr="http://www.muz-urok.ru/pauza/pauz_chetv2.gif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5678" y="1856705"/>
              <a:ext cx="485961" cy="933636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24" name="Группа 1023"/>
          <p:cNvGrpSpPr/>
          <p:nvPr/>
        </p:nvGrpSpPr>
        <p:grpSpPr>
          <a:xfrm>
            <a:off x="2426046" y="5301208"/>
            <a:ext cx="1080120" cy="1080120"/>
            <a:chOff x="2426046" y="5301208"/>
            <a:chExt cx="1080120" cy="1080120"/>
          </a:xfrm>
        </p:grpSpPr>
        <p:sp>
          <p:nvSpPr>
            <p:cNvPr id="14" name="Прямоугольник с двумя скругленными противолежащими углами 13"/>
            <p:cNvSpPr/>
            <p:nvPr/>
          </p:nvSpPr>
          <p:spPr>
            <a:xfrm>
              <a:off x="2426046" y="5301208"/>
              <a:ext cx="1080120" cy="108012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6" name="Рисунок 25" descr="http://www.wikiznanie.ru/ru-wz/images/thumb/a/aa/%D0%91%D0%B5%D0%BA%D0%B0%D1%80.png/180px-%D0%91%D0%B5%D0%BA%D0%B0%D1%80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7040" y="5445224"/>
              <a:ext cx="376807" cy="79208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9" name="Группа 28"/>
          <p:cNvGrpSpPr/>
          <p:nvPr/>
        </p:nvGrpSpPr>
        <p:grpSpPr>
          <a:xfrm>
            <a:off x="520113" y="3501008"/>
            <a:ext cx="1080120" cy="1080120"/>
            <a:chOff x="520113" y="3501008"/>
            <a:chExt cx="1080120" cy="1080120"/>
          </a:xfrm>
        </p:grpSpPr>
        <p:sp>
          <p:nvSpPr>
            <p:cNvPr id="8" name="Прямоугольник с двумя скругленными противолежащими углами 7"/>
            <p:cNvSpPr/>
            <p:nvPr/>
          </p:nvSpPr>
          <p:spPr>
            <a:xfrm>
              <a:off x="520113" y="3501008"/>
              <a:ext cx="1080120" cy="108012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" name="Рисунок 26" descr="\flat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334" y="3674535"/>
              <a:ext cx="274751" cy="68407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27" name="Группа 1026"/>
          <p:cNvGrpSpPr/>
          <p:nvPr/>
        </p:nvGrpSpPr>
        <p:grpSpPr>
          <a:xfrm>
            <a:off x="4283968" y="1770348"/>
            <a:ext cx="1080120" cy="1093234"/>
            <a:chOff x="4283968" y="1770348"/>
            <a:chExt cx="1080120" cy="1093234"/>
          </a:xfrm>
        </p:grpSpPr>
        <p:sp>
          <p:nvSpPr>
            <p:cNvPr id="11" name="Прямоугольник с двумя скругленными противолежащими углами 10"/>
            <p:cNvSpPr/>
            <p:nvPr/>
          </p:nvSpPr>
          <p:spPr>
            <a:xfrm>
              <a:off x="4283968" y="1770348"/>
              <a:ext cx="1080120" cy="1093234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8" name="Рисунок 27" descr="Ключ соль"/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1130" y="1872559"/>
              <a:ext cx="475453" cy="7532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</p:pic>
      </p:grpSp>
      <p:pic>
        <p:nvPicPr>
          <p:cNvPr id="36" name="Рисунок 35" descr="fee-1500.gif"/>
          <p:cNvPicPr/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770" y="1149700"/>
            <a:ext cx="2016224" cy="2477783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Управляющая кнопка: далее 37">
            <a:hlinkClick r:id="" action="ppaction://hlinkshowjump?jump=nextslide" highlightClick="1"/>
          </p:cNvPr>
          <p:cNvSpPr/>
          <p:nvPr/>
        </p:nvSpPr>
        <p:spPr>
          <a:xfrm>
            <a:off x="8532440" y="6176186"/>
            <a:ext cx="617305" cy="682376"/>
          </a:xfrm>
          <a:prstGeom prst="actionButtonForwardNext">
            <a:avLst/>
          </a:prstGeom>
          <a:solidFill>
            <a:srgbClr val="FD8BCF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517F5"/>
              </a:solidFill>
            </a:endParaRPr>
          </a:p>
        </p:txBody>
      </p:sp>
      <p:pic>
        <p:nvPicPr>
          <p:cNvPr id="41" name="Picture 16" descr="0c06a5b81969a1ab9ea7edd90d3a79af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66" y="476672"/>
            <a:ext cx="522302" cy="8977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6" descr="0c06a5b81969a1ab9ea7edd90d3a79af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806" y="2721191"/>
            <a:ext cx="525194" cy="9026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6" descr="0c06a5b81969a1ab9ea7edd90d3a79af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709952"/>
            <a:ext cx="576064" cy="9901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Куб 2"/>
          <p:cNvSpPr/>
          <p:nvPr/>
        </p:nvSpPr>
        <p:spPr>
          <a:xfrm>
            <a:off x="6394542" y="4837148"/>
            <a:ext cx="2224264" cy="1216152"/>
          </a:xfrm>
          <a:prstGeom prst="cube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ЗНАКИ АЛЬТЕРАЦИИ</a:t>
            </a:r>
            <a:endParaRPr lang="ru-RU" b="1" dirty="0">
              <a:solidFill>
                <a:srgbClr val="800080"/>
              </a:solidFill>
              <a:latin typeface="Cambria" panose="02040503050406030204" pitchFamily="18" charset="0"/>
            </a:endParaRPr>
          </a:p>
        </p:txBody>
      </p:sp>
      <p:pic>
        <p:nvPicPr>
          <p:cNvPr id="34" name="Рисунок 33" descr="http://i058.radikal.ru/1104/ef/960b88261aa9.gif"/>
          <p:cNvPicPr/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163" y="5445224"/>
            <a:ext cx="605790" cy="605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Рисунок 34" descr="http://i058.radikal.ru/1104/ef/960b88261aa9.gif"/>
          <p:cNvPicPr/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888" y="4839434"/>
            <a:ext cx="605790" cy="605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Рисунок 36" descr="http://i058.radikal.ru/1104/ef/960b88261aa9.gif"/>
          <p:cNvPicPr/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9903" y="5445224"/>
            <a:ext cx="605790" cy="605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Рисунок 39" descr="http://i058.radikal.ru/1104/ef/960b88261aa9.gif"/>
          <p:cNvPicPr/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734" y="4839434"/>
            <a:ext cx="605790" cy="605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Рисунок 43" descr="http://i058.radikal.ru/1104/ef/960b88261aa9.gif"/>
          <p:cNvPicPr/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1607">
            <a:off x="7878055" y="5349803"/>
            <a:ext cx="605790" cy="605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Рисунок 44" descr="http://i058.radikal.ru/1104/ef/960b88261aa9.gif"/>
          <p:cNvPicPr/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055" y="4851653"/>
            <a:ext cx="605790" cy="605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Рисунок 45" descr="http://s002.radikal.ru/i198/1104/ff/fccf5131f524.gif"/>
          <p:cNvPicPr/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553" y="923678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Рисунок 46" descr="http://s002.radikal.ru/i198/1104/ff/fccf5131f524.gif"/>
          <p:cNvPicPr/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950" y="640751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Рисунок 47" descr="http://s002.radikal.ru/i198/1104/ff/fccf5131f524.gif"/>
          <p:cNvPicPr/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721191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Рисунок 48" descr="http://s002.radikal.ru/i198/1104/ff/fccf5131f524.gif"/>
          <p:cNvPicPr/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471" y="4170224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Рисунок 49" descr="http://s002.radikal.ru/i198/1104/ff/fccf5131f524.gif"/>
          <p:cNvPicPr/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415" y="925525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Рисунок 50" descr="http://s002.radikal.ru/i198/1104/ff/fccf5131f524.gif"/>
          <p:cNvPicPr/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8890" y="4716373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Рисунок 51" descr="http://s002.radikal.ru/i198/1104/ff/fccf5131f524.gif"/>
          <p:cNvPicPr/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394" y="4352747"/>
            <a:ext cx="1052830" cy="1169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27580060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32932E-6 L 0.38836 0.2830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10" y="141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60685E-6 L 0.70695 0.0367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347" y="18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56244E-6 L 0.60885 -0.2254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34" y="-112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РАСПРЕДЕЛИ ТЕРМИНЫ</a:t>
            </a:r>
            <a:endParaRPr lang="ru-RU" b="1" i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833486" y="2044080"/>
            <a:ext cx="1728192" cy="914400"/>
          </a:xfrm>
          <a:prstGeom prst="round2Diag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800080"/>
              </a:solidFill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833486" y="5085184"/>
            <a:ext cx="1728192" cy="914400"/>
          </a:xfrm>
          <a:prstGeom prst="round2Diag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800080"/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860170" y="3557156"/>
            <a:ext cx="1728192" cy="914400"/>
          </a:xfrm>
          <a:prstGeom prst="round2Diag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800080"/>
              </a:solidFill>
            </a:endParaRPr>
          </a:p>
        </p:txBody>
      </p:sp>
      <p:pic>
        <p:nvPicPr>
          <p:cNvPr id="10" name="Рисунок 9" descr="http://www.wikiznanie.ru/ru-wz/images/thumb/a/aa/%D0%91%D0%B5%D0%BA%D0%B0%D1%80.png/180px-%D0%91%D0%B5%D0%BA%D0%B0%D1%80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178" y="2105236"/>
            <a:ext cx="376807" cy="792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\flat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206" y="3709171"/>
            <a:ext cx="274751" cy="68407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1362211" y="5034552"/>
            <a:ext cx="2939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ea typeface="SimSun"/>
              </a:rPr>
              <a:t>﹟</a:t>
            </a:r>
            <a:endParaRPr lang="ru-RU" sz="6000" b="1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5508104" y="2044080"/>
            <a:ext cx="1728192" cy="914400"/>
            <a:chOff x="5508104" y="2044080"/>
            <a:chExt cx="1728192" cy="914400"/>
          </a:xfrm>
          <a:solidFill>
            <a:srgbClr val="FECAE9"/>
          </a:solidFill>
        </p:grpSpPr>
        <p:sp>
          <p:nvSpPr>
            <p:cNvPr id="4" name="Прямоугольник с двумя скругленными противолежащими углами 3"/>
            <p:cNvSpPr/>
            <p:nvPr/>
          </p:nvSpPr>
          <p:spPr>
            <a:xfrm>
              <a:off x="5508104" y="2044080"/>
              <a:ext cx="1728192" cy="914400"/>
            </a:xfrm>
            <a:prstGeom prst="round2DiagRect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80008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796136" y="2270447"/>
              <a:ext cx="1080120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800080"/>
                  </a:solidFill>
                  <a:latin typeface="Cambria" panose="02040503050406030204" pitchFamily="18" charset="0"/>
                </a:rPr>
                <a:t>ДИЕЗ</a:t>
              </a:r>
              <a:endParaRPr lang="ru-RU" sz="2400" b="1" dirty="0">
                <a:solidFill>
                  <a:srgbClr val="800080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502282" y="3568080"/>
            <a:ext cx="1728192" cy="914400"/>
            <a:chOff x="5502282" y="3568080"/>
            <a:chExt cx="1728192" cy="914400"/>
          </a:xfrm>
          <a:solidFill>
            <a:srgbClr val="FECAE9"/>
          </a:solidFill>
        </p:grpSpPr>
        <p:sp>
          <p:nvSpPr>
            <p:cNvPr id="6" name="Прямоугольник с двумя скругленными противолежащими углами 5"/>
            <p:cNvSpPr/>
            <p:nvPr/>
          </p:nvSpPr>
          <p:spPr>
            <a:xfrm>
              <a:off x="5502282" y="3568080"/>
              <a:ext cx="1728192" cy="914400"/>
            </a:xfrm>
            <a:prstGeom prst="round2DiagRect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80008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796136" y="3794447"/>
              <a:ext cx="1265962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800080"/>
                  </a:solidFill>
                  <a:latin typeface="Cambria" panose="02040503050406030204" pitchFamily="18" charset="0"/>
                </a:rPr>
                <a:t>БЕКАР</a:t>
              </a:r>
              <a:endParaRPr lang="ru-RU" sz="2400" b="1" dirty="0">
                <a:solidFill>
                  <a:srgbClr val="800080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5508104" y="5085184"/>
            <a:ext cx="1728192" cy="914400"/>
            <a:chOff x="5508104" y="5085184"/>
            <a:chExt cx="1728192" cy="914400"/>
          </a:xfrm>
          <a:solidFill>
            <a:srgbClr val="FECAE9"/>
          </a:solidFill>
        </p:grpSpPr>
        <p:sp>
          <p:nvSpPr>
            <p:cNvPr id="5" name="Прямоугольник с двумя скругленными противолежащими углами 4"/>
            <p:cNvSpPr/>
            <p:nvPr/>
          </p:nvSpPr>
          <p:spPr>
            <a:xfrm>
              <a:off x="5508104" y="5085184"/>
              <a:ext cx="1728192" cy="914400"/>
            </a:xfrm>
            <a:prstGeom prst="round2DiagRect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80008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627760" y="5311550"/>
              <a:ext cx="1434338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800080"/>
                  </a:solidFill>
                  <a:latin typeface="Cambria" panose="02040503050406030204" pitchFamily="18" charset="0"/>
                </a:rPr>
                <a:t>БЕМОЛЬ</a:t>
              </a:r>
              <a:endParaRPr lang="ru-RU" sz="2400" b="1" dirty="0">
                <a:solidFill>
                  <a:srgbClr val="800080"/>
                </a:solidFill>
                <a:latin typeface="Cambria" panose="02040503050406030204" pitchFamily="18" charset="0"/>
              </a:endParaRPr>
            </a:p>
          </p:txBody>
        </p:sp>
      </p:grpSp>
      <p:pic>
        <p:nvPicPr>
          <p:cNvPr id="19" name="Picture 44" descr="0129c77b338f822a93d5c9540c35c8a6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304" y="3356992"/>
            <a:ext cx="2268252" cy="3024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7" descr="48f742a1d215f9285d4bb1a86cf7842e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6" y="158653"/>
            <a:ext cx="1428750" cy="1371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7" descr="1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6530" y="177058"/>
            <a:ext cx="1512118" cy="19846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Управляющая кнопка: далее 25">
            <a:hlinkClick r:id="" action="ppaction://hlinkshowjump?jump=nextslide" highlightClick="1"/>
          </p:cNvPr>
          <p:cNvSpPr/>
          <p:nvPr/>
        </p:nvSpPr>
        <p:spPr>
          <a:xfrm>
            <a:off x="8532440" y="6176186"/>
            <a:ext cx="617305" cy="682376"/>
          </a:xfrm>
          <a:prstGeom prst="actionButtonForwardNext">
            <a:avLst/>
          </a:prstGeom>
          <a:solidFill>
            <a:srgbClr val="FD8BCF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517F5"/>
              </a:solidFill>
            </a:endParaRPr>
          </a:p>
        </p:txBody>
      </p:sp>
      <p:pic>
        <p:nvPicPr>
          <p:cNvPr id="23" name="Рисунок 22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585" y="2844165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Рисунок 26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" y="2844165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Рисунок 27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680" y="1100777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Рисунок 28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092" y="531155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Рисунок 29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410" y="2023614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Рисунок 30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644" y="879882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Рисунок 31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86347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Рисунок 32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2" y="5661148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Рисунок 33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678" y="5414749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Рисунок 34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678" y="2855609"/>
            <a:ext cx="1052830" cy="1169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155319302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6642E-6 L -0.29132 0.439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66" y="219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98705E-6 L -0.29062 -0.223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31" y="-111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30157E-6 L -0.28351 -0.2238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84" y="-111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«ДИЕЗ»  ЭТО…</a:t>
            </a:r>
            <a:endParaRPr lang="ru-RU" b="1" i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899592" y="2043017"/>
            <a:ext cx="3960440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ПОНИЖЕНИЕ  ЗВУКА</a:t>
            </a:r>
            <a:endParaRPr lang="ru-RU" sz="2400" b="1" dirty="0">
              <a:solidFill>
                <a:srgbClr val="80008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99592" y="5157192"/>
            <a:ext cx="3960440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ПОВЫШЕНИЕ  ЗВУКА</a:t>
            </a:r>
            <a:endParaRPr lang="ru-RU" sz="2400" b="1" dirty="0">
              <a:solidFill>
                <a:srgbClr val="80008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899592" y="3618380"/>
            <a:ext cx="3960440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ЗНАК  ОТМЕНЫ</a:t>
            </a:r>
            <a:endParaRPr lang="ru-RU" sz="2400" b="1" dirty="0">
              <a:solidFill>
                <a:srgbClr val="800080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Picture 42" descr="b047ed4bbe9d154735823485f8721a6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713" y="1745765"/>
            <a:ext cx="2822404" cy="46596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3" descr="3d737a6d13f5646967a0158b152ae218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63688" cy="21260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3" descr="3d737a6d13f5646967a0158b152ae218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6007"/>
            <a:ext cx="1763688" cy="21260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532440" y="6176186"/>
            <a:ext cx="617305" cy="682376"/>
          </a:xfrm>
          <a:prstGeom prst="actionButtonForwardNext">
            <a:avLst/>
          </a:prstGeom>
          <a:solidFill>
            <a:srgbClr val="FD8BCF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517F5"/>
              </a:solidFill>
            </a:endParaRPr>
          </a:p>
        </p:txBody>
      </p:sp>
      <p:pic>
        <p:nvPicPr>
          <p:cNvPr id="12" name="Рисунок 11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66" y="2636912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815" y="1915382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415" y="5549915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713" y="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6025" y="2196282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013" y="116632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6684" y="947824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883" y="3814642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88892"/>
            <a:ext cx="1052830" cy="1169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483455175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«БЕМОЛЬ»  </a:t>
            </a:r>
            <a:r>
              <a:rPr lang="ru-RU" b="1" i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ЭТО…</a:t>
            </a:r>
            <a:endParaRPr lang="ru-RU" dirty="0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899592" y="3645024"/>
            <a:ext cx="3960440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ПОНИЖЕНИЕ  ЗВУКА</a:t>
            </a:r>
            <a:endParaRPr lang="ru-RU" sz="2400" b="1" dirty="0">
              <a:solidFill>
                <a:srgbClr val="80008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99592" y="1961594"/>
            <a:ext cx="3960440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ЗНАК  ОТМЕНЫ</a:t>
            </a:r>
            <a:endParaRPr lang="ru-RU" sz="2400" b="1" dirty="0">
              <a:solidFill>
                <a:srgbClr val="80008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899592" y="5157192"/>
            <a:ext cx="3960440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ПОВЫШЕНИЕ  ЗВУКА</a:t>
            </a:r>
            <a:endParaRPr lang="ru-RU" sz="2400" b="1" dirty="0">
              <a:solidFill>
                <a:srgbClr val="800080"/>
              </a:solidFill>
              <a:latin typeface="Cambria" panose="02040503050406030204" pitchFamily="18" charset="0"/>
            </a:endParaRPr>
          </a:p>
        </p:txBody>
      </p:sp>
      <p:pic>
        <p:nvPicPr>
          <p:cNvPr id="7" name="Picture 42" descr="b047ed4bbe9d154735823485f8721a6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713" y="1745765"/>
            <a:ext cx="2822404" cy="46596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3" descr="3d737a6d13f5646967a0158b152ae218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63688" cy="21260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3" descr="3d737a6d13f5646967a0158b152ae218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337"/>
            <a:ext cx="1763688" cy="21260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532440" y="6176186"/>
            <a:ext cx="617305" cy="682376"/>
          </a:xfrm>
          <a:prstGeom prst="actionButtonForwardNext">
            <a:avLst/>
          </a:prstGeom>
          <a:solidFill>
            <a:srgbClr val="FD8BCF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517F5"/>
              </a:solidFill>
            </a:endParaRPr>
          </a:p>
        </p:txBody>
      </p:sp>
      <p:pic>
        <p:nvPicPr>
          <p:cNvPr id="12" name="Рисунок 11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377" y="5587831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206" y="3389754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298" y="1427138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7154" y="1979295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409" y="5656678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220" y="2011973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174" y="-182089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269" y="898038"/>
            <a:ext cx="1052830" cy="1169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071350102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«БЕКАР»  </a:t>
            </a:r>
            <a:r>
              <a:rPr lang="ru-RU" b="1" i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ЭТО…</a:t>
            </a:r>
            <a:endParaRPr lang="ru-RU" dirty="0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899592" y="2043017"/>
            <a:ext cx="3960440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ПОНИЖЕНИЕ  ЗВУКА</a:t>
            </a:r>
            <a:endParaRPr lang="ru-RU" sz="2400" b="1" dirty="0">
              <a:solidFill>
                <a:srgbClr val="80008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99592" y="3618380"/>
            <a:ext cx="3960440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ЗНАК  ОТМЕНЫ</a:t>
            </a:r>
            <a:endParaRPr lang="ru-RU" sz="2400" b="1" dirty="0">
              <a:solidFill>
                <a:srgbClr val="80008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899592" y="5157192"/>
            <a:ext cx="3960440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ПОВЫШЕНИЕ  ЗВУКА</a:t>
            </a:r>
            <a:endParaRPr lang="ru-RU" sz="2400" b="1" dirty="0">
              <a:solidFill>
                <a:srgbClr val="800080"/>
              </a:solidFill>
              <a:latin typeface="Cambria" panose="02040503050406030204" pitchFamily="18" charset="0"/>
            </a:endParaRPr>
          </a:p>
        </p:txBody>
      </p:sp>
      <p:pic>
        <p:nvPicPr>
          <p:cNvPr id="7" name="Picture 42" descr="b047ed4bbe9d154735823485f8721a6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713" y="1745765"/>
            <a:ext cx="2822404" cy="46596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3" descr="3d737a6d13f5646967a0158b152ae218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63688" cy="21260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3" descr="3d737a6d13f5646967a0158b152ae218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0"/>
            <a:ext cx="1763688" cy="21260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532440" y="6176186"/>
            <a:ext cx="617305" cy="682376"/>
          </a:xfrm>
          <a:prstGeom prst="actionButtonForwardNext">
            <a:avLst/>
          </a:prstGeom>
          <a:solidFill>
            <a:srgbClr val="FD8BCF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517F5"/>
              </a:solidFill>
            </a:endParaRPr>
          </a:p>
        </p:txBody>
      </p:sp>
      <p:pic>
        <p:nvPicPr>
          <p:cNvPr id="12" name="Рисунок 11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855" y="361838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548" y="270892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855" y="5614392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3390" y="1674495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6025" y="2372582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480" y="-50501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523" y="95642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6" y="582056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://s002.radikal.ru/i198/1104/ff/fccf5131f524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520" y="-50501"/>
            <a:ext cx="1052830" cy="1169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038003018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6632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КАКОЙ МОЖЕТ БЫТЬ РАЗМЕР?</a:t>
            </a:r>
            <a:endParaRPr lang="ru-RU" b="1" i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2483768" y="2655887"/>
            <a:ext cx="864096" cy="1314936"/>
            <a:chOff x="2483768" y="2655887"/>
            <a:chExt cx="864096" cy="1314936"/>
          </a:xfrm>
        </p:grpSpPr>
        <p:sp>
          <p:nvSpPr>
            <p:cNvPr id="22" name="Прямоугольник с двумя скругленными противолежащими углами 21"/>
            <p:cNvSpPr/>
            <p:nvPr/>
          </p:nvSpPr>
          <p:spPr>
            <a:xfrm>
              <a:off x="2483768" y="2655887"/>
              <a:ext cx="864096" cy="1314936"/>
            </a:xfrm>
            <a:prstGeom prst="round2DiagRect">
              <a:avLst/>
            </a:prstGeom>
            <a:solidFill>
              <a:srgbClr val="FECAE9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dirty="0"/>
            </a:p>
          </p:txBody>
        </p: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4" name="TextBox 3"/>
                <p:cNvSpPr txBox="1"/>
                <p:nvPr/>
              </p:nvSpPr>
              <p:spPr>
                <a:xfrm>
                  <a:off x="2623909" y="2806124"/>
                  <a:ext cx="583813" cy="9604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ox>
                          <m:boxPr>
                            <m:ctrlPr>
                              <a:rPr lang="en-US" sz="4800" i="1" smtClean="0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48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4800" b="0" i="1" smtClean="0">
                                    <a:latin typeface="Cambria Math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ru-RU" sz="4800" b="0" i="1" smtClean="0">
                                    <a:latin typeface="Cambria Math"/>
                                  </a:rPr>
                                  <m:t>8</m:t>
                                </m:r>
                              </m:den>
                            </m:f>
                          </m:e>
                        </m:box>
                      </m:oMath>
                    </m:oMathPara>
                  </a14:m>
                  <a:endParaRPr lang="ru-RU" sz="4800" dirty="0"/>
                </a:p>
              </p:txBody>
            </p:sp>
          </mc:Choice>
          <mc:Fallback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23909" y="2806124"/>
                  <a:ext cx="583813" cy="960456"/>
                </a:xfrm>
                <a:prstGeom prst="rect">
                  <a:avLst/>
                </a:prstGeom>
                <a:blipFill rotWithShape="1">
                  <a:blip r:embed="rId2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3" name="Группа 32"/>
          <p:cNvGrpSpPr/>
          <p:nvPr/>
        </p:nvGrpSpPr>
        <p:grpSpPr>
          <a:xfrm>
            <a:off x="4067944" y="4653136"/>
            <a:ext cx="864096" cy="1314936"/>
            <a:chOff x="4067944" y="4653136"/>
            <a:chExt cx="864096" cy="1314936"/>
          </a:xfrm>
        </p:grpSpPr>
        <p:sp>
          <p:nvSpPr>
            <p:cNvPr id="24" name="Прямоугольник с двумя скругленными противолежащими углами 23"/>
            <p:cNvSpPr/>
            <p:nvPr/>
          </p:nvSpPr>
          <p:spPr>
            <a:xfrm>
              <a:off x="4067944" y="4653136"/>
              <a:ext cx="864096" cy="1314936"/>
            </a:xfrm>
            <a:prstGeom prst="round2DiagRect">
              <a:avLst/>
            </a:prstGeom>
            <a:solidFill>
              <a:srgbClr val="FECAE9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5" name="TextBox 4"/>
                <p:cNvSpPr txBox="1"/>
                <p:nvPr/>
              </p:nvSpPr>
              <p:spPr>
                <a:xfrm>
                  <a:off x="4208084" y="4798059"/>
                  <a:ext cx="583813" cy="9604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ox>
                          <m:boxPr>
                            <m:ctrlPr>
                              <a:rPr lang="en-US" sz="4800" i="1" smtClean="0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48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4800" b="0" i="1" smtClean="0">
                                    <a:latin typeface="Cambria Math"/>
                                  </a:rPr>
                                  <m:t>6</m:t>
                                </m:r>
                              </m:num>
                              <m:den>
                                <m:r>
                                  <a:rPr lang="ru-RU" sz="4800" b="0" i="1" smtClean="0">
                                    <a:latin typeface="Cambria Math"/>
                                  </a:rPr>
                                  <m:t>8</m:t>
                                </m:r>
                              </m:den>
                            </m:f>
                          </m:e>
                        </m:box>
                      </m:oMath>
                    </m:oMathPara>
                  </a14:m>
                  <a:endParaRPr lang="ru-RU" sz="4800" dirty="0"/>
                </a:p>
              </p:txBody>
            </p:sp>
          </mc:Choice>
          <mc:Fallback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08084" y="4798059"/>
                  <a:ext cx="583813" cy="960456"/>
                </a:xfrm>
                <a:prstGeom prst="rect">
                  <a:avLst/>
                </a:prstGeom>
                <a:blipFill rotWithShape="1">
                  <a:blip r:embed="rId3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0" name="Группа 29"/>
          <p:cNvGrpSpPr/>
          <p:nvPr/>
        </p:nvGrpSpPr>
        <p:grpSpPr>
          <a:xfrm>
            <a:off x="5631236" y="2659280"/>
            <a:ext cx="864096" cy="1314936"/>
            <a:chOff x="5631236" y="2659280"/>
            <a:chExt cx="864096" cy="1314936"/>
          </a:xfrm>
        </p:grpSpPr>
        <p:sp>
          <p:nvSpPr>
            <p:cNvPr id="21" name="Прямоугольник с двумя скругленными противолежащими углами 20"/>
            <p:cNvSpPr/>
            <p:nvPr/>
          </p:nvSpPr>
          <p:spPr>
            <a:xfrm>
              <a:off x="5631236" y="2659280"/>
              <a:ext cx="864096" cy="1314936"/>
            </a:xfrm>
            <a:prstGeom prst="round2DiagRect">
              <a:avLst/>
            </a:prstGeom>
            <a:solidFill>
              <a:srgbClr val="FECAE9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6" name="TextBox 5"/>
                <p:cNvSpPr txBox="1"/>
                <p:nvPr/>
              </p:nvSpPr>
              <p:spPr>
                <a:xfrm>
                  <a:off x="5771377" y="2814268"/>
                  <a:ext cx="583813" cy="9523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ox>
                          <m:boxPr>
                            <m:ctrlPr>
                              <a:rPr lang="en-US" sz="4800" i="1" smtClean="0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48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4800" b="0" i="1" smtClean="0">
                                    <a:latin typeface="Cambria Math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ru-RU" sz="4800" b="0" i="1" smtClean="0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e>
                        </m:box>
                      </m:oMath>
                    </m:oMathPara>
                  </a14:m>
                  <a:endParaRPr lang="ru-RU" sz="4800" dirty="0"/>
                </a:p>
              </p:txBody>
            </p:sp>
          </mc:Choice>
          <mc:Fallback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71377" y="2814268"/>
                  <a:ext cx="583813" cy="952312"/>
                </a:xfrm>
                <a:prstGeom prst="rect">
                  <a:avLst/>
                </a:prstGeom>
                <a:blipFill rotWithShape="1">
                  <a:blip r:embed="rId4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9" name="Группа 28"/>
          <p:cNvGrpSpPr/>
          <p:nvPr/>
        </p:nvGrpSpPr>
        <p:grpSpPr>
          <a:xfrm>
            <a:off x="4067942" y="2694106"/>
            <a:ext cx="864096" cy="1314936"/>
            <a:chOff x="4067944" y="2659280"/>
            <a:chExt cx="864096" cy="1314936"/>
          </a:xfrm>
        </p:grpSpPr>
        <p:sp>
          <p:nvSpPr>
            <p:cNvPr id="23" name="Прямоугольник с двумя скругленными противолежащими углами 22"/>
            <p:cNvSpPr/>
            <p:nvPr/>
          </p:nvSpPr>
          <p:spPr>
            <a:xfrm>
              <a:off x="4067944" y="2659280"/>
              <a:ext cx="864096" cy="1314936"/>
            </a:xfrm>
            <a:prstGeom prst="round2DiagRect">
              <a:avLst/>
            </a:prstGeom>
            <a:solidFill>
              <a:srgbClr val="FECAE9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7" name="TextBox 6"/>
                <p:cNvSpPr txBox="1"/>
                <p:nvPr/>
              </p:nvSpPr>
              <p:spPr>
                <a:xfrm>
                  <a:off x="4208085" y="2794846"/>
                  <a:ext cx="583813" cy="95385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ox>
                          <m:boxPr>
                            <m:ctrlPr>
                              <a:rPr lang="en-US" sz="4800" i="1" smtClean="0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48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48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ru-RU" sz="4800" b="0" i="1" smtClean="0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e>
                        </m:box>
                      </m:oMath>
                    </m:oMathPara>
                  </a14:m>
                  <a:endParaRPr lang="ru-RU" sz="4800" dirty="0"/>
                </a:p>
              </p:txBody>
            </p:sp>
          </mc:Choice>
          <mc:Fallback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08085" y="2794846"/>
                  <a:ext cx="583813" cy="953851"/>
                </a:xfrm>
                <a:prstGeom prst="rect">
                  <a:avLst/>
                </a:prstGeom>
                <a:blipFill rotWithShape="1">
                  <a:blip r:embed="rId5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4" name="Группа 33"/>
          <p:cNvGrpSpPr/>
          <p:nvPr/>
        </p:nvGrpSpPr>
        <p:grpSpPr>
          <a:xfrm>
            <a:off x="5631236" y="4653136"/>
            <a:ext cx="864096" cy="1314936"/>
            <a:chOff x="5631236" y="4653136"/>
            <a:chExt cx="864096" cy="1314936"/>
          </a:xfrm>
        </p:grpSpPr>
        <p:sp>
          <p:nvSpPr>
            <p:cNvPr id="25" name="Прямоугольник с двумя скругленными противолежащими углами 24"/>
            <p:cNvSpPr/>
            <p:nvPr/>
          </p:nvSpPr>
          <p:spPr>
            <a:xfrm>
              <a:off x="5631236" y="4653136"/>
              <a:ext cx="864096" cy="1314936"/>
            </a:xfrm>
            <a:prstGeom prst="round2DiagRect">
              <a:avLst/>
            </a:prstGeom>
            <a:solidFill>
              <a:srgbClr val="FECAE9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8" name="TextBox 7"/>
                <p:cNvSpPr txBox="1"/>
                <p:nvPr/>
              </p:nvSpPr>
              <p:spPr>
                <a:xfrm>
                  <a:off x="5774963" y="4830632"/>
                  <a:ext cx="583813" cy="9599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ox>
                          <m:boxPr>
                            <m:ctrlPr>
                              <a:rPr lang="en-US" sz="4800" i="1" smtClean="0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48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4800" b="0" i="1" smtClean="0">
                                    <a:latin typeface="Cambria Math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ru-RU" sz="4800" b="0" i="1" smtClean="0">
                                    <a:latin typeface="Cambria Math"/>
                                  </a:rPr>
                                  <m:t>5</m:t>
                                </m:r>
                              </m:den>
                            </m:f>
                          </m:e>
                        </m:box>
                      </m:oMath>
                    </m:oMathPara>
                  </a14:m>
                  <a:endParaRPr lang="ru-RU" sz="4800" dirty="0"/>
                </a:p>
              </p:txBody>
            </p:sp>
          </mc:Choice>
          <mc:Fallback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74963" y="4830632"/>
                  <a:ext cx="583813" cy="959943"/>
                </a:xfrm>
                <a:prstGeom prst="rect">
                  <a:avLst/>
                </a:prstGeom>
                <a:blipFill rotWithShape="1">
                  <a:blip r:embed="rId6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7" name="Группа 26"/>
          <p:cNvGrpSpPr/>
          <p:nvPr/>
        </p:nvGrpSpPr>
        <p:grpSpPr>
          <a:xfrm>
            <a:off x="849452" y="2616925"/>
            <a:ext cx="864096" cy="1314936"/>
            <a:chOff x="849452" y="2616925"/>
            <a:chExt cx="864096" cy="1314936"/>
          </a:xfrm>
        </p:grpSpPr>
        <p:sp>
          <p:nvSpPr>
            <p:cNvPr id="15" name="Прямоугольник с двумя скругленными противолежащими углами 14"/>
            <p:cNvSpPr/>
            <p:nvPr/>
          </p:nvSpPr>
          <p:spPr>
            <a:xfrm>
              <a:off x="849452" y="2616925"/>
              <a:ext cx="864096" cy="1314936"/>
            </a:xfrm>
            <a:prstGeom prst="round2DiagRect">
              <a:avLst/>
            </a:prstGeom>
            <a:solidFill>
              <a:srgbClr val="FECAE9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9" name="TextBox 8"/>
                <p:cNvSpPr txBox="1"/>
                <p:nvPr/>
              </p:nvSpPr>
              <p:spPr>
                <a:xfrm>
                  <a:off x="1025919" y="2796698"/>
                  <a:ext cx="583814" cy="9553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box>
                          <m:boxPr>
                            <m:ctrlPr>
                              <a:rPr lang="en-US" sz="4800" i="1" smtClean="0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48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4800" b="0" i="1" smtClean="0">
                                    <a:latin typeface="Cambria Math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ru-RU" sz="4800" b="0" i="1" smtClean="0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e>
                        </m:box>
                      </m:oMath>
                    </m:oMathPara>
                  </a14:m>
                  <a:endParaRPr lang="ru-RU" sz="4800" dirty="0"/>
                </a:p>
              </p:txBody>
            </p:sp>
          </mc:Choice>
          <mc:Fallback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5919" y="2796698"/>
                  <a:ext cx="583814" cy="955390"/>
                </a:xfrm>
                <a:prstGeom prst="rect">
                  <a:avLst/>
                </a:prstGeom>
                <a:blipFill rotWithShape="1">
                  <a:blip r:embed="rId7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Группа 31"/>
          <p:cNvGrpSpPr/>
          <p:nvPr/>
        </p:nvGrpSpPr>
        <p:grpSpPr>
          <a:xfrm>
            <a:off x="2483768" y="4653136"/>
            <a:ext cx="864096" cy="1314936"/>
            <a:chOff x="2483768" y="4653136"/>
            <a:chExt cx="864096" cy="1314936"/>
          </a:xfrm>
        </p:grpSpPr>
        <p:sp>
          <p:nvSpPr>
            <p:cNvPr id="20" name="Прямоугольник с двумя скругленными противолежащими углами 19"/>
            <p:cNvSpPr/>
            <p:nvPr/>
          </p:nvSpPr>
          <p:spPr>
            <a:xfrm>
              <a:off x="2483768" y="4653136"/>
              <a:ext cx="864096" cy="1314936"/>
            </a:xfrm>
            <a:prstGeom prst="round2DiagRect">
              <a:avLst/>
            </a:prstGeom>
            <a:solidFill>
              <a:srgbClr val="FECAE9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2610306" y="4799342"/>
                  <a:ext cx="583813" cy="95917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ox>
                          <m:boxPr>
                            <m:ctrlPr>
                              <a:rPr lang="en-US" sz="4800" i="1" smtClean="0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48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4800" b="0" i="1" smtClean="0">
                                    <a:latin typeface="Cambria Math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ru-RU" sz="4800" b="0" i="1" smtClean="0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e>
                        </m:box>
                      </m:oMath>
                    </m:oMathPara>
                  </a14:m>
                  <a:endParaRPr lang="ru-RU" sz="4800" dirty="0"/>
                </a:p>
              </p:txBody>
            </p:sp>
          </mc:Choice>
          <mc:Fallback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10306" y="4799342"/>
                  <a:ext cx="583813" cy="959173"/>
                </a:xfrm>
                <a:prstGeom prst="rect">
                  <a:avLst/>
                </a:prstGeom>
                <a:blipFill rotWithShape="1">
                  <a:blip r:embed="rId8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1" name="Группа 30"/>
          <p:cNvGrpSpPr/>
          <p:nvPr/>
        </p:nvGrpSpPr>
        <p:grpSpPr>
          <a:xfrm>
            <a:off x="885778" y="4653136"/>
            <a:ext cx="864096" cy="1314936"/>
            <a:chOff x="885778" y="4653136"/>
            <a:chExt cx="864096" cy="1314936"/>
          </a:xfrm>
        </p:grpSpPr>
        <p:sp>
          <p:nvSpPr>
            <p:cNvPr id="26" name="Прямоугольник с двумя скругленными противолежащими углами 25"/>
            <p:cNvSpPr/>
            <p:nvPr/>
          </p:nvSpPr>
          <p:spPr>
            <a:xfrm>
              <a:off x="885778" y="4653136"/>
              <a:ext cx="864096" cy="1314936"/>
            </a:xfrm>
            <a:prstGeom prst="round2DiagRect">
              <a:avLst/>
            </a:prstGeom>
            <a:solidFill>
              <a:srgbClr val="FECAE9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1053916" y="4807704"/>
                  <a:ext cx="583813" cy="9553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ox>
                          <m:boxPr>
                            <m:ctrlPr>
                              <a:rPr lang="en-US" sz="4800" i="1" smtClean="0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48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4800" b="0" i="1" smtClean="0">
                                    <a:latin typeface="Cambria Math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ru-RU" sz="4800" b="0" i="1" smtClean="0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e>
                        </m:box>
                      </m:oMath>
                    </m:oMathPara>
                  </a14:m>
                  <a:endParaRPr lang="ru-RU" sz="4800" dirty="0"/>
                </a:p>
              </p:txBody>
            </p:sp>
          </mc:Choice>
          <mc:Fallback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3916" y="4807704"/>
                  <a:ext cx="583813" cy="955390"/>
                </a:xfrm>
                <a:prstGeom prst="rect">
                  <a:avLst/>
                </a:prstGeom>
                <a:blipFill rotWithShape="1">
                  <a:blip r:embed="rId9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8532440" y="6176186"/>
            <a:ext cx="617305" cy="682376"/>
          </a:xfrm>
          <a:prstGeom prst="actionButtonForwardNext">
            <a:avLst/>
          </a:prstGeom>
          <a:solidFill>
            <a:srgbClr val="FD8BCF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517F5"/>
              </a:solidFill>
            </a:endParaRPr>
          </a:p>
        </p:txBody>
      </p:sp>
      <p:pic>
        <p:nvPicPr>
          <p:cNvPr id="37" name="Picture 7" descr="1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332" y="1174954"/>
            <a:ext cx="2591626" cy="2591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j0283989[1]"/>
          <p:cNvPicPr>
            <a:picLocks noChangeAspect="1" noChangeArrowheads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1245430" cy="20486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7" descr="48f742a1d215f9285d4bb1a86cf7842e"/>
          <p:cNvPicPr>
            <a:picLocks noChangeAspect="1" noChangeArrowheads="1" noCrop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322" y="5262341"/>
            <a:ext cx="1428750" cy="1371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4" descr="5a996594903b8b39f163091c96469707">
            <a:hlinkClick r:id="rId13"/>
          </p:cNvPr>
          <p:cNvPicPr>
            <a:picLocks noChangeAspect="1" noChangeArrowheads="1" noCrop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875" y="1589674"/>
            <a:ext cx="4316994" cy="5755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Рисунок 40" descr="http://s002.radikal.ru/i198/1104/ff/fccf5131f524.gif"/>
          <p:cNvPicPr/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357" y="3483466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Рисунок 41" descr="http://s002.radikal.ru/i198/1104/ff/fccf5131f524.gif"/>
          <p:cNvPicPr/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775" y="836712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Рисунок 42" descr="http://s002.radikal.ru/i198/1104/ff/fccf5131f524.gif"/>
          <p:cNvPicPr/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145" y="4151481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Рисунок 43" descr="http://s002.radikal.ru/i198/1104/ff/fccf5131f524.gif"/>
          <p:cNvPicPr/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891" y="1664138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Рисунок 44" descr="http://s002.radikal.ru/i198/1104/ff/fccf5131f524.gif"/>
          <p:cNvPicPr/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691" y="372708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Рисунок 45" descr="http://s002.radikal.ru/i198/1104/ff/fccf5131f524.gif"/>
          <p:cNvPicPr/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459" y="5659658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Рисунок 46" descr="http://s002.radikal.ru/i198/1104/ff/fccf5131f524.gif"/>
          <p:cNvPicPr/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957" y="769546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Рисунок 47" descr="http://s002.radikal.ru/i198/1104/ff/fccf5131f524.gif"/>
          <p:cNvPicPr/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099" y="1660002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Рисунок 48" descr="http://s002.radikal.ru/i198/1104/ff/fccf5131f524.gif"/>
          <p:cNvPicPr/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00" y="5790575"/>
            <a:ext cx="1052830" cy="1169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409189708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00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00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100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РЕПРИЗА ЭТО…</a:t>
            </a:r>
            <a:endParaRPr lang="ru-RU" b="1" i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4842131" y="2992586"/>
            <a:ext cx="3186253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ГРОМКОСТЬ</a:t>
            </a:r>
            <a:endParaRPr lang="ru-RU" sz="2800" b="1" i="1" dirty="0">
              <a:solidFill>
                <a:srgbClr val="80008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860032" y="1675656"/>
            <a:ext cx="3168352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ДЛИТЕЛЬНОСТЬ</a:t>
            </a:r>
            <a:endParaRPr lang="ru-RU" sz="2800" b="1" i="1" dirty="0">
              <a:solidFill>
                <a:srgbClr val="80008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860032" y="4225207"/>
            <a:ext cx="3168351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ПОВТОРЕНИЕ</a:t>
            </a:r>
            <a:endParaRPr lang="ru-RU" sz="2800" b="1" i="1" dirty="0">
              <a:solidFill>
                <a:srgbClr val="80008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4860031" y="5517232"/>
            <a:ext cx="3168351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ЗАКЛЮЧЕНИЕ</a:t>
            </a:r>
            <a:endParaRPr lang="ru-RU" sz="2800" b="1" i="1" dirty="0">
              <a:solidFill>
                <a:srgbClr val="800080"/>
              </a:solidFill>
              <a:latin typeface="Cambria" panose="02040503050406030204" pitchFamily="18" charset="0"/>
            </a:endParaRPr>
          </a:p>
        </p:txBody>
      </p:sp>
      <p:pic>
        <p:nvPicPr>
          <p:cNvPr id="7" name="Picture 41" descr="ce89ac0ee0886dfd97ecab4ad5a1b046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90" y="1675656"/>
            <a:ext cx="3744418" cy="46680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3" descr="73229fa54954b733c3092ec3fcf63228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758" y="188640"/>
            <a:ext cx="1675656" cy="16756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j0283729[2]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1283"/>
            <a:ext cx="1147763" cy="10080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532440" y="6176186"/>
            <a:ext cx="617305" cy="682376"/>
          </a:xfrm>
          <a:prstGeom prst="actionButtonForwardNext">
            <a:avLst/>
          </a:prstGeom>
          <a:solidFill>
            <a:srgbClr val="FD8BCF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517F5"/>
              </a:solidFill>
            </a:endParaRPr>
          </a:p>
        </p:txBody>
      </p:sp>
      <p:pic>
        <p:nvPicPr>
          <p:cNvPr id="15" name="Рисунок 14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129" y="3322151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78" y="1279461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269" y="1674495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3512737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6" y="81283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6" y="5591351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269" y="568833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3576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369" y="1674495"/>
            <a:ext cx="1052830" cy="1169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292728137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989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ДИНАМИЧЕСКИЕ ОТТЕНКИ ЭТО…</a:t>
            </a:r>
            <a:endParaRPr lang="ru-RU" b="1" i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532440" y="6176186"/>
            <a:ext cx="617305" cy="682376"/>
          </a:xfrm>
          <a:prstGeom prst="actionButtonForwardNext">
            <a:avLst/>
          </a:prstGeom>
          <a:solidFill>
            <a:srgbClr val="FD8BCF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517F5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99592" y="1961594"/>
            <a:ext cx="3960440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ПОВЫШЕНИЕ ЗВУКА</a:t>
            </a:r>
            <a:endParaRPr lang="ru-RU" sz="2400" b="1" dirty="0">
              <a:solidFill>
                <a:srgbClr val="80008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899592" y="3429000"/>
            <a:ext cx="3960440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ПОВТОРЕНИЕ</a:t>
            </a:r>
            <a:endParaRPr lang="ru-RU" sz="2400" b="1" dirty="0">
              <a:solidFill>
                <a:srgbClr val="80008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899592" y="5004186"/>
            <a:ext cx="3960440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ГРОМКОСТЬ ЗВУЧАНИЯ</a:t>
            </a:r>
            <a:endParaRPr lang="ru-RU" sz="2400" b="1" dirty="0">
              <a:solidFill>
                <a:srgbClr val="800080"/>
              </a:solidFill>
              <a:latin typeface="Cambria" panose="02040503050406030204" pitchFamily="18" charset="0"/>
            </a:endParaRPr>
          </a:p>
        </p:txBody>
      </p:sp>
      <p:pic>
        <p:nvPicPr>
          <p:cNvPr id="7" name="Picture 43" descr="d8895b39e9850051d0195a502611a195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158" y="3304380"/>
            <a:ext cx="2159843" cy="35699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j0283729[2]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417" y="1274314"/>
            <a:ext cx="1565052" cy="13745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9" descr="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5" y="1484784"/>
            <a:ext cx="1261433" cy="16475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585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815" y="3301365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5571" y="5461386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943" y="271653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054" y="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604" y="1994778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00633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741" y="899949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96" y="568833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249" y="1021569"/>
            <a:ext cx="1052830" cy="1169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284330330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8" descr="AG_santareindeer2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06" y="5035572"/>
            <a:ext cx="5183188" cy="2016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 descr="11m3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95400" cy="11096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ВЫБЕРИ ОТТЕНКИ, КОТОРЫЕ ОБОЗНАЧАЮТ ГРОМКОЕ ЗВУЧАНИЕ</a:t>
            </a:r>
            <a:endParaRPr lang="ru-RU" sz="3600" b="1" i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1236771" y="4334345"/>
            <a:ext cx="914400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3200" b="1" i="1" dirty="0">
                <a:solidFill>
                  <a:srgbClr val="800080"/>
                </a:solidFill>
                <a:latin typeface="SimSun"/>
                <a:ea typeface="SimSun"/>
                <a:cs typeface="Times New Roman" pitchFamily="18" charset="0"/>
              </a:rPr>
              <a:t>ｍ</a:t>
            </a:r>
            <a:r>
              <a:rPr lang="ru-RU" sz="3600" b="1" i="1" dirty="0">
                <a:solidFill>
                  <a:srgbClr val="80008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р</a:t>
            </a:r>
            <a:endParaRPr lang="ru-RU" sz="3600" b="1" i="1" dirty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2771800" y="2319609"/>
            <a:ext cx="914400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spc="-300" dirty="0" smtClean="0">
                <a:solidFill>
                  <a:srgbClr val="800080"/>
                </a:solidFill>
                <a:latin typeface="SimSun"/>
                <a:ea typeface="SimSun"/>
              </a:rPr>
              <a:t>ƒƒ</a:t>
            </a:r>
            <a:endParaRPr lang="ru-RU" sz="4000" b="1" spc="-300" dirty="0">
              <a:solidFill>
                <a:srgbClr val="800080"/>
              </a:solidFill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2771800" y="4334343"/>
            <a:ext cx="914400" cy="910135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4000" b="1" i="1" spc="-500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ｍ</a:t>
            </a:r>
            <a:r>
              <a:rPr lang="en-US" sz="4000" i="1" spc="-500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4000" i="1" spc="-500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4211960" y="4334345"/>
            <a:ext cx="914400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i="1" dirty="0" smtClean="0">
                <a:solidFill>
                  <a:srgbClr val="800080"/>
                </a:solidFill>
                <a:latin typeface="Cambria" panose="02040503050406030204" pitchFamily="18" charset="0"/>
                <a:ea typeface="SimSun"/>
                <a:cs typeface="Arial" panose="020B0604020202020204" pitchFamily="34" charset="0"/>
              </a:rPr>
              <a:t>рр</a:t>
            </a:r>
            <a:endParaRPr lang="ru-RU" sz="4000" i="1" dirty="0">
              <a:solidFill>
                <a:srgbClr val="80008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4211960" y="2348880"/>
            <a:ext cx="914400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6000" b="1" i="1" dirty="0" smtClean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SimSun"/>
            </a:endParaRPr>
          </a:p>
          <a:p>
            <a:pPr lvl="0" algn="ctr">
              <a:spcAft>
                <a:spcPts val="600"/>
              </a:spcAft>
            </a:pPr>
            <a:r>
              <a:rPr lang="vi-VN" sz="4800" b="1" i="1" dirty="0" smtClean="0">
                <a:solidFill>
                  <a:srgbClr val="800080"/>
                </a:solidFill>
                <a:ea typeface="SimSun"/>
              </a:rPr>
              <a:t>ｐ</a:t>
            </a:r>
            <a:endParaRPr lang="ru-RU" sz="4800" b="1" i="1" dirty="0">
              <a:solidFill>
                <a:srgbClr val="800080"/>
              </a:solidFill>
              <a:ea typeface="SimSun"/>
            </a:endParaRPr>
          </a:p>
          <a:p>
            <a:pPr algn="ctr"/>
            <a:endParaRPr lang="ru-RU" sz="6000" b="1" i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SimSun"/>
            </a:endParaRPr>
          </a:p>
        </p:txBody>
      </p:sp>
      <p:pic>
        <p:nvPicPr>
          <p:cNvPr id="16" name="Picture 16" descr="bells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706293"/>
            <a:ext cx="2380819" cy="17227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1236771" y="2348880"/>
            <a:ext cx="914400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spc="-300" dirty="0" smtClean="0">
                <a:solidFill>
                  <a:srgbClr val="800080"/>
                </a:solidFill>
                <a:latin typeface="SimSun"/>
                <a:ea typeface="SimSun"/>
              </a:rPr>
              <a:t>ƒ</a:t>
            </a:r>
            <a:endParaRPr lang="ru-RU" sz="4000" b="1" spc="-300" dirty="0">
              <a:solidFill>
                <a:srgbClr val="800080"/>
              </a:solidFill>
            </a:endParaRPr>
          </a:p>
        </p:txBody>
      </p:sp>
      <p:sp>
        <p:nvSpPr>
          <p:cNvPr id="4" name="Прямоугольник с двумя вырезанными соседними углами 3"/>
          <p:cNvSpPr/>
          <p:nvPr/>
        </p:nvSpPr>
        <p:spPr>
          <a:xfrm rot="10800000">
            <a:off x="6228181" y="4644168"/>
            <a:ext cx="2524835" cy="1305112"/>
          </a:xfrm>
          <a:prstGeom prst="snip2SameRect">
            <a:avLst/>
          </a:prstGeom>
          <a:solidFill>
            <a:srgbClr val="F517F5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http://s61.radikal.ru/i174/1104/7a/ef25168d9b55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323" y="5035572"/>
            <a:ext cx="1052830" cy="1105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://s61.radikal.ru/i174/1104/7a/ef25168d9b55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0633" y="4550751"/>
            <a:ext cx="1052830" cy="1105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://s61.radikal.ru/i174/1104/7a/ef25168d9b55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194" y="4553289"/>
            <a:ext cx="1052830" cy="1105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://s61.radikal.ru/i174/1104/7a/ef25168d9b55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400" y="4971562"/>
            <a:ext cx="1052830" cy="1105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http://s61.radikal.ru/i174/1104/7a/ef25168d9b55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182" y="4553288"/>
            <a:ext cx="1052830" cy="110553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568615" y="4971562"/>
            <a:ext cx="18439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ГРОМКО</a:t>
            </a:r>
            <a:endParaRPr lang="ru-RU" sz="3200" b="1" dirty="0">
              <a:solidFill>
                <a:srgbClr val="800080"/>
              </a:solidFill>
              <a:latin typeface="Cambria" panose="02040503050406030204" pitchFamily="18" charset="0"/>
            </a:endParaRPr>
          </a:p>
        </p:txBody>
      </p:sp>
      <p:pic>
        <p:nvPicPr>
          <p:cNvPr id="27" name="Рисунок 26" descr="http://s002.radikal.ru/i198/1104/ff/fccf5131f524.gif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965" y="2996565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Рисунок 27" descr="http://s002.radikal.ru/i198/1104/ff/fccf5131f524.gif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1170" y="-107178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Рисунок 28" descr="http://s002.radikal.ru/i198/1104/ff/fccf5131f524.gif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55" y="2996565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Рисунок 29" descr="http://s002.radikal.ru/i198/1104/ff/fccf5131f524.gif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06" y="1216131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Рисунок 30" descr="http://s002.radikal.ru/i198/1104/ff/fccf5131f524.gif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7024" y="5633901"/>
            <a:ext cx="1052830" cy="116967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Управляющая кнопка: далее 32">
            <a:hlinkClick r:id="" action="ppaction://hlinkshowjump?jump=nextslide" highlightClick="1"/>
          </p:cNvPr>
          <p:cNvSpPr/>
          <p:nvPr/>
        </p:nvSpPr>
        <p:spPr>
          <a:xfrm>
            <a:off x="8532440" y="6176186"/>
            <a:ext cx="617305" cy="682376"/>
          </a:xfrm>
          <a:prstGeom prst="actionButtonForwardNext">
            <a:avLst/>
          </a:prstGeom>
          <a:solidFill>
            <a:srgbClr val="FD8BCF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517F5"/>
              </a:solidFill>
            </a:endParaRPr>
          </a:p>
        </p:txBody>
      </p:sp>
      <p:pic>
        <p:nvPicPr>
          <p:cNvPr id="34" name="Рисунок 33" descr="http://s002.radikal.ru/i198/1104/ff/fccf5131f524.gif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868" y="117921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Рисунок 34" descr="http://s002.radikal.ru/i198/1104/ff/fccf5131f524.gif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815" y="1321777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Рисунок 35" descr="http://s002.radikal.ru/i198/1104/ff/fccf5131f524.gif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024" y="2950846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Рисунок 36" descr="http://s002.radikal.ru/i198/1104/ff/fccf5131f524.gif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85" y="4791545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Рисунок 37" descr="http://s002.radikal.ru/i198/1104/ff/fccf5131f524.gif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755" y="1109663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Рисунок 38" descr="http://s002.radikal.ru/i198/1104/ff/fccf5131f524.gif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453" y="3164673"/>
            <a:ext cx="1052830" cy="1169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242263357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6.6605E-7 L 0.50382 0.206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91" y="102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41351E-6 L 0.454 0.2104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91" y="10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58002E-6 L 0.57205 -0.0827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94" y="-41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8" descr="AG_santareindeer2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06" y="5035572"/>
            <a:ext cx="5183188" cy="2016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 descr="11m3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95400" cy="11096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ВЫБЕРИ ОТТЕНКИ, КОТОРЫЕ ОБОЗНАЧАЮТ ТИХОЕ ЗВУЧАНИЕ</a:t>
            </a:r>
            <a:endParaRPr lang="ru-RU" sz="3600" b="1" i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1236771" y="4334345"/>
            <a:ext cx="914400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spc="-300" dirty="0">
                <a:solidFill>
                  <a:srgbClr val="800080"/>
                </a:solidFill>
                <a:latin typeface="SimSun"/>
                <a:ea typeface="SimSun"/>
              </a:rPr>
              <a:t>ƒƒ</a:t>
            </a:r>
            <a:endParaRPr lang="ru-RU" sz="3600" b="1" spc="-300" dirty="0">
              <a:solidFill>
                <a:srgbClr val="800080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2771800" y="2319609"/>
            <a:ext cx="914400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600" b="1" i="1" spc="-300" dirty="0">
                <a:solidFill>
                  <a:srgbClr val="800080"/>
                </a:solidFill>
                <a:latin typeface="SimSun"/>
                <a:ea typeface="SimSun"/>
                <a:cs typeface="Times New Roman" pitchFamily="18" charset="0"/>
              </a:rPr>
              <a:t>ｍ</a:t>
            </a:r>
            <a:r>
              <a:rPr lang="ru-RU" sz="4000" b="1" i="1" spc="-300" dirty="0" smtClean="0">
                <a:solidFill>
                  <a:srgbClr val="80008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р</a:t>
            </a:r>
            <a:endParaRPr lang="ru-RU" sz="4000" b="1" i="1" spc="-300" dirty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2771800" y="4334343"/>
            <a:ext cx="914400" cy="910135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i="1" dirty="0" smtClean="0">
                <a:solidFill>
                  <a:srgbClr val="800080"/>
                </a:solidFill>
                <a:latin typeface="Cambria" panose="02040503050406030204" pitchFamily="18" charset="0"/>
                <a:ea typeface="SimSun"/>
                <a:cs typeface="Arial" panose="020B0604020202020204" pitchFamily="34" charset="0"/>
              </a:rPr>
              <a:t>рр</a:t>
            </a:r>
            <a:endParaRPr lang="ru-RU" sz="4000" i="1" dirty="0">
              <a:solidFill>
                <a:srgbClr val="80008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4211960" y="4334345"/>
            <a:ext cx="914400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4000" b="1" i="1" spc="-500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ｍ</a:t>
            </a:r>
            <a:r>
              <a:rPr lang="en-US" sz="4000" i="1" spc="-500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ƒ</a:t>
            </a:r>
            <a:endParaRPr lang="ru-RU" sz="4000" i="1" spc="-500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4211960" y="2348880"/>
            <a:ext cx="914400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spc="-300" dirty="0">
                <a:solidFill>
                  <a:srgbClr val="800080"/>
                </a:solidFill>
                <a:latin typeface="SimSun"/>
                <a:ea typeface="SimSun"/>
              </a:rPr>
              <a:t>ƒ</a:t>
            </a:r>
            <a:endParaRPr lang="ru-RU" sz="4800" b="1" spc="-300" dirty="0">
              <a:solidFill>
                <a:srgbClr val="800080"/>
              </a:solidFill>
            </a:endParaRPr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1236771" y="2348880"/>
            <a:ext cx="914400" cy="91440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vi-VN" sz="4800" b="1" i="1" dirty="0" smtClean="0">
                <a:solidFill>
                  <a:srgbClr val="800080"/>
                </a:solidFill>
                <a:ea typeface="SimSun"/>
              </a:rPr>
              <a:t>ｐ</a:t>
            </a:r>
            <a:endParaRPr lang="ru-RU" sz="4800" b="1" i="1" dirty="0">
              <a:solidFill>
                <a:srgbClr val="800080"/>
              </a:solidFill>
              <a:ea typeface="SimSun"/>
            </a:endParaRPr>
          </a:p>
        </p:txBody>
      </p:sp>
      <p:sp>
        <p:nvSpPr>
          <p:cNvPr id="4" name="Прямоугольник с двумя вырезанными соседними углами 3"/>
          <p:cNvSpPr/>
          <p:nvPr/>
        </p:nvSpPr>
        <p:spPr>
          <a:xfrm rot="10800000">
            <a:off x="6228181" y="4644168"/>
            <a:ext cx="2524835" cy="1305112"/>
          </a:xfrm>
          <a:prstGeom prst="snip2SameRect">
            <a:avLst/>
          </a:prstGeom>
          <a:solidFill>
            <a:srgbClr val="C725E7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http://s61.radikal.ru/i174/1104/7a/ef25168d9b55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323" y="5035572"/>
            <a:ext cx="1052830" cy="1105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://s61.radikal.ru/i174/1104/7a/ef25168d9b55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0633" y="4550751"/>
            <a:ext cx="1052830" cy="1105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://s61.radikal.ru/i174/1104/7a/ef25168d9b55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194" y="4553289"/>
            <a:ext cx="1052830" cy="1105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://s61.radikal.ru/i174/1104/7a/ef25168d9b55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400" y="4971562"/>
            <a:ext cx="1052830" cy="1105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http://s61.radikal.ru/i174/1104/7a/ef25168d9b55.gif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182" y="4553288"/>
            <a:ext cx="1052830" cy="110553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866572" y="4956357"/>
            <a:ext cx="12715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ТИХО</a:t>
            </a:r>
            <a:endParaRPr lang="ru-RU" sz="3200" b="1" dirty="0">
              <a:solidFill>
                <a:srgbClr val="800080"/>
              </a:solidFill>
              <a:latin typeface="Cambria" panose="02040503050406030204" pitchFamily="18" charset="0"/>
            </a:endParaRPr>
          </a:p>
        </p:txBody>
      </p:sp>
      <p:pic>
        <p:nvPicPr>
          <p:cNvPr id="27" name="Рисунок 26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000" y="3143801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Рисунок 27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1170" y="-107178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Рисунок 28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55" y="2996565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Рисунок 29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06" y="1216131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Рисунок 30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7024" y="5633901"/>
            <a:ext cx="1052830" cy="116967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Управляющая кнопка: далее 32">
            <a:hlinkClick r:id="" action="ppaction://hlinkshowjump?jump=nextslide" highlightClick="1"/>
          </p:cNvPr>
          <p:cNvSpPr/>
          <p:nvPr/>
        </p:nvSpPr>
        <p:spPr>
          <a:xfrm>
            <a:off x="8532440" y="6176186"/>
            <a:ext cx="617305" cy="682376"/>
          </a:xfrm>
          <a:prstGeom prst="actionButtonForwardNext">
            <a:avLst/>
          </a:prstGeom>
          <a:solidFill>
            <a:srgbClr val="FD8BCF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517F5"/>
              </a:solidFill>
            </a:endParaRPr>
          </a:p>
        </p:txBody>
      </p:sp>
      <p:pic>
        <p:nvPicPr>
          <p:cNvPr id="34" name="Picture 46" descr="3d91c3826c9351cddd7648248af3bee0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523" y="1700000"/>
            <a:ext cx="1368597" cy="12965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Рисунок 39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693" y="2776809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Рисунок 40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570" y="1216131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Рисунок 41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6025" y="2844165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Рисунок 42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755" y="1216131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Рисунок 34" descr="http://s002.radikal.ru/i198/1104/ff/fccf5131f524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220" y="4644168"/>
            <a:ext cx="1052830" cy="1169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229659922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6.6605E-7 L 0.50382 0.206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91" y="102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41351E-6 L 0.454 0.2104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91" y="10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58002E-6 L 0.57205 -0.0827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94" y="-41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РАЗДЕЛИ НОТЫ ПО ОКТАВАМ</a:t>
            </a:r>
            <a:endParaRPr lang="ru-RU" b="1" i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577922" y="1484784"/>
            <a:ext cx="2952328" cy="720080"/>
          </a:xfrm>
          <a:prstGeom prst="round2DiagRect">
            <a:avLst/>
          </a:prstGeom>
          <a:solidFill>
            <a:srgbClr val="FECAE9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ПЕРВАЯ ОКТАВА</a:t>
            </a:r>
            <a:endParaRPr lang="ru-RU" sz="2400" b="1" dirty="0">
              <a:solidFill>
                <a:srgbClr val="80008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5364088" y="1484784"/>
            <a:ext cx="2952328" cy="720080"/>
          </a:xfrm>
          <a:prstGeom prst="round2DiagRect">
            <a:avLst/>
          </a:prstGeom>
          <a:solidFill>
            <a:srgbClr val="FFFF66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ВТОРАЯ ОКТАВА</a:t>
            </a:r>
            <a:endParaRPr lang="ru-RU" sz="2400" b="1" dirty="0">
              <a:solidFill>
                <a:srgbClr val="800080"/>
              </a:solidFill>
              <a:latin typeface="Cambria" panose="02040503050406030204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2339752" y="4653136"/>
            <a:ext cx="825726" cy="720080"/>
            <a:chOff x="2339752" y="4653136"/>
            <a:chExt cx="825726" cy="720080"/>
          </a:xfrm>
        </p:grpSpPr>
        <p:sp>
          <p:nvSpPr>
            <p:cNvPr id="7" name="Прямоугольник с двумя скругленными противолежащими углами 6"/>
            <p:cNvSpPr/>
            <p:nvPr/>
          </p:nvSpPr>
          <p:spPr>
            <a:xfrm>
              <a:off x="2339752" y="4653136"/>
              <a:ext cx="825726" cy="72008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rgbClr val="800080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1026" name="Picture 2" descr="C:\Users\admin\Pictures\ми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1059" y="4709331"/>
              <a:ext cx="619376" cy="60769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Группа 13"/>
          <p:cNvGrpSpPr/>
          <p:nvPr/>
        </p:nvGrpSpPr>
        <p:grpSpPr>
          <a:xfrm>
            <a:off x="4159137" y="5733256"/>
            <a:ext cx="825726" cy="720080"/>
            <a:chOff x="4159137" y="5733256"/>
            <a:chExt cx="825726" cy="720080"/>
          </a:xfrm>
        </p:grpSpPr>
        <p:sp>
          <p:nvSpPr>
            <p:cNvPr id="24" name="Прямоугольник с двумя скругленными противолежащими углами 23"/>
            <p:cNvSpPr/>
            <p:nvPr/>
          </p:nvSpPr>
          <p:spPr>
            <a:xfrm>
              <a:off x="4159137" y="5733256"/>
              <a:ext cx="825726" cy="72008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rgbClr val="800080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1027" name="Picture 3" descr="C:\Users\admin\Pictures\ре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1453" y="5799895"/>
              <a:ext cx="551789" cy="55178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Группа 16"/>
          <p:cNvGrpSpPr/>
          <p:nvPr/>
        </p:nvGrpSpPr>
        <p:grpSpPr>
          <a:xfrm>
            <a:off x="2339752" y="5738580"/>
            <a:ext cx="825726" cy="720080"/>
            <a:chOff x="2339752" y="5738580"/>
            <a:chExt cx="825726" cy="720080"/>
          </a:xfrm>
        </p:grpSpPr>
        <p:sp>
          <p:nvSpPr>
            <p:cNvPr id="25" name="Прямоугольник с двумя скругленными противолежащими углами 24"/>
            <p:cNvSpPr/>
            <p:nvPr/>
          </p:nvSpPr>
          <p:spPr>
            <a:xfrm>
              <a:off x="2339752" y="5738580"/>
              <a:ext cx="825726" cy="72008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rgbClr val="800080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1028" name="Picture 4" descr="C:\Users\admin\Pictures\Безымянный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3284" y="5793496"/>
              <a:ext cx="658662" cy="55818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Группа 12"/>
          <p:cNvGrpSpPr/>
          <p:nvPr/>
        </p:nvGrpSpPr>
        <p:grpSpPr>
          <a:xfrm>
            <a:off x="642373" y="4653136"/>
            <a:ext cx="825726" cy="720080"/>
            <a:chOff x="642373" y="4653136"/>
            <a:chExt cx="825726" cy="720080"/>
          </a:xfrm>
        </p:grpSpPr>
        <p:sp>
          <p:nvSpPr>
            <p:cNvPr id="19" name="Прямоугольник с двумя скругленными противолежащими углами 18"/>
            <p:cNvSpPr/>
            <p:nvPr/>
          </p:nvSpPr>
          <p:spPr>
            <a:xfrm>
              <a:off x="642373" y="4653136"/>
              <a:ext cx="825726" cy="72008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rgbClr val="800080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1029" name="Picture 5" descr="C:\Users\admin\Pictures\до2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751" y="4719635"/>
              <a:ext cx="558910" cy="53781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Группа 10"/>
          <p:cNvGrpSpPr/>
          <p:nvPr/>
        </p:nvGrpSpPr>
        <p:grpSpPr>
          <a:xfrm>
            <a:off x="642373" y="5726498"/>
            <a:ext cx="825726" cy="720080"/>
            <a:chOff x="642373" y="5726498"/>
            <a:chExt cx="825726" cy="720080"/>
          </a:xfrm>
        </p:grpSpPr>
        <p:sp>
          <p:nvSpPr>
            <p:cNvPr id="26" name="Прямоугольник с двумя скругленными противолежащими углами 25"/>
            <p:cNvSpPr/>
            <p:nvPr/>
          </p:nvSpPr>
          <p:spPr>
            <a:xfrm>
              <a:off x="642373" y="5726498"/>
              <a:ext cx="825726" cy="72008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rgbClr val="800080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1030" name="Picture 6" descr="C:\Users\admin\Pictures\фа1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751" y="5793496"/>
              <a:ext cx="632969" cy="58608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Группа 14"/>
          <p:cNvGrpSpPr/>
          <p:nvPr/>
        </p:nvGrpSpPr>
        <p:grpSpPr>
          <a:xfrm>
            <a:off x="5825615" y="4653136"/>
            <a:ext cx="825726" cy="720080"/>
            <a:chOff x="5825615" y="4653136"/>
            <a:chExt cx="825726" cy="720080"/>
          </a:xfrm>
        </p:grpSpPr>
        <p:sp>
          <p:nvSpPr>
            <p:cNvPr id="20" name="Прямоугольник с двумя скругленными противолежащими углами 19"/>
            <p:cNvSpPr/>
            <p:nvPr/>
          </p:nvSpPr>
          <p:spPr>
            <a:xfrm>
              <a:off x="5825615" y="4653136"/>
              <a:ext cx="825726" cy="72008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rgbClr val="800080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1031" name="Picture 7" descr="C:\Users\admin\Pictures\ми2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1878" y="4754462"/>
              <a:ext cx="568155" cy="51742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Группа 15"/>
          <p:cNvGrpSpPr/>
          <p:nvPr/>
        </p:nvGrpSpPr>
        <p:grpSpPr>
          <a:xfrm>
            <a:off x="7466467" y="5733256"/>
            <a:ext cx="825726" cy="720080"/>
            <a:chOff x="7466467" y="5733256"/>
            <a:chExt cx="825726" cy="720080"/>
          </a:xfrm>
        </p:grpSpPr>
        <p:sp>
          <p:nvSpPr>
            <p:cNvPr id="22" name="Прямоугольник с двумя скругленными противолежащими углами 21"/>
            <p:cNvSpPr/>
            <p:nvPr/>
          </p:nvSpPr>
          <p:spPr>
            <a:xfrm>
              <a:off x="7466467" y="5733256"/>
              <a:ext cx="825726" cy="72008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rgbClr val="800080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1032" name="Picture 8" descr="C:\Users\admin\Pictures\фа2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64886" y="5807770"/>
              <a:ext cx="628887" cy="58230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Группа 8"/>
          <p:cNvGrpSpPr/>
          <p:nvPr/>
        </p:nvGrpSpPr>
        <p:grpSpPr>
          <a:xfrm>
            <a:off x="7466466" y="4653136"/>
            <a:ext cx="825726" cy="720080"/>
            <a:chOff x="7466466" y="4653136"/>
            <a:chExt cx="825726" cy="720080"/>
          </a:xfrm>
        </p:grpSpPr>
        <p:sp>
          <p:nvSpPr>
            <p:cNvPr id="21" name="Прямоугольник с двумя скругленными противолежащими углами 20"/>
            <p:cNvSpPr/>
            <p:nvPr/>
          </p:nvSpPr>
          <p:spPr>
            <a:xfrm>
              <a:off x="7466466" y="4653136"/>
              <a:ext cx="825726" cy="72008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rgbClr val="800080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1033" name="Picture 9" descr="C:\Users\admin\Pictures\ре1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64886" y="4709331"/>
              <a:ext cx="563458" cy="54219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Группа 9"/>
          <p:cNvGrpSpPr/>
          <p:nvPr/>
        </p:nvGrpSpPr>
        <p:grpSpPr>
          <a:xfrm>
            <a:off x="5825615" y="5733256"/>
            <a:ext cx="825726" cy="720080"/>
            <a:chOff x="5825615" y="5733256"/>
            <a:chExt cx="825726" cy="720080"/>
          </a:xfrm>
        </p:grpSpPr>
        <p:sp>
          <p:nvSpPr>
            <p:cNvPr id="23" name="Прямоугольник с двумя скругленными противолежащими углами 22"/>
            <p:cNvSpPr/>
            <p:nvPr/>
          </p:nvSpPr>
          <p:spPr>
            <a:xfrm>
              <a:off x="5825615" y="5733256"/>
              <a:ext cx="825726" cy="72008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rgbClr val="800080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1034" name="Picture 10" descr="C:\Users\admin\Pictures\до 1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2936" y="5807770"/>
              <a:ext cx="611083" cy="53603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Группа 11"/>
          <p:cNvGrpSpPr/>
          <p:nvPr/>
        </p:nvGrpSpPr>
        <p:grpSpPr>
          <a:xfrm>
            <a:off x="4154484" y="4653136"/>
            <a:ext cx="825726" cy="720080"/>
            <a:chOff x="4154484" y="4653136"/>
            <a:chExt cx="825726" cy="720080"/>
          </a:xfrm>
        </p:grpSpPr>
        <p:sp>
          <p:nvSpPr>
            <p:cNvPr id="18" name="Прямоугольник с двумя скругленными противолежащими углами 17"/>
            <p:cNvSpPr/>
            <p:nvPr/>
          </p:nvSpPr>
          <p:spPr>
            <a:xfrm>
              <a:off x="4154484" y="4653136"/>
              <a:ext cx="825726" cy="72008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rgbClr val="800080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1035" name="Picture 11" descr="C:\Users\admin\Pictures\соль1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9393" y="4754462"/>
              <a:ext cx="623849" cy="56713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7" name="Picture 46" descr="41433547e94cbab4d014c5e907f816df"/>
          <p:cNvPicPr>
            <a:picLocks noChangeAspect="1" noChangeArrowheads="1" noCrop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392386"/>
            <a:ext cx="1537788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14" descr="5a996594903b8b39f163091c96469707">
            <a:hlinkClick r:id="rId13"/>
          </p:cNvPr>
          <p:cNvPicPr>
            <a:picLocks noChangeAspect="1" noChangeArrowheads="1" noCrop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8" y="3956051"/>
            <a:ext cx="1796347" cy="23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14" descr="5a996594903b8b39f163091c96469707">
            <a:hlinkClick r:id="rId13"/>
          </p:cNvPr>
          <p:cNvPicPr>
            <a:picLocks noChangeAspect="1" noChangeArrowheads="1" noCrop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3988693"/>
            <a:ext cx="1796347" cy="23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14" descr="5a996594903b8b39f163091c96469707">
            <a:hlinkClick r:id="rId13"/>
          </p:cNvPr>
          <p:cNvPicPr>
            <a:picLocks noChangeAspect="1" noChangeArrowheads="1" noCrop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624" y="4053226"/>
            <a:ext cx="1796347" cy="23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4" descr="5a996594903b8b39f163091c96469707">
            <a:hlinkClick r:id="rId13"/>
          </p:cNvPr>
          <p:cNvPicPr>
            <a:picLocks noChangeAspect="1" noChangeArrowheads="1" noCrop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460" y="4061124"/>
            <a:ext cx="1796347" cy="23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14" descr="5a996594903b8b39f163091c96469707">
            <a:hlinkClick r:id="rId13"/>
          </p:cNvPr>
          <p:cNvPicPr>
            <a:picLocks noChangeAspect="1" noChangeArrowheads="1" noCrop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624" y="4053227"/>
            <a:ext cx="1924574" cy="25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Рисунок 45" descr="http://s002.radikal.ru/i198/1104/ff/fccf5131f524.gif"/>
          <p:cNvPicPr/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050" y="899949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Рисунок 46" descr="http://s002.radikal.ru/i198/1104/ff/fccf5131f524.gif"/>
          <p:cNvPicPr/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36" y="1037149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Рисунок 47" descr="http://s002.radikal.ru/i198/1104/ff/fccf5131f524.gif"/>
          <p:cNvPicPr/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3469" y="1013097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Рисунок 48" descr="http://s002.radikal.ru/i198/1104/ff/fccf5131f524.gif"/>
          <p:cNvPicPr/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8800" y="-24442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Рисунок 49" descr="http://s002.radikal.ru/i198/1104/ff/fccf5131f524.gif"/>
          <p:cNvPicPr/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32" y="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Рисунок 50" descr="http://s002.radikal.ru/i198/1104/ff/fccf5131f524.gif"/>
          <p:cNvPicPr/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210" y="899949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Picture 14" descr="5a996594903b8b39f163091c96469707">
            <a:hlinkClick r:id="rId13"/>
          </p:cNvPr>
          <p:cNvPicPr>
            <a:picLocks noChangeAspect="1" noChangeArrowheads="1" noCrop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56" y="3622461"/>
            <a:ext cx="1796347" cy="23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14" descr="5a996594903b8b39f163091c96469707">
            <a:hlinkClick r:id="rId13"/>
          </p:cNvPr>
          <p:cNvPicPr>
            <a:picLocks noChangeAspect="1" noChangeArrowheads="1" noCrop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336" y="3693804"/>
            <a:ext cx="1796347" cy="23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14" descr="5a996594903b8b39f163091c96469707">
            <a:hlinkClick r:id="rId13"/>
          </p:cNvPr>
          <p:cNvPicPr>
            <a:picLocks noChangeAspect="1" noChangeArrowheads="1" noCrop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751" y="3708025"/>
            <a:ext cx="1796347" cy="23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14" descr="5a996594903b8b39f163091c96469707">
            <a:hlinkClick r:id="rId13"/>
          </p:cNvPr>
          <p:cNvPicPr>
            <a:picLocks noChangeAspect="1" noChangeArrowheads="1" noCrop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219" y="3721729"/>
            <a:ext cx="1874979" cy="24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14" descr="5a996594903b8b39f163091c96469707">
            <a:hlinkClick r:id="rId13"/>
          </p:cNvPr>
          <p:cNvPicPr>
            <a:picLocks noChangeAspect="1" noChangeArrowheads="1" noCrop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098" y="3708025"/>
            <a:ext cx="1796347" cy="23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Управляющая кнопка: далее 56">
            <a:hlinkClick r:id="" action="ppaction://hlinkshowjump?jump=nextslide" highlightClick="1"/>
          </p:cNvPr>
          <p:cNvSpPr/>
          <p:nvPr/>
        </p:nvSpPr>
        <p:spPr>
          <a:xfrm>
            <a:off x="8532440" y="6176186"/>
            <a:ext cx="617305" cy="682376"/>
          </a:xfrm>
          <a:prstGeom prst="actionButtonForwardNext">
            <a:avLst/>
          </a:prstGeom>
          <a:solidFill>
            <a:srgbClr val="FD8BCF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517F5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6311938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27567E-6 L -0.24201 -0.33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01" y="-167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27567E-6 L -0.71597 -0.335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799" y="-167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07031E-6 L -0.45798 -0.4930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99" y="-24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9.99075E-7 L 0.19549 -0.4921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74" y="-246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27567E-6 L -0.10972 -0.335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86" y="-167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27567E-6 L 0.46337 -0.3358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60" y="-167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031E-6 L 0.16545 -0.4930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4" y="-24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27567E-6 L 0.06979 -0.3358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67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07031E-6 L -0.02309 -0.4930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3" y="-24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12766E-6 L 0.61632 -0.4937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16" y="-2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7707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КОНЕЦ</a:t>
            </a:r>
            <a:endParaRPr lang="ru-RU" b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Picture 26" descr="c0f591d40e24d771c049cf360e707587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712726"/>
            <a:ext cx="8928546" cy="10674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7" descr="d2dee99099dafcf475dd6385b321b6ee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265" y="188640"/>
            <a:ext cx="4000445" cy="2880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1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87998"/>
            <a:ext cx="2268538" cy="22685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://i036.radikal.ru/1104/9e/74701c8fad41.gif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611760"/>
            <a:ext cx="956945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i036.radikal.ru/1104/9e/74701c8fad41.gif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872" y="3547403"/>
            <a:ext cx="956945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i036.radikal.ru/1104/9e/74701c8fad41.gif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093" y="2514600"/>
            <a:ext cx="956945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i036.radikal.ru/1104/9e/74701c8fad41.gif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652889"/>
            <a:ext cx="956945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i036.radikal.ru/1104/9e/74701c8fad41.gif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00" y="4192172"/>
            <a:ext cx="956945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i036.radikal.ru/1104/9e/74701c8fad41.gif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922" y="4648200"/>
            <a:ext cx="956945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i036.radikal.ru/1104/9e/74701c8fad41.gif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3121714"/>
            <a:ext cx="956945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i036.radikal.ru/1104/9e/74701c8fad41.gif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854" y="379731"/>
            <a:ext cx="956945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i036.radikal.ru/1104/9e/74701c8fad41.gif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85593"/>
            <a:ext cx="956945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024" y="-23053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57" y="261176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84" y="469734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850" y="464820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94" y="1361589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121714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818" y="342900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253" y="4977765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http://s002.radikal.ru/i198/1104/ff/fccf5131f524.gif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034" y="1278270"/>
            <a:ext cx="1052830" cy="1169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533256036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НАЙДИ НОТКИ «ДО»</a:t>
            </a:r>
            <a:endParaRPr lang="ru-RU" b="1" i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387148" y="2048112"/>
            <a:ext cx="914400" cy="914400"/>
            <a:chOff x="683568" y="2204864"/>
            <a:chExt cx="914400" cy="914400"/>
          </a:xfrm>
        </p:grpSpPr>
        <p:sp>
          <p:nvSpPr>
            <p:cNvPr id="3" name="Прямоугольник с двумя скругленными противолежащими углами 2"/>
            <p:cNvSpPr/>
            <p:nvPr/>
          </p:nvSpPr>
          <p:spPr>
            <a:xfrm>
              <a:off x="683568" y="2204864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0" name="Picture 2" descr="C:\Users\admin\Pictures\ми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4542" y="2361616"/>
              <a:ext cx="612452" cy="60089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Группа 5"/>
          <p:cNvGrpSpPr/>
          <p:nvPr/>
        </p:nvGrpSpPr>
        <p:grpSpPr>
          <a:xfrm>
            <a:off x="2387148" y="5265762"/>
            <a:ext cx="914400" cy="914400"/>
            <a:chOff x="1446994" y="3983218"/>
            <a:chExt cx="914400" cy="914400"/>
          </a:xfrm>
        </p:grpSpPr>
        <p:sp>
          <p:nvSpPr>
            <p:cNvPr id="15" name="Прямоугольник с двумя скругленными противолежащими углами 14"/>
            <p:cNvSpPr/>
            <p:nvPr/>
          </p:nvSpPr>
          <p:spPr>
            <a:xfrm>
              <a:off x="1446994" y="3983218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1" name="Picture 3" descr="C:\Users\admin\Pictures\ре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7051" y="4106412"/>
              <a:ext cx="653934" cy="62925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810473" y="3596888"/>
            <a:ext cx="914400" cy="914400"/>
            <a:chOff x="378768" y="3933056"/>
            <a:chExt cx="914400" cy="914400"/>
          </a:xfrm>
        </p:grpSpPr>
        <p:sp>
          <p:nvSpPr>
            <p:cNvPr id="16" name="Прямоугольник с двумя скругленными противолежащими углами 15"/>
            <p:cNvSpPr/>
            <p:nvPr/>
          </p:nvSpPr>
          <p:spPr>
            <a:xfrm>
              <a:off x="378768" y="3933056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2" name="Picture 4" descr="C:\Users\admin\Pictures\до 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682" y="4054088"/>
              <a:ext cx="673085" cy="59042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Группа 9"/>
          <p:cNvGrpSpPr/>
          <p:nvPr/>
        </p:nvGrpSpPr>
        <p:grpSpPr>
          <a:xfrm>
            <a:off x="4067944" y="2048112"/>
            <a:ext cx="914400" cy="914400"/>
            <a:chOff x="2915816" y="5284052"/>
            <a:chExt cx="914400" cy="914400"/>
          </a:xfrm>
        </p:grpSpPr>
        <p:sp>
          <p:nvSpPr>
            <p:cNvPr id="19" name="Прямоугольник с двумя скругленными противолежащими углами 18"/>
            <p:cNvSpPr/>
            <p:nvPr/>
          </p:nvSpPr>
          <p:spPr>
            <a:xfrm>
              <a:off x="2915816" y="5284052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3" name="Picture 5" descr="C:\Users\admin\Pictures\ля1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4984" y="5438751"/>
              <a:ext cx="628823" cy="62882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Группа 6"/>
          <p:cNvGrpSpPr/>
          <p:nvPr/>
        </p:nvGrpSpPr>
        <p:grpSpPr>
          <a:xfrm>
            <a:off x="4067944" y="3555932"/>
            <a:ext cx="914400" cy="914400"/>
            <a:chOff x="2627784" y="3983218"/>
            <a:chExt cx="914400" cy="914400"/>
          </a:xfrm>
        </p:grpSpPr>
        <p:sp>
          <p:nvSpPr>
            <p:cNvPr id="14" name="Прямоугольник с двумя скругленными противолежащими углами 13"/>
            <p:cNvSpPr/>
            <p:nvPr/>
          </p:nvSpPr>
          <p:spPr>
            <a:xfrm>
              <a:off x="2627784" y="3983218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4" name="Picture 6" descr="C:\Users\admin\Pictures\до2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0177" y="4073304"/>
              <a:ext cx="709613" cy="68283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Группа 7"/>
          <p:cNvGrpSpPr/>
          <p:nvPr/>
        </p:nvGrpSpPr>
        <p:grpSpPr>
          <a:xfrm>
            <a:off x="778729" y="5250515"/>
            <a:ext cx="914400" cy="914400"/>
            <a:chOff x="300336" y="5318728"/>
            <a:chExt cx="914400" cy="914400"/>
          </a:xfrm>
        </p:grpSpPr>
        <p:sp>
          <p:nvSpPr>
            <p:cNvPr id="17" name="Прямоугольник с двумя скругленными противолежащими углами 16"/>
            <p:cNvSpPr/>
            <p:nvPr/>
          </p:nvSpPr>
          <p:spPr>
            <a:xfrm>
              <a:off x="300336" y="5318728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5" name="Picture 7" descr="C:\Users\admin\Pictures\си1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111" y="5438751"/>
              <a:ext cx="704849" cy="70484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Группа 8"/>
          <p:cNvGrpSpPr/>
          <p:nvPr/>
        </p:nvGrpSpPr>
        <p:grpSpPr>
          <a:xfrm>
            <a:off x="782234" y="2048112"/>
            <a:ext cx="914400" cy="914400"/>
            <a:chOff x="1557050" y="5355316"/>
            <a:chExt cx="914400" cy="914400"/>
          </a:xfrm>
        </p:grpSpPr>
        <p:sp>
          <p:nvSpPr>
            <p:cNvPr id="18" name="Прямоугольник с двумя скругленными противолежащими углами 17"/>
            <p:cNvSpPr/>
            <p:nvPr/>
          </p:nvSpPr>
          <p:spPr>
            <a:xfrm>
              <a:off x="1557050" y="5355316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6" name="Picture 8" descr="C:\Users\admin\Pictures\фа2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634" y="5503126"/>
              <a:ext cx="691711" cy="64047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Группа 11"/>
          <p:cNvGrpSpPr/>
          <p:nvPr/>
        </p:nvGrpSpPr>
        <p:grpSpPr>
          <a:xfrm>
            <a:off x="4094323" y="5250515"/>
            <a:ext cx="914400" cy="914400"/>
            <a:chOff x="6635273" y="5229200"/>
            <a:chExt cx="914400" cy="914400"/>
          </a:xfrm>
        </p:grpSpPr>
        <p:sp>
          <p:nvSpPr>
            <p:cNvPr id="21" name="Прямоугольник с двумя скругленными противолежащими углами 20"/>
            <p:cNvSpPr/>
            <p:nvPr/>
          </p:nvSpPr>
          <p:spPr>
            <a:xfrm>
              <a:off x="6635273" y="5229200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7" name="Picture 9" descr="C:\Users\admin\Pictures\соль1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2904" y="5339951"/>
              <a:ext cx="719138" cy="65376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Группа 10"/>
          <p:cNvGrpSpPr/>
          <p:nvPr/>
        </p:nvGrpSpPr>
        <p:grpSpPr>
          <a:xfrm>
            <a:off x="2387148" y="3555932"/>
            <a:ext cx="914400" cy="914400"/>
            <a:chOff x="4713405" y="5229200"/>
            <a:chExt cx="914400" cy="914400"/>
          </a:xfrm>
        </p:grpSpPr>
        <p:sp>
          <p:nvSpPr>
            <p:cNvPr id="20" name="Прямоугольник с двумя скругленными противолежащими углами 19"/>
            <p:cNvSpPr/>
            <p:nvPr/>
          </p:nvSpPr>
          <p:spPr>
            <a:xfrm>
              <a:off x="4713405" y="5229200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8" name="Picture 10" descr="C:\Users\admin\Pictures\ре2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6193" y="5355316"/>
              <a:ext cx="628823" cy="62882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1" name="Picture 44" descr="0129c77b338f822a93d5c9540c35c8a6"/>
          <p:cNvPicPr>
            <a:picLocks noChangeAspect="1" noChangeArrowheads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604894"/>
            <a:ext cx="2931914" cy="3909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Управляющая кнопка: далее 31">
            <a:hlinkClick r:id="" action="ppaction://hlinkshowjump?jump=nextslide" highlightClick="1"/>
          </p:cNvPr>
          <p:cNvSpPr/>
          <p:nvPr/>
        </p:nvSpPr>
        <p:spPr>
          <a:xfrm>
            <a:off x="8532440" y="6176186"/>
            <a:ext cx="617305" cy="682376"/>
          </a:xfrm>
          <a:prstGeom prst="actionButtonForwardNext">
            <a:avLst/>
          </a:prstGeom>
          <a:solidFill>
            <a:srgbClr val="FD8BCF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517F5"/>
              </a:solidFill>
            </a:endParaRPr>
          </a:p>
        </p:txBody>
      </p:sp>
      <p:pic>
        <p:nvPicPr>
          <p:cNvPr id="33" name="Picture 17" descr="48f742a1d215f9285d4bb1a86cf7842e"/>
          <p:cNvPicPr>
            <a:picLocks noChangeAspect="1" noChangeArrowheads="1" noCrop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6" y="13396"/>
            <a:ext cx="1428750" cy="1371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8" descr="5"/>
          <p:cNvPicPr>
            <a:picLocks noChangeAspect="1" noChangeArrowheads="1" noCrop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347" y="-351736"/>
            <a:ext cx="1305860" cy="23940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Рисунок 35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9603" y="2604894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Рисунок 36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954" y="1070278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Рисунок 37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279" y="1570373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Рисунок 38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721" y="972998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Рисунок 39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-99392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Рисунок 40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938" y="3133085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Рисунок 41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938" y="5430193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Рисунок 42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443" y="2516158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Рисунок 43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0" y="5661323"/>
            <a:ext cx="1052830" cy="1169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944997045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ВЫБЕРИ НОТКИ «СОЛЬ»</a:t>
            </a:r>
            <a:endParaRPr lang="ru-RU" b="1" i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606362" y="3582894"/>
            <a:ext cx="914400" cy="914400"/>
            <a:chOff x="2627784" y="3983218"/>
            <a:chExt cx="914400" cy="914400"/>
          </a:xfrm>
        </p:grpSpPr>
        <p:sp>
          <p:nvSpPr>
            <p:cNvPr id="13" name="Прямоугольник с двумя скругленными противолежащими углами 12"/>
            <p:cNvSpPr/>
            <p:nvPr/>
          </p:nvSpPr>
          <p:spPr>
            <a:xfrm>
              <a:off x="2627784" y="3983218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Picture 6" descr="C:\Users\admin\Pictures\до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0177" y="4073304"/>
              <a:ext cx="709613" cy="68283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7" name="Группа 26"/>
          <p:cNvGrpSpPr/>
          <p:nvPr/>
        </p:nvGrpSpPr>
        <p:grpSpPr>
          <a:xfrm>
            <a:off x="3842041" y="2121721"/>
            <a:ext cx="914400" cy="914400"/>
            <a:chOff x="6635273" y="5229200"/>
            <a:chExt cx="914400" cy="914400"/>
          </a:xfrm>
        </p:grpSpPr>
        <p:sp>
          <p:nvSpPr>
            <p:cNvPr id="28" name="Прямоугольник с двумя скругленными противолежащими углами 27"/>
            <p:cNvSpPr/>
            <p:nvPr/>
          </p:nvSpPr>
          <p:spPr>
            <a:xfrm>
              <a:off x="6635273" y="5229200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9" name="Picture 9" descr="C:\Users\admin\Pictures\соль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2904" y="5339951"/>
              <a:ext cx="719138" cy="65376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0" name="Группа 29"/>
          <p:cNvGrpSpPr/>
          <p:nvPr/>
        </p:nvGrpSpPr>
        <p:grpSpPr>
          <a:xfrm>
            <a:off x="2196961" y="5188524"/>
            <a:ext cx="914400" cy="914400"/>
            <a:chOff x="1458384" y="5207506"/>
            <a:chExt cx="914400" cy="914400"/>
          </a:xfrm>
        </p:grpSpPr>
        <p:sp>
          <p:nvSpPr>
            <p:cNvPr id="19" name="Прямоугольник с двумя скругленными противолежащими углами 18"/>
            <p:cNvSpPr/>
            <p:nvPr/>
          </p:nvSpPr>
          <p:spPr>
            <a:xfrm>
              <a:off x="1458384" y="5207506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074" name="Picture 2" descr="C:\Users\admin\Pictures\Безымянный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2025" y="5339951"/>
              <a:ext cx="760141" cy="64418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3" name="Picture 43" descr="d8895b39e9850051d0195a502611a195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3" y="2324385"/>
            <a:ext cx="2375866" cy="3927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Управляющая кнопка: далее 33">
            <a:hlinkClick r:id="" action="ppaction://hlinkshowjump?jump=nextslide" highlightClick="1"/>
          </p:cNvPr>
          <p:cNvSpPr/>
          <p:nvPr/>
        </p:nvSpPr>
        <p:spPr>
          <a:xfrm>
            <a:off x="8532440" y="6176186"/>
            <a:ext cx="617305" cy="682376"/>
          </a:xfrm>
          <a:prstGeom prst="actionButtonForwardNext">
            <a:avLst/>
          </a:prstGeom>
          <a:solidFill>
            <a:srgbClr val="FD8BCF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517F5"/>
              </a:solidFill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578123" y="2121721"/>
            <a:ext cx="914400" cy="914400"/>
            <a:chOff x="1557050" y="5355316"/>
            <a:chExt cx="914400" cy="914400"/>
          </a:xfrm>
        </p:grpSpPr>
        <p:sp>
          <p:nvSpPr>
            <p:cNvPr id="35" name="Прямоугольник с двумя скругленными противолежащими углами 34"/>
            <p:cNvSpPr/>
            <p:nvPr/>
          </p:nvSpPr>
          <p:spPr>
            <a:xfrm>
              <a:off x="1557050" y="5355316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6" name="Picture 8" descr="C:\Users\admin\Pictures\фа2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634" y="5503126"/>
              <a:ext cx="691711" cy="64047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7" name="Группа 36"/>
          <p:cNvGrpSpPr/>
          <p:nvPr/>
        </p:nvGrpSpPr>
        <p:grpSpPr>
          <a:xfrm>
            <a:off x="2196961" y="3623850"/>
            <a:ext cx="914400" cy="914400"/>
            <a:chOff x="2915816" y="5284052"/>
            <a:chExt cx="914400" cy="914400"/>
          </a:xfrm>
        </p:grpSpPr>
        <p:sp>
          <p:nvSpPr>
            <p:cNvPr id="38" name="Прямоугольник с двумя скругленными противолежащими углами 37"/>
            <p:cNvSpPr/>
            <p:nvPr/>
          </p:nvSpPr>
          <p:spPr>
            <a:xfrm>
              <a:off x="2915816" y="5284052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9" name="Picture 5" descr="C:\Users\admin\Pictures\ля1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4984" y="5438751"/>
              <a:ext cx="628823" cy="62882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0" name="Группа 39"/>
          <p:cNvGrpSpPr/>
          <p:nvPr/>
        </p:nvGrpSpPr>
        <p:grpSpPr>
          <a:xfrm>
            <a:off x="2163472" y="2132567"/>
            <a:ext cx="914400" cy="914400"/>
            <a:chOff x="1446994" y="3983218"/>
            <a:chExt cx="914400" cy="914400"/>
          </a:xfrm>
        </p:grpSpPr>
        <p:sp>
          <p:nvSpPr>
            <p:cNvPr id="41" name="Прямоугольник с двумя скругленными противолежащими углами 40"/>
            <p:cNvSpPr/>
            <p:nvPr/>
          </p:nvSpPr>
          <p:spPr>
            <a:xfrm>
              <a:off x="1446994" y="3983218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2" name="Picture 3" descr="C:\Users\admin\Pictures\ре1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7051" y="4106412"/>
              <a:ext cx="653934" cy="62925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3" name="Группа 42"/>
          <p:cNvGrpSpPr/>
          <p:nvPr/>
        </p:nvGrpSpPr>
        <p:grpSpPr>
          <a:xfrm>
            <a:off x="3842041" y="3623850"/>
            <a:ext cx="914400" cy="914400"/>
            <a:chOff x="378768" y="3933056"/>
            <a:chExt cx="914400" cy="914400"/>
          </a:xfrm>
        </p:grpSpPr>
        <p:sp>
          <p:nvSpPr>
            <p:cNvPr id="44" name="Прямоугольник с двумя скругленными противолежащими углами 43"/>
            <p:cNvSpPr/>
            <p:nvPr/>
          </p:nvSpPr>
          <p:spPr>
            <a:xfrm>
              <a:off x="378768" y="3933056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5" name="Picture 4" descr="C:\Users\admin\Pictures\до 1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682" y="4054088"/>
              <a:ext cx="673085" cy="59042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6" name="Группа 45"/>
          <p:cNvGrpSpPr/>
          <p:nvPr/>
        </p:nvGrpSpPr>
        <p:grpSpPr>
          <a:xfrm>
            <a:off x="3842041" y="5188524"/>
            <a:ext cx="914400" cy="914400"/>
            <a:chOff x="300336" y="5318728"/>
            <a:chExt cx="914400" cy="914400"/>
          </a:xfrm>
        </p:grpSpPr>
        <p:sp>
          <p:nvSpPr>
            <p:cNvPr id="47" name="Прямоугольник с двумя скругленными противолежащими углами 46"/>
            <p:cNvSpPr/>
            <p:nvPr/>
          </p:nvSpPr>
          <p:spPr>
            <a:xfrm>
              <a:off x="300336" y="5318728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8" name="Picture 7" descr="C:\Users\admin\Pictures\си1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111" y="5438751"/>
              <a:ext cx="704849" cy="70484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9" name="Группа 48"/>
          <p:cNvGrpSpPr/>
          <p:nvPr/>
        </p:nvGrpSpPr>
        <p:grpSpPr>
          <a:xfrm>
            <a:off x="578123" y="5203771"/>
            <a:ext cx="914400" cy="914400"/>
            <a:chOff x="4713405" y="5229200"/>
            <a:chExt cx="914400" cy="914400"/>
          </a:xfrm>
        </p:grpSpPr>
        <p:sp>
          <p:nvSpPr>
            <p:cNvPr id="50" name="Прямоугольник с двумя скругленными противолежащими углами 49"/>
            <p:cNvSpPr/>
            <p:nvPr/>
          </p:nvSpPr>
          <p:spPr>
            <a:xfrm>
              <a:off x="4713405" y="5229200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1" name="Picture 10" descr="C:\Users\admin\Pictures\ре2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6193" y="5355316"/>
              <a:ext cx="628823" cy="62882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2" name="Picture 17" descr="48f742a1d215f9285d4bb1a86cf7842e"/>
          <p:cNvPicPr>
            <a:picLocks noChangeAspect="1" noChangeArrowheads="1" noCrop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065" y="158653"/>
            <a:ext cx="1428750" cy="1371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8" descr="5"/>
          <p:cNvPicPr>
            <a:picLocks noChangeAspect="1" noChangeArrowheads="1" noCrop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09" y="-47010"/>
            <a:ext cx="972505" cy="17829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Рисунок 54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131" y="1180313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Рисунок 55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825" y="1062802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Рисунок 56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059" y="329010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Рисунок 57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83422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Рисунок 58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3" y="1062802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Рисунок 59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834" y="4982017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Рисунок 60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065" y="1744521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Рисунок 61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009" y="-17140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Рисунок 62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08" y="5773690"/>
            <a:ext cx="1052830" cy="1169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754244353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ОТГАДАЙ НОТКИ «МИ»</a:t>
            </a:r>
            <a:endParaRPr lang="ru-RU" b="1" i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053261" y="4869037"/>
            <a:ext cx="914400" cy="914400"/>
            <a:chOff x="378768" y="3933056"/>
            <a:chExt cx="914400" cy="914400"/>
          </a:xfrm>
        </p:grpSpPr>
        <p:sp>
          <p:nvSpPr>
            <p:cNvPr id="7" name="Прямоугольник с двумя скругленными противолежащими углами 6"/>
            <p:cNvSpPr/>
            <p:nvPr/>
          </p:nvSpPr>
          <p:spPr>
            <a:xfrm>
              <a:off x="378768" y="3933056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Picture 4" descr="C:\Users\admin\Pictures\до 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682" y="4054088"/>
              <a:ext cx="673085" cy="59042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0" name="Группа 29"/>
          <p:cNvGrpSpPr/>
          <p:nvPr/>
        </p:nvGrpSpPr>
        <p:grpSpPr>
          <a:xfrm>
            <a:off x="7549673" y="1735132"/>
            <a:ext cx="914400" cy="914400"/>
            <a:chOff x="1557050" y="5355316"/>
            <a:chExt cx="914400" cy="914400"/>
          </a:xfrm>
        </p:grpSpPr>
        <p:sp>
          <p:nvSpPr>
            <p:cNvPr id="19" name="Прямоугольник с двумя скругленными противолежащими углами 18"/>
            <p:cNvSpPr/>
            <p:nvPr/>
          </p:nvSpPr>
          <p:spPr>
            <a:xfrm>
              <a:off x="1557050" y="5355316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098" name="Picture 2" descr="C:\Users\admin\Pictures\ми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2300" y="5485968"/>
              <a:ext cx="723900" cy="65926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2" name="Picture 41" descr="ce89ac0ee0886dfd97ecab4ad5a1b046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17489"/>
            <a:ext cx="3168352" cy="39498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Управляющая кнопка: далее 32">
            <a:hlinkClick r:id="" action="ppaction://hlinkshowjump?jump=nextslide" highlightClick="1"/>
          </p:cNvPr>
          <p:cNvSpPr/>
          <p:nvPr/>
        </p:nvSpPr>
        <p:spPr>
          <a:xfrm>
            <a:off x="8532440" y="6176186"/>
            <a:ext cx="617305" cy="682376"/>
          </a:xfrm>
          <a:prstGeom prst="actionButtonForwardNext">
            <a:avLst/>
          </a:prstGeom>
          <a:solidFill>
            <a:srgbClr val="FD8BCF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517F5"/>
              </a:solidFill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6021517" y="3367182"/>
            <a:ext cx="914400" cy="914400"/>
            <a:chOff x="1557050" y="5355316"/>
            <a:chExt cx="914400" cy="914400"/>
          </a:xfrm>
        </p:grpSpPr>
        <p:sp>
          <p:nvSpPr>
            <p:cNvPr id="35" name="Прямоугольник с двумя скругленными противолежащими углами 34"/>
            <p:cNvSpPr/>
            <p:nvPr/>
          </p:nvSpPr>
          <p:spPr>
            <a:xfrm>
              <a:off x="1557050" y="5355316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6" name="Picture 8" descr="C:\Users\admin\Pictures\фа2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634" y="5503126"/>
              <a:ext cx="691711" cy="64047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7" name="Группа 36"/>
          <p:cNvGrpSpPr/>
          <p:nvPr/>
        </p:nvGrpSpPr>
        <p:grpSpPr>
          <a:xfrm>
            <a:off x="7618040" y="4857127"/>
            <a:ext cx="914400" cy="914400"/>
            <a:chOff x="2915816" y="5284052"/>
            <a:chExt cx="914400" cy="914400"/>
          </a:xfrm>
        </p:grpSpPr>
        <p:sp>
          <p:nvSpPr>
            <p:cNvPr id="38" name="Прямоугольник с двумя скругленными противолежащими углами 37"/>
            <p:cNvSpPr/>
            <p:nvPr/>
          </p:nvSpPr>
          <p:spPr>
            <a:xfrm>
              <a:off x="2915816" y="5284052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9" name="Picture 5" descr="C:\Users\admin\Pictures\ля1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4984" y="5438751"/>
              <a:ext cx="628823" cy="62882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0" name="Группа 39"/>
          <p:cNvGrpSpPr/>
          <p:nvPr/>
        </p:nvGrpSpPr>
        <p:grpSpPr>
          <a:xfrm>
            <a:off x="6021517" y="1735132"/>
            <a:ext cx="914400" cy="914400"/>
            <a:chOff x="1446994" y="3983218"/>
            <a:chExt cx="914400" cy="914400"/>
          </a:xfrm>
        </p:grpSpPr>
        <p:sp>
          <p:nvSpPr>
            <p:cNvPr id="41" name="Прямоугольник с двумя скругленными противолежащими углами 40"/>
            <p:cNvSpPr/>
            <p:nvPr/>
          </p:nvSpPr>
          <p:spPr>
            <a:xfrm>
              <a:off x="1446994" y="3983218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2" name="Picture 3" descr="C:\Users\admin\Pictures\ре1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7051" y="4106412"/>
              <a:ext cx="653934" cy="62925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3" name="Группа 42"/>
          <p:cNvGrpSpPr/>
          <p:nvPr/>
        </p:nvGrpSpPr>
        <p:grpSpPr>
          <a:xfrm>
            <a:off x="7549673" y="3367182"/>
            <a:ext cx="914400" cy="914400"/>
            <a:chOff x="2627784" y="3983218"/>
            <a:chExt cx="914400" cy="914400"/>
          </a:xfrm>
        </p:grpSpPr>
        <p:sp>
          <p:nvSpPr>
            <p:cNvPr id="44" name="Прямоугольник с двумя скругленными противолежащими углами 43"/>
            <p:cNvSpPr/>
            <p:nvPr/>
          </p:nvSpPr>
          <p:spPr>
            <a:xfrm>
              <a:off x="2627784" y="3983218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5" name="Picture 6" descr="C:\Users\admin\Pictures\до2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0177" y="4073304"/>
              <a:ext cx="709613" cy="68283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6" name="Группа 45"/>
          <p:cNvGrpSpPr/>
          <p:nvPr/>
        </p:nvGrpSpPr>
        <p:grpSpPr>
          <a:xfrm>
            <a:off x="4453892" y="4869037"/>
            <a:ext cx="914400" cy="914400"/>
            <a:chOff x="6635273" y="5229200"/>
            <a:chExt cx="914400" cy="914400"/>
          </a:xfrm>
        </p:grpSpPr>
        <p:sp>
          <p:nvSpPr>
            <p:cNvPr id="47" name="Прямоугольник с двумя скругленными противолежащими углами 46"/>
            <p:cNvSpPr/>
            <p:nvPr/>
          </p:nvSpPr>
          <p:spPr>
            <a:xfrm>
              <a:off x="6635273" y="5229200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8" name="Picture 9" descr="C:\Users\admin\Pictures\соль1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2904" y="5339951"/>
              <a:ext cx="719138" cy="65376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9" name="Группа 48"/>
          <p:cNvGrpSpPr/>
          <p:nvPr/>
        </p:nvGrpSpPr>
        <p:grpSpPr>
          <a:xfrm>
            <a:off x="4453892" y="3378028"/>
            <a:ext cx="914400" cy="914400"/>
            <a:chOff x="300336" y="5318728"/>
            <a:chExt cx="914400" cy="914400"/>
          </a:xfrm>
        </p:grpSpPr>
        <p:sp>
          <p:nvSpPr>
            <p:cNvPr id="50" name="Прямоугольник с двумя скругленными противолежащими углами 49"/>
            <p:cNvSpPr/>
            <p:nvPr/>
          </p:nvSpPr>
          <p:spPr>
            <a:xfrm>
              <a:off x="300336" y="5318728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1" name="Picture 7" descr="C:\Users\admin\Pictures\си1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111" y="5438751"/>
              <a:ext cx="704849" cy="70484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Группа 17"/>
          <p:cNvGrpSpPr/>
          <p:nvPr/>
        </p:nvGrpSpPr>
        <p:grpSpPr>
          <a:xfrm>
            <a:off x="4453892" y="1735132"/>
            <a:ext cx="914400" cy="914400"/>
            <a:chOff x="3179923" y="2067850"/>
            <a:chExt cx="914400" cy="914400"/>
          </a:xfrm>
        </p:grpSpPr>
        <p:sp>
          <p:nvSpPr>
            <p:cNvPr id="52" name="Прямоугольник с двумя скругленными противолежащими углами 51"/>
            <p:cNvSpPr/>
            <p:nvPr/>
          </p:nvSpPr>
          <p:spPr>
            <a:xfrm>
              <a:off x="3179923" y="2067850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 descr="D:\МАРИНА\Материалы для презентаций\Ноты фото\фа1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9935" y="2157622"/>
              <a:ext cx="714375" cy="66145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6" name="Picture 7" descr="1"/>
          <p:cNvPicPr>
            <a:picLocks noChangeAspect="1" noChangeArrowheads="1" noCrop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624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2" descr="b047ed4bbe9d154735823485f8721a6f"/>
          <p:cNvPicPr>
            <a:picLocks noChangeAspect="1" noChangeArrowheads="1" noCrop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793" y="4498106"/>
            <a:ext cx="1223099" cy="20192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Рисунок 58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57" y="5763951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Рисунок 59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793" y="895027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Рисунок 60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951" y="2442631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Рисунок 61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7" y="1025747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Рисунок 62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25" y="2064697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Рисунок 63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3709" y="211698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Рисунок 64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930" y="5347704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Рисунок 65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789" y="5682532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Рисунок 66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159" y="712696"/>
            <a:ext cx="1052830" cy="1169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525072177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Рисунок 66" descr="http://s002.radikal.ru/i198/1104/ff/fccf5131f524.gif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876" y="163635"/>
            <a:ext cx="1052830" cy="116967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ГДЕ МОГУТ НАХОДИТЬСЯ НОТЫ «РЕ»</a:t>
            </a:r>
            <a:endParaRPr lang="ru-RU" sz="3700" b="1" i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7452320" y="3543219"/>
            <a:ext cx="914400" cy="914400"/>
            <a:chOff x="1446994" y="3983218"/>
            <a:chExt cx="914400" cy="914400"/>
          </a:xfrm>
        </p:grpSpPr>
        <p:sp>
          <p:nvSpPr>
            <p:cNvPr id="10" name="Прямоугольник с двумя скругленными противолежащими углами 9"/>
            <p:cNvSpPr/>
            <p:nvPr/>
          </p:nvSpPr>
          <p:spPr>
            <a:xfrm>
              <a:off x="1446994" y="3983218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Picture 3" descr="C:\Users\admin\Pictures\ре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7051" y="4106412"/>
              <a:ext cx="653934" cy="62925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0" name="Picture 45" descr="95a1b06371a9632e2eac3e6405a807a4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01" y="2519974"/>
            <a:ext cx="2849911" cy="3286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8532440" y="6176186"/>
            <a:ext cx="617305" cy="682376"/>
          </a:xfrm>
          <a:prstGeom prst="actionButtonForwardNext">
            <a:avLst/>
          </a:prstGeom>
          <a:solidFill>
            <a:srgbClr val="FD8BCF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517F5"/>
              </a:solidFill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4415883" y="5014337"/>
            <a:ext cx="914400" cy="914400"/>
            <a:chOff x="4713405" y="5229200"/>
            <a:chExt cx="914400" cy="914400"/>
          </a:xfrm>
        </p:grpSpPr>
        <p:sp>
          <p:nvSpPr>
            <p:cNvPr id="34" name="Прямоугольник с двумя скругленными противолежащими углами 33"/>
            <p:cNvSpPr/>
            <p:nvPr/>
          </p:nvSpPr>
          <p:spPr>
            <a:xfrm>
              <a:off x="4713405" y="5229200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10" descr="C:\Users\admin\Pictures\ре2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6193" y="5355316"/>
              <a:ext cx="628823" cy="62882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6" name="Группа 35"/>
          <p:cNvGrpSpPr/>
          <p:nvPr/>
        </p:nvGrpSpPr>
        <p:grpSpPr>
          <a:xfrm>
            <a:off x="4415882" y="2119041"/>
            <a:ext cx="914400" cy="914400"/>
            <a:chOff x="3179923" y="2067850"/>
            <a:chExt cx="914400" cy="914400"/>
          </a:xfrm>
        </p:grpSpPr>
        <p:sp>
          <p:nvSpPr>
            <p:cNvPr id="37" name="Прямоугольник с двумя скругленными противолежащими углами 36"/>
            <p:cNvSpPr/>
            <p:nvPr/>
          </p:nvSpPr>
          <p:spPr>
            <a:xfrm>
              <a:off x="3179923" y="2067850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8" name="Picture 2" descr="D:\МАРИНА\Материалы для презентаций\Ноты фото\фа1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9935" y="2157622"/>
              <a:ext cx="714375" cy="66145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9" name="Группа 38"/>
          <p:cNvGrpSpPr/>
          <p:nvPr/>
        </p:nvGrpSpPr>
        <p:grpSpPr>
          <a:xfrm>
            <a:off x="4415883" y="3543219"/>
            <a:ext cx="914400" cy="914400"/>
            <a:chOff x="300336" y="5318728"/>
            <a:chExt cx="914400" cy="914400"/>
          </a:xfrm>
        </p:grpSpPr>
        <p:sp>
          <p:nvSpPr>
            <p:cNvPr id="40" name="Прямоугольник с двумя скругленными противолежащими углами 39"/>
            <p:cNvSpPr/>
            <p:nvPr/>
          </p:nvSpPr>
          <p:spPr>
            <a:xfrm>
              <a:off x="300336" y="5318728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1" name="Picture 7" descr="C:\Users\admin\Pictures\си1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111" y="5438751"/>
              <a:ext cx="704849" cy="70484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2" name="Группа 41"/>
          <p:cNvGrpSpPr/>
          <p:nvPr/>
        </p:nvGrpSpPr>
        <p:grpSpPr>
          <a:xfrm>
            <a:off x="5917220" y="3543219"/>
            <a:ext cx="914400" cy="914400"/>
            <a:chOff x="2627784" y="3983218"/>
            <a:chExt cx="914400" cy="914400"/>
          </a:xfrm>
        </p:grpSpPr>
        <p:sp>
          <p:nvSpPr>
            <p:cNvPr id="43" name="Прямоугольник с двумя скругленными противолежащими углами 42"/>
            <p:cNvSpPr/>
            <p:nvPr/>
          </p:nvSpPr>
          <p:spPr>
            <a:xfrm>
              <a:off x="2627784" y="3983218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4" name="Picture 6" descr="C:\Users\admin\Pictures\до2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0177" y="4073304"/>
              <a:ext cx="709613" cy="68283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5" name="Группа 44"/>
          <p:cNvGrpSpPr/>
          <p:nvPr/>
        </p:nvGrpSpPr>
        <p:grpSpPr>
          <a:xfrm>
            <a:off x="5917219" y="5014337"/>
            <a:ext cx="914400" cy="914400"/>
            <a:chOff x="378768" y="3933056"/>
            <a:chExt cx="914400" cy="914400"/>
          </a:xfrm>
        </p:grpSpPr>
        <p:sp>
          <p:nvSpPr>
            <p:cNvPr id="46" name="Прямоугольник с двумя скругленными противолежащими углами 45"/>
            <p:cNvSpPr/>
            <p:nvPr/>
          </p:nvSpPr>
          <p:spPr>
            <a:xfrm>
              <a:off x="378768" y="3933056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7" name="Picture 4" descr="C:\Users\admin\Pictures\до 1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682" y="4054088"/>
              <a:ext cx="673085" cy="59042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8" name="Группа 47"/>
          <p:cNvGrpSpPr/>
          <p:nvPr/>
        </p:nvGrpSpPr>
        <p:grpSpPr>
          <a:xfrm>
            <a:off x="7432144" y="2082342"/>
            <a:ext cx="914400" cy="914400"/>
            <a:chOff x="6635273" y="5229200"/>
            <a:chExt cx="914400" cy="914400"/>
          </a:xfrm>
        </p:grpSpPr>
        <p:sp>
          <p:nvSpPr>
            <p:cNvPr id="49" name="Прямоугольник с двумя скругленными противолежащими углами 48"/>
            <p:cNvSpPr/>
            <p:nvPr/>
          </p:nvSpPr>
          <p:spPr>
            <a:xfrm>
              <a:off x="6635273" y="5229200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0" name="Picture 9" descr="C:\Users\admin\Pictures\соль1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2904" y="5339951"/>
              <a:ext cx="719138" cy="65376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1" name="Группа 50"/>
          <p:cNvGrpSpPr/>
          <p:nvPr/>
        </p:nvGrpSpPr>
        <p:grpSpPr>
          <a:xfrm>
            <a:off x="7432144" y="4892471"/>
            <a:ext cx="914400" cy="914400"/>
            <a:chOff x="2915816" y="5284052"/>
            <a:chExt cx="914400" cy="914400"/>
          </a:xfrm>
        </p:grpSpPr>
        <p:sp>
          <p:nvSpPr>
            <p:cNvPr id="52" name="Прямоугольник с двумя скругленными противолежащими углами 51"/>
            <p:cNvSpPr/>
            <p:nvPr/>
          </p:nvSpPr>
          <p:spPr>
            <a:xfrm>
              <a:off x="2915816" y="5284052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3" name="Picture 5" descr="C:\Users\admin\Pictures\ля1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4984" y="5438751"/>
              <a:ext cx="628823" cy="62882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4" name="Группа 53"/>
          <p:cNvGrpSpPr/>
          <p:nvPr/>
        </p:nvGrpSpPr>
        <p:grpSpPr>
          <a:xfrm>
            <a:off x="5917220" y="2119041"/>
            <a:ext cx="914400" cy="914400"/>
            <a:chOff x="1557050" y="5355316"/>
            <a:chExt cx="914400" cy="914400"/>
          </a:xfrm>
        </p:grpSpPr>
        <p:sp>
          <p:nvSpPr>
            <p:cNvPr id="55" name="Прямоугольник с двумя скругленными противолежащими углами 54"/>
            <p:cNvSpPr/>
            <p:nvPr/>
          </p:nvSpPr>
          <p:spPr>
            <a:xfrm>
              <a:off x="1557050" y="5355316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6" name="Picture 8" descr="C:\Users\admin\Pictures\фа2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634" y="5503126"/>
              <a:ext cx="691711" cy="64047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7" name="Picture 6" descr="j0283729[2]"/>
          <p:cNvPicPr>
            <a:picLocks noChangeAspect="1" noChangeArrowheads="1" noCrop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022" y="1116028"/>
            <a:ext cx="1310308" cy="11508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Рисунок 58" descr="http://s002.radikal.ru/i198/1104/ff/fccf5131f524.gif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069" y="4122149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Рисунок 59" descr="http://s002.radikal.ru/i198/1104/ff/fccf5131f524.gif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675993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Рисунок 60" descr="http://s002.radikal.ru/i198/1104/ff/fccf5131f524.gif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1170" y="963682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Рисунок 61" descr="http://s002.radikal.ru/i198/1104/ff/fccf5131f524.gif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389" y="1023423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Рисунок 62" descr="http://s002.radikal.ru/i198/1104/ff/fccf5131f524.gif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915" y="2266851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Рисунок 63" descr="http://s002.radikal.ru/i198/1104/ff/fccf5131f524.gif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22638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Рисунок 64" descr="http://s002.radikal.ru/i198/1104/ff/fccf5131f524.gif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176" y="5675993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Рисунок 65" descr="http://s002.radikal.ru/i198/1104/ff/fccf5131f524.gif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2887" y="-205988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Рисунок 67" descr="http://s002.radikal.ru/i198/1104/ff/fccf5131f524.gif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619" y="5725794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Рисунок 68" descr="http://s002.radikal.ru/i198/1104/ff/fccf5131f524.gif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897" y="-53642"/>
            <a:ext cx="1052830" cy="1169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03528516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900" b="1" i="1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КАКИЕ НОТКИ ЗОВУТ «ФА</a:t>
            </a:r>
            <a:r>
              <a:rPr lang="ru-RU" sz="39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»</a:t>
            </a:r>
            <a:endParaRPr lang="ru-RU" sz="3900" b="1" i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762058" y="5176350"/>
            <a:ext cx="914400" cy="914400"/>
            <a:chOff x="1557050" y="5355316"/>
            <a:chExt cx="914400" cy="914400"/>
          </a:xfrm>
        </p:grpSpPr>
        <p:sp>
          <p:nvSpPr>
            <p:cNvPr id="19" name="Прямоугольник с двумя скругленными противолежащими углами 18"/>
            <p:cNvSpPr/>
            <p:nvPr/>
          </p:nvSpPr>
          <p:spPr>
            <a:xfrm>
              <a:off x="1557050" y="5355316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" name="Picture 8" descr="C:\Users\admin\Pictures\фа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634" y="5503126"/>
              <a:ext cx="691711" cy="64047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0" name="Группа 29"/>
          <p:cNvGrpSpPr/>
          <p:nvPr/>
        </p:nvGrpSpPr>
        <p:grpSpPr>
          <a:xfrm>
            <a:off x="3851920" y="2113189"/>
            <a:ext cx="914400" cy="914400"/>
            <a:chOff x="1966751" y="2165931"/>
            <a:chExt cx="914400" cy="914400"/>
          </a:xfrm>
        </p:grpSpPr>
        <p:sp>
          <p:nvSpPr>
            <p:cNvPr id="4" name="Прямоугольник с двумя скругленными противолежащими углами 3"/>
            <p:cNvSpPr/>
            <p:nvPr/>
          </p:nvSpPr>
          <p:spPr>
            <a:xfrm>
              <a:off x="1966751" y="2165931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122" name="Picture 2" descr="C:\Users\admin\Pictures\фа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2489" y="2292402"/>
              <a:ext cx="714375" cy="66145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2" name="Picture 16" descr="b46a3dd1911cd9a73151867d176a2b83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137" y="2712542"/>
            <a:ext cx="2520280" cy="3174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Управляющая кнопка: далее 32">
            <a:hlinkClick r:id="" action="ppaction://hlinkshowjump?jump=nextslide" highlightClick="1"/>
          </p:cNvPr>
          <p:cNvSpPr/>
          <p:nvPr/>
        </p:nvSpPr>
        <p:spPr>
          <a:xfrm>
            <a:off x="8532440" y="6176186"/>
            <a:ext cx="617305" cy="682376"/>
          </a:xfrm>
          <a:prstGeom prst="actionButtonForwardNext">
            <a:avLst/>
          </a:prstGeom>
          <a:solidFill>
            <a:srgbClr val="FD8BCF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517F5"/>
              </a:solidFill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782234" y="2132567"/>
            <a:ext cx="914400" cy="914400"/>
            <a:chOff x="1446994" y="3983218"/>
            <a:chExt cx="914400" cy="914400"/>
          </a:xfrm>
        </p:grpSpPr>
        <p:sp>
          <p:nvSpPr>
            <p:cNvPr id="35" name="Прямоугольник с двумя скругленными противолежащими углами 34"/>
            <p:cNvSpPr/>
            <p:nvPr/>
          </p:nvSpPr>
          <p:spPr>
            <a:xfrm>
              <a:off x="1446994" y="3983218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6" name="Picture 3" descr="C:\Users\admin\Pictures\ре1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7051" y="4106412"/>
              <a:ext cx="653934" cy="62925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0" name="Группа 39"/>
          <p:cNvGrpSpPr/>
          <p:nvPr/>
        </p:nvGrpSpPr>
        <p:grpSpPr>
          <a:xfrm>
            <a:off x="2339751" y="2113189"/>
            <a:ext cx="914400" cy="914400"/>
            <a:chOff x="300336" y="5318728"/>
            <a:chExt cx="914400" cy="914400"/>
          </a:xfrm>
        </p:grpSpPr>
        <p:sp>
          <p:nvSpPr>
            <p:cNvPr id="41" name="Прямоугольник с двумя скругленными противолежащими углами 40"/>
            <p:cNvSpPr/>
            <p:nvPr/>
          </p:nvSpPr>
          <p:spPr>
            <a:xfrm>
              <a:off x="300336" y="5318728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2" name="Picture 7" descr="C:\Users\admin\Pictures\си1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111" y="5438751"/>
              <a:ext cx="704849" cy="70484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3" name="Группа 42"/>
          <p:cNvGrpSpPr/>
          <p:nvPr/>
        </p:nvGrpSpPr>
        <p:grpSpPr>
          <a:xfrm>
            <a:off x="2339752" y="3694813"/>
            <a:ext cx="914400" cy="914400"/>
            <a:chOff x="2627784" y="3983218"/>
            <a:chExt cx="914400" cy="914400"/>
          </a:xfrm>
        </p:grpSpPr>
        <p:sp>
          <p:nvSpPr>
            <p:cNvPr id="44" name="Прямоугольник с двумя скругленными противолежащими углами 43"/>
            <p:cNvSpPr/>
            <p:nvPr/>
          </p:nvSpPr>
          <p:spPr>
            <a:xfrm>
              <a:off x="2627784" y="3983218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5" name="Picture 6" descr="C:\Users\admin\Pictures\до2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0177" y="4073304"/>
              <a:ext cx="709613" cy="68283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6" name="Группа 45"/>
          <p:cNvGrpSpPr/>
          <p:nvPr/>
        </p:nvGrpSpPr>
        <p:grpSpPr>
          <a:xfrm>
            <a:off x="2339752" y="5176350"/>
            <a:ext cx="914400" cy="914400"/>
            <a:chOff x="6635273" y="5229200"/>
            <a:chExt cx="914400" cy="914400"/>
          </a:xfrm>
        </p:grpSpPr>
        <p:sp>
          <p:nvSpPr>
            <p:cNvPr id="47" name="Прямоугольник с двумя скругленными противолежащими углами 46"/>
            <p:cNvSpPr/>
            <p:nvPr/>
          </p:nvSpPr>
          <p:spPr>
            <a:xfrm>
              <a:off x="6635273" y="5229200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8" name="Picture 9" descr="C:\Users\admin\Pictures\соль1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2904" y="5339951"/>
              <a:ext cx="719138" cy="65376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9" name="Группа 48"/>
          <p:cNvGrpSpPr/>
          <p:nvPr/>
        </p:nvGrpSpPr>
        <p:grpSpPr>
          <a:xfrm>
            <a:off x="762058" y="3682903"/>
            <a:ext cx="914400" cy="914400"/>
            <a:chOff x="2915816" y="5284052"/>
            <a:chExt cx="914400" cy="914400"/>
          </a:xfrm>
        </p:grpSpPr>
        <p:sp>
          <p:nvSpPr>
            <p:cNvPr id="50" name="Прямоугольник с двумя скругленными противолежащими углами 49"/>
            <p:cNvSpPr/>
            <p:nvPr/>
          </p:nvSpPr>
          <p:spPr>
            <a:xfrm>
              <a:off x="2915816" y="5284052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1" name="Picture 5" descr="C:\Users\admin\Pictures\ля1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4984" y="5438751"/>
              <a:ext cx="628823" cy="62882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2" name="Группа 51"/>
          <p:cNvGrpSpPr/>
          <p:nvPr/>
        </p:nvGrpSpPr>
        <p:grpSpPr>
          <a:xfrm>
            <a:off x="3851920" y="3694813"/>
            <a:ext cx="914400" cy="914400"/>
            <a:chOff x="4713405" y="5229200"/>
            <a:chExt cx="914400" cy="914400"/>
          </a:xfrm>
        </p:grpSpPr>
        <p:sp>
          <p:nvSpPr>
            <p:cNvPr id="53" name="Прямоугольник с двумя скругленными противолежащими углами 52"/>
            <p:cNvSpPr/>
            <p:nvPr/>
          </p:nvSpPr>
          <p:spPr>
            <a:xfrm>
              <a:off x="4713405" y="5229200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4" name="Picture 10" descr="C:\Users\admin\Pictures\ре2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6193" y="5355316"/>
              <a:ext cx="628823" cy="62882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5" name="Группа 54"/>
          <p:cNvGrpSpPr/>
          <p:nvPr/>
        </p:nvGrpSpPr>
        <p:grpSpPr>
          <a:xfrm>
            <a:off x="3827645" y="5175788"/>
            <a:ext cx="914400" cy="914400"/>
            <a:chOff x="378768" y="3933056"/>
            <a:chExt cx="914400" cy="914400"/>
          </a:xfrm>
        </p:grpSpPr>
        <p:sp>
          <p:nvSpPr>
            <p:cNvPr id="56" name="Прямоугольник с двумя скругленными противолежащими углами 55"/>
            <p:cNvSpPr/>
            <p:nvPr/>
          </p:nvSpPr>
          <p:spPr>
            <a:xfrm>
              <a:off x="378768" y="3933056"/>
              <a:ext cx="914400" cy="9144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rgbClr val="8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7" name="Picture 4" descr="C:\Users\admin\Pictures\до 1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682" y="4054088"/>
              <a:ext cx="673085" cy="59042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0" name="Picture 12" descr="11m3"/>
          <p:cNvPicPr>
            <a:picLocks noChangeAspect="1" noChangeArrowheads="1" noCrop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46098"/>
            <a:ext cx="1295400" cy="11096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Рисунок 61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966" y="537702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Рисунок 62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681" y="3200064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Рисунок 63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796" y="2255761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Рисунок 65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0018" y="956464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Рисунок 66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128" y="1116094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Рисунок 67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604" y="-17140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Рисунок 68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862" y="2462132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Рисунок 69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2" y="5805966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Рисунок 70" descr="http://s002.radikal.ru/i198/1104/ff/fccf5131f524.gif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06" y="17447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Picture 28" descr="5"/>
          <p:cNvPicPr>
            <a:picLocks noChangeAspect="1" noChangeArrowheads="1" noCrop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83" y="-265642"/>
            <a:ext cx="1297544" cy="23788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8" descr="5"/>
          <p:cNvPicPr>
            <a:picLocks noChangeAspect="1" noChangeArrowheads="1" noCrop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26" y="-3738"/>
            <a:ext cx="972505" cy="17829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24227096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5" descr="95a1b06371a9632e2eac3e6405a807a4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566" y="1774986"/>
            <a:ext cx="2749299" cy="31708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585" y="134402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НАЗОВИ  ДЛИТЕЛЬНОСТИ</a:t>
            </a:r>
            <a:endParaRPr lang="ru-RU" b="1" i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658416" y="2708920"/>
            <a:ext cx="1177280" cy="1033264"/>
            <a:chOff x="658416" y="2708920"/>
            <a:chExt cx="1177280" cy="1033264"/>
          </a:xfrm>
        </p:grpSpPr>
        <p:sp>
          <p:nvSpPr>
            <p:cNvPr id="9" name="Прямоугольник с двумя скругленными противолежащими углами 8"/>
            <p:cNvSpPr/>
            <p:nvPr/>
          </p:nvSpPr>
          <p:spPr>
            <a:xfrm>
              <a:off x="658416" y="2708920"/>
              <a:ext cx="1177280" cy="1033264"/>
            </a:xfrm>
            <a:prstGeom prst="round2Diag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Рисунок 9" descr="http://foma-garmon.narod.ru/images/img_school/n2.jpg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8555" y="3016002"/>
              <a:ext cx="209550" cy="4191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" name="Группа 10"/>
          <p:cNvGrpSpPr/>
          <p:nvPr/>
        </p:nvGrpSpPr>
        <p:grpSpPr>
          <a:xfrm>
            <a:off x="639380" y="4052006"/>
            <a:ext cx="1177280" cy="1033264"/>
            <a:chOff x="639380" y="4052006"/>
            <a:chExt cx="1177280" cy="1033264"/>
          </a:xfrm>
        </p:grpSpPr>
        <p:pic>
          <p:nvPicPr>
            <p:cNvPr id="12" name="Рисунок 11" descr="http://foma-garmon.narod.ru/images/img_school/n4.jpg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7605" y="4231638"/>
              <a:ext cx="190500" cy="476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Прямоугольник с двумя скругленными противолежащими углами 12"/>
            <p:cNvSpPr/>
            <p:nvPr/>
          </p:nvSpPr>
          <p:spPr>
            <a:xfrm>
              <a:off x="639380" y="4052006"/>
              <a:ext cx="1177280" cy="1033264"/>
            </a:xfrm>
            <a:prstGeom prst="round2Diag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34690" y="5445224"/>
            <a:ext cx="1177280" cy="1033264"/>
            <a:chOff x="634690" y="5445224"/>
            <a:chExt cx="1177280" cy="1033264"/>
          </a:xfrm>
        </p:grpSpPr>
        <p:pic>
          <p:nvPicPr>
            <p:cNvPr id="15" name="Рисунок 14" descr="http://foma-garmon.narod.ru/images/img_school/n8.jp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9418" y="5699918"/>
              <a:ext cx="295275" cy="5238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Прямоугольник с двумя скругленными противолежащими углами 15"/>
            <p:cNvSpPr/>
            <p:nvPr/>
          </p:nvSpPr>
          <p:spPr>
            <a:xfrm>
              <a:off x="634690" y="5445224"/>
              <a:ext cx="1177280" cy="1033264"/>
            </a:xfrm>
            <a:prstGeom prst="round2Diag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658416" y="1377529"/>
            <a:ext cx="1177280" cy="1033264"/>
            <a:chOff x="658416" y="1354027"/>
            <a:chExt cx="1177280" cy="1033264"/>
          </a:xfrm>
        </p:grpSpPr>
        <p:sp>
          <p:nvSpPr>
            <p:cNvPr id="20" name="Прямоугольник с двумя скругленными противолежащими углами 19"/>
            <p:cNvSpPr/>
            <p:nvPr/>
          </p:nvSpPr>
          <p:spPr>
            <a:xfrm>
              <a:off x="658416" y="1354027"/>
              <a:ext cx="1177280" cy="1033264"/>
            </a:xfrm>
            <a:prstGeom prst="round2Diag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Рисунок 20" descr="http://foma-garmon.narod.ru/images/img_school/n1.jp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2355" y="1751484"/>
              <a:ext cx="361950" cy="190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7" name="Группа 36"/>
          <p:cNvGrpSpPr/>
          <p:nvPr/>
        </p:nvGrpSpPr>
        <p:grpSpPr>
          <a:xfrm>
            <a:off x="5868144" y="1377529"/>
            <a:ext cx="2161666" cy="1033264"/>
            <a:chOff x="5868144" y="1377529"/>
            <a:chExt cx="2161666" cy="1033264"/>
          </a:xfrm>
          <a:solidFill>
            <a:srgbClr val="FECAE9"/>
          </a:solidFill>
        </p:grpSpPr>
        <p:sp>
          <p:nvSpPr>
            <p:cNvPr id="29" name="Прямоугольник с двумя скругленными противолежащими углами 28"/>
            <p:cNvSpPr/>
            <p:nvPr/>
          </p:nvSpPr>
          <p:spPr>
            <a:xfrm>
              <a:off x="5868144" y="1377529"/>
              <a:ext cx="2161666" cy="1033264"/>
            </a:xfrm>
            <a:prstGeom prst="round2DiagRect">
              <a:avLst/>
            </a:prstGeom>
            <a:grp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940865" y="1685570"/>
              <a:ext cx="2016224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i="1" dirty="0" smtClean="0">
                  <a:solidFill>
                    <a:srgbClr val="800080"/>
                  </a:solidFill>
                  <a:latin typeface="Cambria" panose="02040503050406030204" pitchFamily="18" charset="0"/>
                </a:rPr>
                <a:t>ПОЛОВИННАЯ</a:t>
              </a:r>
              <a:endParaRPr lang="ru-RU" sz="2000" b="1" i="1" dirty="0">
                <a:solidFill>
                  <a:srgbClr val="800080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5868144" y="2708920"/>
            <a:ext cx="2161666" cy="1033264"/>
            <a:chOff x="5868144" y="2708920"/>
            <a:chExt cx="2161666" cy="1033264"/>
          </a:xfrm>
          <a:solidFill>
            <a:srgbClr val="FECAE9"/>
          </a:solidFill>
        </p:grpSpPr>
        <p:sp>
          <p:nvSpPr>
            <p:cNvPr id="23" name="Прямоугольник с двумя скругленными противолежащими углами 22"/>
            <p:cNvSpPr/>
            <p:nvPr/>
          </p:nvSpPr>
          <p:spPr>
            <a:xfrm>
              <a:off x="5868144" y="2708920"/>
              <a:ext cx="2161666" cy="1033264"/>
            </a:xfrm>
            <a:prstGeom prst="round2DiagRect">
              <a:avLst/>
            </a:prstGeom>
            <a:grp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274754" y="3083888"/>
              <a:ext cx="1348446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000" b="1" i="1" dirty="0" smtClean="0">
                  <a:solidFill>
                    <a:srgbClr val="800080"/>
                  </a:solidFill>
                  <a:latin typeface="Cambria" panose="02040503050406030204" pitchFamily="18" charset="0"/>
                </a:rPr>
                <a:t>ВОСЬМАЯ</a:t>
              </a:r>
              <a:endParaRPr lang="ru-RU" sz="2000" b="1" i="1" dirty="0">
                <a:solidFill>
                  <a:srgbClr val="800080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5868144" y="4024456"/>
            <a:ext cx="2137940" cy="1033264"/>
            <a:chOff x="5868144" y="4024456"/>
            <a:chExt cx="2137940" cy="1033264"/>
          </a:xfrm>
          <a:solidFill>
            <a:srgbClr val="FECAE9"/>
          </a:solidFill>
        </p:grpSpPr>
        <p:sp>
          <p:nvSpPr>
            <p:cNvPr id="26" name="Прямоугольник с двумя скругленными противолежащими углами 25"/>
            <p:cNvSpPr/>
            <p:nvPr/>
          </p:nvSpPr>
          <p:spPr>
            <a:xfrm>
              <a:off x="5868144" y="4024456"/>
              <a:ext cx="2137940" cy="1033264"/>
            </a:xfrm>
            <a:prstGeom prst="round2DiagRect">
              <a:avLst/>
            </a:prstGeom>
            <a:grp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434412" y="4338556"/>
              <a:ext cx="100540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000" b="1" i="1" dirty="0" smtClean="0">
                  <a:solidFill>
                    <a:srgbClr val="800080"/>
                  </a:solidFill>
                  <a:latin typeface="Cambria" panose="02040503050406030204" pitchFamily="18" charset="0"/>
                </a:rPr>
                <a:t>ЦЕЛАЯ</a:t>
              </a:r>
              <a:endParaRPr lang="ru-RU" sz="2000" b="1" i="1" dirty="0">
                <a:solidFill>
                  <a:srgbClr val="800080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5868144" y="5445735"/>
            <a:ext cx="2161666" cy="1033264"/>
            <a:chOff x="5868144" y="5445735"/>
            <a:chExt cx="2161666" cy="1033264"/>
          </a:xfrm>
          <a:solidFill>
            <a:srgbClr val="FECAE9"/>
          </a:solidFill>
        </p:grpSpPr>
        <p:sp>
          <p:nvSpPr>
            <p:cNvPr id="6" name="Прямоугольник с двумя скругленными противолежащими углами 5"/>
            <p:cNvSpPr/>
            <p:nvPr/>
          </p:nvSpPr>
          <p:spPr>
            <a:xfrm>
              <a:off x="5868144" y="5445735"/>
              <a:ext cx="2161666" cy="1033264"/>
            </a:xfrm>
            <a:prstGeom prst="round2DiagRect">
              <a:avLst/>
            </a:prstGeom>
            <a:grp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149046" y="5777189"/>
              <a:ext cx="175490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ru-RU" sz="2000" b="1" i="1" dirty="0" smtClean="0">
                  <a:solidFill>
                    <a:srgbClr val="800080"/>
                  </a:solidFill>
                  <a:latin typeface="Cambria" panose="02040503050406030204" pitchFamily="18" charset="0"/>
                </a:rPr>
                <a:t>ЧЕТВЕРТНАЯ</a:t>
              </a:r>
              <a:endParaRPr lang="ru-RU" sz="2000" b="1" i="1" dirty="0">
                <a:solidFill>
                  <a:srgbClr val="800080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41" name="Управляющая кнопка: далее 40">
            <a:hlinkClick r:id="" action="ppaction://hlinkshowjump?jump=nextslide" highlightClick="1"/>
          </p:cNvPr>
          <p:cNvSpPr/>
          <p:nvPr/>
        </p:nvSpPr>
        <p:spPr>
          <a:xfrm>
            <a:off x="8532440" y="6176186"/>
            <a:ext cx="617305" cy="682376"/>
          </a:xfrm>
          <a:prstGeom prst="actionButtonForwardNext">
            <a:avLst/>
          </a:prstGeom>
          <a:solidFill>
            <a:srgbClr val="FD8BCF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517F5"/>
              </a:solidFill>
            </a:endParaRPr>
          </a:p>
        </p:txBody>
      </p:sp>
      <p:pic>
        <p:nvPicPr>
          <p:cNvPr id="43" name="Picture 12" descr="1801dd79927d411fe8c6ff7f5e8e6b3a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1" y="75727"/>
            <a:ext cx="1225267" cy="14090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8" descr="5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434" y="111235"/>
            <a:ext cx="972505" cy="17829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8" descr="5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9591" y="2309928"/>
            <a:ext cx="781231" cy="1432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8" descr="5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4545" y="4238471"/>
            <a:ext cx="736277" cy="13498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Рисунок 34" descr="http://s002.radikal.ru/i198/1104/ff/fccf5131f524.gif"/>
          <p:cNvPicPr/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23496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Рисунок 47" descr="http://s002.radikal.ru/i198/1104/ff/fccf5131f524.gif"/>
          <p:cNvPicPr/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099" y="5285572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Рисунок 48" descr="http://s002.radikal.ru/i198/1104/ff/fccf5131f524.gif"/>
          <p:cNvPicPr/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0385" y="922510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Рисунок 49" descr="http://s002.radikal.ru/i198/1104/ff/fccf5131f524.gif"/>
          <p:cNvPicPr/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736" y="4792185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Рисунок 50" descr="http://s002.radikal.ru/i198/1104/ff/fccf5131f524.gif"/>
          <p:cNvPicPr/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780255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Рисунок 51" descr="http://s002.radikal.ru/i198/1104/ff/fccf5131f524.gif"/>
          <p:cNvPicPr/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604" y="3471007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Рисунок 52" descr="http://s002.radikal.ru/i198/1104/ff/fccf5131f524.gif"/>
          <p:cNvPicPr/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262" y="-166972"/>
            <a:ext cx="1052830" cy="1169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362746175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65495E-6 L -0.39375 0.199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88" y="9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0879 L -0.39375 0.3952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88" y="193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60685E-6 L -0.39236 -0.3822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18" y="-19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1064 L -0.39375 -0.2009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88" y="-105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580" y="81487"/>
            <a:ext cx="8229600" cy="1165387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НАЙДИ КАЖДОЙ ДЛИТЕЛЬНОСТИ ПАУЗУ</a:t>
            </a:r>
            <a:endParaRPr lang="ru-RU" b="1" i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658416" y="1354027"/>
            <a:ext cx="1177280" cy="1033264"/>
            <a:chOff x="658416" y="1354027"/>
            <a:chExt cx="1177280" cy="1033264"/>
          </a:xfrm>
        </p:grpSpPr>
        <p:sp>
          <p:nvSpPr>
            <p:cNvPr id="12" name="Прямоугольник с двумя скругленными противолежащими углами 11"/>
            <p:cNvSpPr/>
            <p:nvPr/>
          </p:nvSpPr>
          <p:spPr>
            <a:xfrm>
              <a:off x="658416" y="1354027"/>
              <a:ext cx="1177280" cy="1033264"/>
            </a:xfrm>
            <a:prstGeom prst="round2Diag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" name="Рисунок 2" descr="http://foma-garmon.narod.ru/images/img_school/n1.jpg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2355" y="1751484"/>
              <a:ext cx="361950" cy="190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3" name="Группа 22"/>
          <p:cNvGrpSpPr/>
          <p:nvPr/>
        </p:nvGrpSpPr>
        <p:grpSpPr>
          <a:xfrm>
            <a:off x="658416" y="2708920"/>
            <a:ext cx="1177280" cy="1033264"/>
            <a:chOff x="658416" y="2708920"/>
            <a:chExt cx="1177280" cy="1033264"/>
          </a:xfrm>
        </p:grpSpPr>
        <p:sp>
          <p:nvSpPr>
            <p:cNvPr id="13" name="Прямоугольник с двумя скругленными противолежащими углами 12"/>
            <p:cNvSpPr/>
            <p:nvPr/>
          </p:nvSpPr>
          <p:spPr>
            <a:xfrm>
              <a:off x="658416" y="2708920"/>
              <a:ext cx="1177280" cy="1033264"/>
            </a:xfrm>
            <a:prstGeom prst="round2Diag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Рисунок 3" descr="http://foma-garmon.narod.ru/images/img_school/n2.jpg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8555" y="3016002"/>
              <a:ext cx="209550" cy="4191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2" name="Группа 21"/>
          <p:cNvGrpSpPr/>
          <p:nvPr/>
        </p:nvGrpSpPr>
        <p:grpSpPr>
          <a:xfrm>
            <a:off x="639380" y="4052006"/>
            <a:ext cx="1177280" cy="1033264"/>
            <a:chOff x="639380" y="4052006"/>
            <a:chExt cx="1177280" cy="1033264"/>
          </a:xfrm>
        </p:grpSpPr>
        <p:pic>
          <p:nvPicPr>
            <p:cNvPr id="5" name="Рисунок 4" descr="http://foma-garmon.narod.ru/images/img_school/n4.jpg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7605" y="4231638"/>
              <a:ext cx="190500" cy="476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Прямоугольник с двумя скругленными противолежащими углами 14"/>
            <p:cNvSpPr/>
            <p:nvPr/>
          </p:nvSpPr>
          <p:spPr>
            <a:xfrm>
              <a:off x="639380" y="4052006"/>
              <a:ext cx="1177280" cy="1033264"/>
            </a:xfrm>
            <a:prstGeom prst="round2Diag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634690" y="5445224"/>
            <a:ext cx="1177280" cy="1033264"/>
            <a:chOff x="634690" y="5445224"/>
            <a:chExt cx="1177280" cy="1033264"/>
          </a:xfrm>
        </p:grpSpPr>
        <p:pic>
          <p:nvPicPr>
            <p:cNvPr id="6" name="Рисунок 5" descr="http://foma-garmon.narod.ru/images/img_school/n8.jp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9418" y="5699918"/>
              <a:ext cx="295275" cy="5238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Прямоугольник с двумя скругленными противолежащими углами 15"/>
            <p:cNvSpPr/>
            <p:nvPr/>
          </p:nvSpPr>
          <p:spPr>
            <a:xfrm>
              <a:off x="634690" y="5445224"/>
              <a:ext cx="1177280" cy="1033264"/>
            </a:xfrm>
            <a:prstGeom prst="round2Diag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7190149" y="2708920"/>
            <a:ext cx="1177280" cy="1033264"/>
            <a:chOff x="7190149" y="2708920"/>
            <a:chExt cx="1177280" cy="1033264"/>
          </a:xfrm>
        </p:grpSpPr>
        <p:pic>
          <p:nvPicPr>
            <p:cNvPr id="9" name="Рисунок 8" descr="http://foma-garmon.narod.ru/images/img_school/pause_2.jp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93510" y="3077914"/>
              <a:ext cx="533400" cy="2952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Прямоугольник с двумя скругленными противолежащими углами 16"/>
            <p:cNvSpPr/>
            <p:nvPr/>
          </p:nvSpPr>
          <p:spPr>
            <a:xfrm>
              <a:off x="7190149" y="2708920"/>
              <a:ext cx="1177280" cy="1033264"/>
            </a:xfrm>
            <a:prstGeom prst="round2Diag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7148719" y="5413325"/>
            <a:ext cx="1177280" cy="1033264"/>
            <a:chOff x="7148719" y="5413325"/>
            <a:chExt cx="1177280" cy="1033264"/>
          </a:xfrm>
        </p:grpSpPr>
        <p:pic>
          <p:nvPicPr>
            <p:cNvPr id="11" name="Рисунок 10" descr="http://foma-garmon.narod.ru/images/img_school/pause_8.jpg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37321" y="5782319"/>
              <a:ext cx="600075" cy="2952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Прямоугольник с двумя скругленными противолежащими углами 17"/>
            <p:cNvSpPr/>
            <p:nvPr/>
          </p:nvSpPr>
          <p:spPr>
            <a:xfrm>
              <a:off x="7148719" y="5413325"/>
              <a:ext cx="1177280" cy="1033264"/>
            </a:xfrm>
            <a:prstGeom prst="round2Diag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7190149" y="4052006"/>
            <a:ext cx="1177280" cy="1033264"/>
            <a:chOff x="7190149" y="4052006"/>
            <a:chExt cx="1177280" cy="1033264"/>
          </a:xfrm>
        </p:grpSpPr>
        <p:pic>
          <p:nvPicPr>
            <p:cNvPr id="8" name="Рисунок 7" descr="http://foma-garmon.narod.ru/images/img_school/pause_1.jpg"/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9223" y="4399188"/>
              <a:ext cx="581025" cy="2952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" name="Прямоугольник с двумя скругленными противолежащими углами 18"/>
            <p:cNvSpPr/>
            <p:nvPr/>
          </p:nvSpPr>
          <p:spPr>
            <a:xfrm>
              <a:off x="7190149" y="4052006"/>
              <a:ext cx="1177280" cy="1033264"/>
            </a:xfrm>
            <a:prstGeom prst="round2Diag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7171571" y="1425352"/>
            <a:ext cx="1177280" cy="1033264"/>
            <a:chOff x="7171571" y="1425352"/>
            <a:chExt cx="1177280" cy="1033264"/>
          </a:xfrm>
        </p:grpSpPr>
        <p:pic>
          <p:nvPicPr>
            <p:cNvPr id="10" name="Рисунок 9" descr="http://foma-garmon.narod.ru/images/img_school/pause_4.jpg"/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0173" y="1794346"/>
              <a:ext cx="600075" cy="2952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" name="Прямоугольник с двумя скругленными противолежащими углами 19"/>
            <p:cNvSpPr/>
            <p:nvPr/>
          </p:nvSpPr>
          <p:spPr>
            <a:xfrm>
              <a:off x="7171571" y="1425352"/>
              <a:ext cx="1177280" cy="1033264"/>
            </a:xfrm>
            <a:prstGeom prst="round2Diag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9" name="Управляющая кнопка: далее 28">
            <a:hlinkClick r:id="" action="ppaction://hlinkshowjump?jump=nextslide" highlightClick="1"/>
          </p:cNvPr>
          <p:cNvSpPr/>
          <p:nvPr/>
        </p:nvSpPr>
        <p:spPr>
          <a:xfrm>
            <a:off x="8532440" y="6176186"/>
            <a:ext cx="617305" cy="682376"/>
          </a:xfrm>
          <a:prstGeom prst="actionButtonForwardNext">
            <a:avLst/>
          </a:prstGeom>
          <a:solidFill>
            <a:srgbClr val="FD8BCF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517F5"/>
              </a:solidFill>
            </a:endParaRPr>
          </a:p>
        </p:txBody>
      </p:sp>
      <p:pic>
        <p:nvPicPr>
          <p:cNvPr id="37" name="Picture 42" descr="b047ed4bbe9d154735823485f8721a6f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793" y="1167723"/>
            <a:ext cx="3240360" cy="53496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3" descr="d8895b39e9850051d0195a502611a195"/>
          <p:cNvPicPr>
            <a:picLocks noChangeAspect="1" noChangeArrowheads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499" y="1167723"/>
            <a:ext cx="1152525" cy="1905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2" descr="1801dd79927d411fe8c6ff7f5e8e6b3a"/>
          <p:cNvPicPr>
            <a:picLocks noChangeAspect="1" noChangeArrowheads="1" noCrop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1" y="75727"/>
            <a:ext cx="1150875" cy="13235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Рисунок 31" descr="http://s002.radikal.ru/i198/1104/ff/fccf5131f524.gif"/>
          <p:cNvPicPr/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90" y="50177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Рисунок 32" descr="http://s002.radikal.ru/i198/1104/ff/fccf5131f524.gif"/>
          <p:cNvPicPr/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369" y="-1947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Рисунок 33" descr="http://s002.radikal.ru/i198/1104/ff/fccf5131f524.gif"/>
          <p:cNvPicPr/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978203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Рисунок 34" descr="http://s002.radikal.ru/i198/1104/ff/fccf5131f524.gif"/>
          <p:cNvPicPr/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738" y="3447671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Рисунок 37" descr="http://s002.radikal.ru/i198/1104/ff/fccf5131f524.gif"/>
          <p:cNvPicPr/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650" y="1826895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Рисунок 38" descr="http://s002.radikal.ru/i198/1104/ff/fccf5131f524.gif"/>
          <p:cNvPicPr/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546" y="5782319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Рисунок 41" descr="http://s002.radikal.ru/i198/1104/ff/fccf5131f524.gif"/>
          <p:cNvPicPr/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369" y="3257831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Рисунок 42" descr="http://s002.radikal.ru/i198/1104/ff/fccf5131f524.gif"/>
          <p:cNvPicPr/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568" y="1979295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Рисунок 43" descr="http://s002.radikal.ru/i198/1104/ff/fccf5131f524.gif"/>
          <p:cNvPicPr/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2089" y="1846734"/>
            <a:ext cx="1052830" cy="11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Рисунок 44" descr="http://s002.radikal.ru/i198/1104/ff/fccf5131f524.gif"/>
          <p:cNvPicPr/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1" y="4798299"/>
            <a:ext cx="1052830" cy="1169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35753079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3.9778E-6 L -0.55538 -0.001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77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00694 L -0.5533 0.5802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74" y="286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84829E-6 L -0.55538 -0.3966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778" y="-19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28 -0.00763 L -0.55087 -0.2069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788" y="-9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866</TotalTime>
  <Words>170</Words>
  <Application>Microsoft Office PowerPoint</Application>
  <PresentationFormat>Экран (4:3)</PresentationFormat>
  <Paragraphs>76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ПОВТОРЕНИЕ ТЕОРИИ В ПЕРВОМ КЛАССЕ</vt:lpstr>
      <vt:lpstr>РАЗДЕЛИ НОТЫ ПО ОКТАВАМ</vt:lpstr>
      <vt:lpstr>НАЙДИ НОТКИ «ДО»</vt:lpstr>
      <vt:lpstr>ВЫБЕРИ НОТКИ «СОЛЬ»</vt:lpstr>
      <vt:lpstr>ОТГАДАЙ НОТКИ «МИ»</vt:lpstr>
      <vt:lpstr>ГДЕ МОГУТ НАХОДИТЬСЯ НОТЫ «РЕ»</vt:lpstr>
      <vt:lpstr>КАКИЕ НОТКИ ЗОВУТ «ФА»</vt:lpstr>
      <vt:lpstr>НАЗОВИ  ДЛИТЕЛЬНОСТИ</vt:lpstr>
      <vt:lpstr>НАЙДИ КАЖДОЙ ДЛИТЕЛЬНОСТИ ПАУЗУ</vt:lpstr>
      <vt:lpstr>СОБЕРИ ЗНАКИ АЛЬТЕРАЦИИ</vt:lpstr>
      <vt:lpstr>РАСПРЕДЕЛИ ТЕРМИНЫ</vt:lpstr>
      <vt:lpstr>«ДИЕЗ»  ЭТО…</vt:lpstr>
      <vt:lpstr>«БЕМОЛЬ»  ЭТО…</vt:lpstr>
      <vt:lpstr>«БЕКАР»  ЭТО…</vt:lpstr>
      <vt:lpstr>КАКОЙ МОЖЕТ БЫТЬ РАЗМЕР?</vt:lpstr>
      <vt:lpstr>РЕПРИЗА ЭТО…</vt:lpstr>
      <vt:lpstr>ДИНАМИЧЕСКИЕ ОТТЕНКИ ЭТО…</vt:lpstr>
      <vt:lpstr>ВЫБЕРИ ОТТЕНКИ, КОТОРЫЕ ОБОЗНАЧАЮТ ГРОМКОЕ ЗВУЧАНИЕ</vt:lpstr>
      <vt:lpstr>ВЫБЕРИ ОТТЕНКИ, КОТОРЫЕ ОБОЗНАЧАЮТ ТИХОЕ ЗВУЧАНИЕ</vt:lpstr>
      <vt:lpstr>КОНЕЦ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</dc:title>
  <dc:creator>admin</dc:creator>
  <cp:lastModifiedBy>admin</cp:lastModifiedBy>
  <cp:revision>105</cp:revision>
  <dcterms:created xsi:type="dcterms:W3CDTF">2013-11-02T16:26:20Z</dcterms:created>
  <dcterms:modified xsi:type="dcterms:W3CDTF">2015-03-12T19:18:53Z</dcterms:modified>
</cp:coreProperties>
</file>