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256" r:id="rId2"/>
    <p:sldId id="306" r:id="rId3"/>
    <p:sldId id="307" r:id="rId4"/>
    <p:sldId id="257" r:id="rId5"/>
    <p:sldId id="269" r:id="rId6"/>
    <p:sldId id="259" r:id="rId7"/>
    <p:sldId id="260" r:id="rId8"/>
    <p:sldId id="263" r:id="rId9"/>
    <p:sldId id="264" r:id="rId10"/>
    <p:sldId id="265" r:id="rId11"/>
    <p:sldId id="266" r:id="rId12"/>
    <p:sldId id="282" r:id="rId13"/>
    <p:sldId id="283" r:id="rId14"/>
    <p:sldId id="284" r:id="rId15"/>
    <p:sldId id="273" r:id="rId16"/>
    <p:sldId id="278" r:id="rId17"/>
    <p:sldId id="285" r:id="rId18"/>
    <p:sldId id="270" r:id="rId19"/>
    <p:sldId id="280" r:id="rId20"/>
    <p:sldId id="277" r:id="rId21"/>
    <p:sldId id="281" r:id="rId22"/>
    <p:sldId id="290" r:id="rId23"/>
    <p:sldId id="303" r:id="rId24"/>
    <p:sldId id="296" r:id="rId25"/>
    <p:sldId id="300" r:id="rId26"/>
    <p:sldId id="288" r:id="rId27"/>
    <p:sldId id="289" r:id="rId28"/>
    <p:sldId id="305" r:id="rId29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B3C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B301B821-A1FF-4177-AEE7-76D212191A0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3" d="100"/>
          <a:sy n="73" d="100"/>
        </p:scale>
        <p:origin x="58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5" d="100"/>
          <a:sy n="65" d="100"/>
        </p:scale>
        <p:origin x="2784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верхне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fld id="{73F7AA83-DE31-4E93-AB07-EF7FB05F6670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212903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/>
          </a:p>
        </p:txBody>
      </p:sp>
      <p:sp>
        <p:nvSpPr>
          <p:cNvPr id="5" name="Заполнитель заметок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t>Щелкните, чтобы изменить стили текста образца слайда</a:t>
            </a:r>
          </a:p>
          <a:p>
            <a:pPr lvl="1" rtl="0"/>
            <a:r>
              <a:t>Второй уровень</a:t>
            </a:r>
          </a:p>
          <a:p>
            <a:pPr lvl="2" rtl="0"/>
            <a:r>
              <a:t>Третий уровень</a:t>
            </a:r>
          </a:p>
          <a:p>
            <a:pPr lvl="3" rtl="0"/>
            <a:r>
              <a:t>Четвертый уровень</a:t>
            </a:r>
          </a:p>
          <a:p>
            <a:pPr lvl="4" rtl="0"/>
            <a:r>
              <a:t>Пятый уровень</a:t>
            </a:r>
          </a:p>
        </p:txBody>
      </p:sp>
      <p:sp>
        <p:nvSpPr>
          <p:cNvPr id="6" name="Заполнитель нижне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fld id="{935E2820-AFE1-45FA-949E-17BDB534E1D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579979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4" name="Заполнитель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935E2820-AFE1-45FA-949E-17BDB534E1D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9915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образа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77542409-6A04-4DC6-AC3A-D3758287A8F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09355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935E2820-AFE1-45FA-949E-17BDB534E1D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1491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65213" y="304800"/>
            <a:ext cx="7091361" cy="2793906"/>
          </a:xfrm>
        </p:spPr>
        <p:txBody>
          <a:bodyPr rtlCol="0" anchor="b">
            <a:normAutofit/>
          </a:bodyPr>
          <a:lstStyle>
            <a:lvl1pPr algn="l" rtl="0">
              <a:lnSpc>
                <a:spcPct val="80000"/>
              </a:lnSpc>
              <a:defRPr sz="6600"/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65213" y="3108804"/>
            <a:ext cx="7091361" cy="838200"/>
          </a:xfrm>
        </p:spPr>
        <p:txBody>
          <a:bodyPr rtlCol="0"/>
          <a:lstStyle>
            <a:lvl1pPr marL="0" indent="0" algn="l" rtl="0">
              <a:spcBef>
                <a:spcPts val="0"/>
              </a:spcBef>
              <a:buNone/>
              <a:defRPr sz="2400">
                <a:solidFill>
                  <a:schemeClr val="accent2"/>
                </a:solidFill>
              </a:defRPr>
            </a:lvl1pPr>
            <a:lvl2pPr marL="457200" indent="0" algn="ctr" rtl="0">
              <a:buNone/>
              <a:defRPr sz="2000"/>
            </a:lvl2pPr>
            <a:lvl3pPr marL="914400" indent="0" algn="ctr" rtl="0">
              <a:buNone/>
              <a:defRPr sz="1800"/>
            </a:lvl3pPr>
            <a:lvl4pPr marL="1371600" indent="0" algn="ctr" rtl="0">
              <a:buNone/>
              <a:defRPr sz="1600"/>
            </a:lvl4pPr>
            <a:lvl5pPr marL="1828800" indent="0" algn="ctr" rtl="0">
              <a:buNone/>
              <a:defRPr sz="1600"/>
            </a:lvl5pPr>
            <a:lvl6pPr marL="2286000" indent="0" algn="ctr" rtl="0">
              <a:buNone/>
              <a:defRPr sz="1600"/>
            </a:lvl6pPr>
            <a:lvl7pPr marL="2743200" indent="0" algn="ctr" rtl="0">
              <a:buNone/>
              <a:defRPr sz="1600"/>
            </a:lvl7pPr>
            <a:lvl8pPr marL="3200400" indent="0" algn="ctr" rtl="0">
              <a:buNone/>
              <a:defRPr sz="1600"/>
            </a:lvl8pPr>
            <a:lvl9pPr marL="3657600" indent="0" algn="ctr" rtl="0">
              <a:buNone/>
              <a:defRPr sz="1600"/>
            </a:lvl9pPr>
          </a:lstStyle>
          <a:p>
            <a:pPr rtl="0"/>
            <a:r>
              <a:rPr lang="ru-RU" smtClean="0"/>
              <a:t>Образец подзаголовка</a:t>
            </a:r>
            <a:endParaRPr/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90547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07666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865014" y="304801"/>
            <a:ext cx="1715800" cy="5410200"/>
          </a:xfrm>
        </p:spPr>
        <p:txBody>
          <a:bodyPr vert="eaVert"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209800" y="304801"/>
            <a:ext cx="7502814" cy="5410200"/>
          </a:xfrm>
        </p:spPr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994977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899905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80013" y="1600200"/>
            <a:ext cx="6400801" cy="2486025"/>
          </a:xfrm>
        </p:spPr>
        <p:txBody>
          <a:bodyPr rtlCol="0" anchor="b">
            <a:normAutofit/>
          </a:bodyPr>
          <a:lstStyle>
            <a:lvl1pPr algn="l" rtl="0">
              <a:defRPr sz="5200"/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5180011" y="4105029"/>
            <a:ext cx="6400801" cy="914400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2000">
                <a:solidFill>
                  <a:schemeClr val="accent2"/>
                </a:solidFill>
              </a:defRPr>
            </a:lvl1pPr>
            <a:lvl2pPr marL="457200" indent="0" algn="l" rtl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l" rtl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17916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208213" y="1600200"/>
            <a:ext cx="4572000" cy="4114800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7008813" y="1600200"/>
            <a:ext cx="4572000" cy="4114800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07751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08213" y="1600200"/>
            <a:ext cx="4572000" cy="823912"/>
          </a:xfrm>
        </p:spPr>
        <p:txBody>
          <a:bodyPr rtlCol="0" anchor="ctr">
            <a:noAutofit/>
          </a:bodyPr>
          <a:lstStyle>
            <a:lvl1pPr marL="0" indent="0" algn="l" rtl="0">
              <a:spcBef>
                <a:spcPts val="0"/>
              </a:spcBef>
              <a:buNone/>
              <a:defRPr sz="2100" b="0">
                <a:solidFill>
                  <a:schemeClr val="accent2"/>
                </a:solidFill>
              </a:defRPr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208213" y="2505075"/>
            <a:ext cx="4572000" cy="3337560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7008813" y="1600200"/>
            <a:ext cx="4572000" cy="823912"/>
          </a:xfrm>
        </p:spPr>
        <p:txBody>
          <a:bodyPr rtlCol="0" anchor="ctr">
            <a:noAutofit/>
          </a:bodyPr>
          <a:lstStyle>
            <a:lvl1pPr marL="0" indent="0" algn="l" rtl="0">
              <a:spcBef>
                <a:spcPts val="0"/>
              </a:spcBef>
              <a:buNone/>
              <a:defRPr sz="2100" b="0">
                <a:solidFill>
                  <a:schemeClr val="accent2"/>
                </a:solidFill>
              </a:defRPr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7008813" y="2505075"/>
            <a:ext cx="4572000" cy="3337560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330463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983093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22526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37612" y="2277477"/>
            <a:ext cx="2743201" cy="2322178"/>
          </a:xfrm>
        </p:spPr>
        <p:txBody>
          <a:bodyPr rtlCol="0" anchor="b">
            <a:normAutofit/>
          </a:bodyPr>
          <a:lstStyle>
            <a:lvl1pPr algn="l" rtl="0">
              <a:defRPr sz="2600">
                <a:solidFill>
                  <a:schemeClr val="accent2"/>
                </a:solidFill>
              </a:defRPr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3813" y="533400"/>
            <a:ext cx="6858000" cy="48006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400"/>
            </a:lvl5pPr>
            <a:lvl6pPr algn="l" rtl="0">
              <a:defRPr sz="1400"/>
            </a:lvl6pPr>
            <a:lvl7pPr algn="l" rtl="0">
              <a:defRPr sz="1400"/>
            </a:lvl7pPr>
            <a:lvl8pPr algn="l" rtl="0">
              <a:defRPr sz="1400"/>
            </a:lvl8pPr>
            <a:lvl9pPr algn="l" rtl="0">
              <a:defRPr sz="14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837614" y="4583187"/>
            <a:ext cx="2743200" cy="1131813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000"/>
              </a:spcBef>
              <a:buNone/>
              <a:defRPr sz="14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977006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37612" y="2277477"/>
            <a:ext cx="2743201" cy="2322178"/>
          </a:xfrm>
        </p:spPr>
        <p:txBody>
          <a:bodyPr rtlCol="0" anchor="b">
            <a:normAutofit/>
          </a:bodyPr>
          <a:lstStyle>
            <a:lvl1pPr algn="l" rtl="0">
              <a:defRPr sz="2600">
                <a:solidFill>
                  <a:schemeClr val="accent2"/>
                </a:solidFill>
              </a:defRPr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293812" y="533400"/>
            <a:ext cx="6858001" cy="4800600"/>
          </a:xfrm>
          <a:prstGeom prst="roundRect">
            <a:avLst>
              <a:gd name="adj" fmla="val 4409"/>
            </a:avLst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/>
          </a:p>
        </p:txBody>
      </p: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idx="1"/>
          </p:nvPr>
        </p:nvSpPr>
        <p:spPr>
          <a:xfrm>
            <a:off x="1408112" y="647700"/>
            <a:ext cx="6629400" cy="4572000"/>
          </a:xfrm>
          <a:prstGeom prst="roundRect">
            <a:avLst>
              <a:gd name="adj" fmla="val 3725"/>
            </a:avLst>
          </a:prstGeom>
        </p:spPr>
        <p:txBody>
          <a:bodyPr tIns="914400" rtlCol="0">
            <a:normAutofit/>
          </a:bodyPr>
          <a:lstStyle>
            <a:lvl1pPr marL="0" indent="0" algn="ctr" rtl="0">
              <a:buNone/>
              <a:defRPr sz="2400"/>
            </a:lvl1pPr>
            <a:lvl2pPr marL="457200" indent="0" algn="l" rtl="0">
              <a:buNone/>
              <a:defRPr sz="2800"/>
            </a:lvl2pPr>
            <a:lvl3pPr marL="914400" indent="0" algn="l" rtl="0">
              <a:buNone/>
              <a:defRPr sz="2400"/>
            </a:lvl3pPr>
            <a:lvl4pPr marL="1371600" indent="0" algn="l" rtl="0">
              <a:buNone/>
              <a:defRPr sz="2000"/>
            </a:lvl4pPr>
            <a:lvl5pPr marL="1828800" indent="0" algn="l" rtl="0">
              <a:buNone/>
              <a:defRPr sz="2000"/>
            </a:lvl5pPr>
            <a:lvl6pPr marL="2286000" indent="0" algn="l" rtl="0">
              <a:buNone/>
              <a:defRPr sz="2000"/>
            </a:lvl6pPr>
            <a:lvl7pPr marL="2743200" indent="0" algn="l" rtl="0">
              <a:buNone/>
              <a:defRPr sz="2000"/>
            </a:lvl7pPr>
            <a:lvl8pPr marL="3200400" indent="0" algn="l" rtl="0">
              <a:buNone/>
              <a:defRPr sz="2000"/>
            </a:lvl8pPr>
            <a:lvl9pPr marL="3657600" indent="0" algn="l" rtl="0">
              <a:buNone/>
              <a:defRPr sz="2000"/>
            </a:lvl9pPr>
          </a:lstStyle>
          <a:p>
            <a:pPr rtl="0"/>
            <a:r>
              <a:rPr lang="ru-RU" smtClean="0"/>
              <a:t>Вставка рисунка</a:t>
            </a:r>
            <a:endParaRPr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837614" y="4583187"/>
            <a:ext cx="2743200" cy="1131813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000"/>
              </a:spcBef>
              <a:buNone/>
              <a:defRPr sz="14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393017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08213" y="304800"/>
            <a:ext cx="9372600" cy="120041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ru"/>
              <a:t>Стиль образца заголовка</a:t>
            </a:r>
            <a:endParaRPr dirty="0"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2208213" y="1600200"/>
            <a:ext cx="93726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"/>
              <a:t>Щелкните, чтобы изменить стили текста образца слайда</a:t>
            </a:r>
          </a:p>
          <a:p>
            <a:pPr lvl="1" rtl="0"/>
            <a:r>
              <a:rPr lang="ru"/>
              <a:t>Второй уровень</a:t>
            </a:r>
          </a:p>
          <a:p>
            <a:pPr lvl="2" rtl="0"/>
            <a:r>
              <a:rPr lang="ru"/>
              <a:t>Третий уровень</a:t>
            </a:r>
          </a:p>
          <a:p>
            <a:pPr lvl="3" rtl="0"/>
            <a:r>
              <a:rPr lang="ru"/>
              <a:t>Четвертый уровень</a:t>
            </a:r>
          </a:p>
          <a:p>
            <a:pPr lvl="4" rtl="0"/>
            <a:r>
              <a:rPr lang="ru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253576" y="6505078"/>
            <a:ext cx="964036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2"/>
                </a:solidFill>
              </a:defRPr>
            </a:lvl1pPr>
          </a:lstStyle>
          <a:p>
            <a:pPr rtl="0"/>
            <a:r>
              <a:rPr lang="en-US" smtClean="0"/>
              <a:t>01.09.2016</a:t>
            </a:r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280159" y="6505078"/>
            <a:ext cx="6876415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2"/>
                </a:solidFill>
              </a:defRPr>
            </a:lvl1pPr>
          </a:lstStyle>
          <a:p>
            <a:pPr rtl="0"/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580814" y="6280298"/>
            <a:ext cx="533399" cy="3491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rtl="0">
              <a:defRPr sz="1100" b="1">
                <a:solidFill>
                  <a:srgbClr val="AB3C19"/>
                </a:solidFill>
              </a:defRPr>
            </a:lvl1pPr>
          </a:lstStyle>
          <a:p>
            <a:pPr rtl="0"/>
            <a:fld id="{8FDBFFB2-86D9-4B8F-A59A-553A60B94BB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0255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SzPct val="80000"/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1000"/>
        </a:spcBef>
        <a:buSzPct val="80000"/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7452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1460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3464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3" Type="http://schemas.openxmlformats.org/officeDocument/2006/relationships/image" Target="../media/image36.jpeg"/><Relationship Id="rId7" Type="http://schemas.openxmlformats.org/officeDocument/2006/relationships/image" Target="../media/image40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65213" y="304800"/>
            <a:ext cx="8619114" cy="2793906"/>
          </a:xfrm>
        </p:spPr>
        <p:txBody>
          <a:bodyPr rtlCol="0"/>
          <a:lstStyle/>
          <a:p>
            <a:pPr algn="ctr" rtl="0"/>
            <a:r>
              <a:rPr lang="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«Экологическая почта»</a:t>
            </a:r>
            <a:endParaRPr lang="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11681" y="3690695"/>
            <a:ext cx="4339243" cy="1604512"/>
          </a:xfrm>
        </p:spPr>
        <p:txBody>
          <a:bodyPr rtlCol="0">
            <a:normAutofit/>
          </a:bodyPr>
          <a:lstStyle/>
          <a:p>
            <a:pPr algn="r" rt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одготовили: воспитатели </a:t>
            </a:r>
          </a:p>
          <a:p>
            <a:pPr algn="r" rtl="0"/>
            <a:r>
              <a:rPr lang="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средней группы «Солнышко»</a:t>
            </a:r>
          </a:p>
          <a:p>
            <a:pPr algn="r" rtl="0"/>
            <a:r>
              <a:rPr lang="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Азовцева Т.Ю., </a:t>
            </a:r>
          </a:p>
          <a:p>
            <a:pPr algn="r" rtl="0"/>
            <a:r>
              <a:rPr lang="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Егорова О.В.</a:t>
            </a:r>
            <a:endParaRPr lang="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02134" y="5760719"/>
            <a:ext cx="15877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Санкт-Петербург</a:t>
            </a:r>
          </a:p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2018 г.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842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08213" y="58189"/>
            <a:ext cx="9372600" cy="989215"/>
          </a:xfrm>
        </p:spPr>
        <p:txBody>
          <a:bodyPr rtlCol="0">
            <a:normAutofit fontScale="90000"/>
          </a:bodyPr>
          <a:lstStyle/>
          <a:p>
            <a:pPr algn="ctr" rtl="0"/>
            <a:r>
              <a:rPr lang="en-US" dirty="0" smtClean="0"/>
              <a:t>I </a:t>
            </a:r>
            <a:r>
              <a:rPr lang="ru-RU" dirty="0" smtClean="0"/>
              <a:t> этап. Организационно-подготовительный. Октябрь.</a:t>
            </a:r>
            <a:endParaRPr lang="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111433" y="1166843"/>
            <a:ext cx="8030094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Подборка информации, иллюстраций для бесед и </a:t>
            </a:r>
            <a:r>
              <a:rPr lang="ru-RU" sz="2000" dirty="0">
                <a:latin typeface="+mj-lt"/>
                <a:ea typeface="+mj-ea"/>
                <a:cs typeface="+mj-cs"/>
              </a:rPr>
              <a:t>занятий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темы: «Полезные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животные, растения, насекомые, птицы, Санитары леса», «Чем можно кормить птиц», «Зачем кормить птиц зимой», «Вода-источник жизни», «Круговорот воды в природе. Различные состояния воды», «Хвойные деревья»,  «Редкие виды растений и животных», «Земля - наш дом», «Красная книга- что это?», «Скажем мусору нет», «Зачем нужно солнце», «О вреде и пользе солнечных лучей»</a:t>
            </a:r>
            <a:r>
              <a:rPr lang="ru-RU" sz="2000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Поиск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подбор художественных произведений на тему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«Экология»: стихи, загадки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пословицы и поговорки 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растениях, животных, птицах, природных явлениях, солнце, воде и воздухе.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 по теме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«Экологическая почта».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Беседа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детьми 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предстоящем проекте. Выбор адресатов, обсуждение правил.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529440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28553" y="395439"/>
            <a:ext cx="72736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II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Этап. Основной. Ноябрь. «Я приношу пользу»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72342" y="1147156"/>
            <a:ext cx="999189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Беседа и рассматривание иллюстраций на тему: «Лекарственные растения», «Полезные насекомые», «Полезные птицы», «Санитары леса».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книг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Е. Благинина «Одуванчик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В. В. Бианки «Сова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Г. Сапгир «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Дятел», 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Пришвин «Дятел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Написание и получение писем «Я полезный».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/>
          </a:p>
        </p:txBody>
      </p:sp>
      <p:sp>
        <p:nvSpPr>
          <p:cNvPr id="5" name="AutoShape 2" descr="https://sun9-1.userapi.com/c840521/v840521290/664f2/uneJOJjnLq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0" name="Picture 6" descr="https://sun9-1.userapi.com/c840521/v840521290/664f2/uneJOJjnLq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12822" y="2689524"/>
            <a:ext cx="1803862" cy="320686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pp.userapi.com/c830409/v830409795/ae1ad/D8ZTGVTLb5g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45784" y="2818334"/>
            <a:ext cx="1889356" cy="251914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96471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76251" y="299259"/>
            <a:ext cx="85704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Декабрь. «Елочка, живи!»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42752" y="914399"/>
            <a:ext cx="886136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Беседа и рассматривание иллюстраций «Хвойные деревья».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экологических сказок «Сказка о маленьком кедре», «История одной елочки», Э. Успенский «Зима в Простоквашино».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Заучивание стихотворения И,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Токмаковой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«Живи, елочка».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Просмотр мультфильма «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Лунтик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елочка».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Музыкальная игра «Елочки-пенечки».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Урок мышления «Я знаю, что можно придумать, чтобы больше не рубили елочки!»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открыток «Елочка», дарение близким людям.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AutoShape 2" descr="https://pp.userapi.com/c834101/v834101290/e6af2/NwCUl0FuXPU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45373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pp.userapi.com/c840323/v840323290/69c81/vmp3lUF6et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6521228" y="1607743"/>
            <a:ext cx="4190435" cy="235712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https://pp.userapi.com/c834101/v834101290/e6af2/NwCUl0FuXPU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840287" y="752300"/>
            <a:ext cx="3961996" cy="412922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79097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08213" y="304800"/>
            <a:ext cx="9372600" cy="592975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Январь. «Береги воду»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08213" y="1271847"/>
            <a:ext cx="9372600" cy="4443153"/>
          </a:xfrm>
        </p:spPr>
        <p:txBody>
          <a:bodyPr>
            <a:normAutofit/>
          </a:bodyPr>
          <a:lstStyle/>
          <a:p>
            <a:r>
              <a:rPr lang="ru-RU" dirty="0" smtClean="0"/>
              <a:t>Беседа «Вода это жизнь», «Круговорот воды в природе», «Вода на земле».</a:t>
            </a:r>
          </a:p>
          <a:p>
            <a:r>
              <a:rPr lang="ru-RU" dirty="0" smtClean="0"/>
              <a:t>Рассматривание иллюстраций «Вода на земле» и отгадывание загадок.</a:t>
            </a:r>
          </a:p>
          <a:p>
            <a:r>
              <a:rPr lang="ru-RU" dirty="0" smtClean="0"/>
              <a:t>Проведение опытов с водой: замерзание, оттаивание, испарение, рассматривание снега под лупой, изучение инея, свойств снега.</a:t>
            </a:r>
          </a:p>
          <a:p>
            <a:r>
              <a:rPr lang="ru-RU" dirty="0" smtClean="0"/>
              <a:t>Чтение экологических сказок «Путешествие Капельки», «Как тучка в пустыне побывала», «История о дружбе и добре».</a:t>
            </a:r>
          </a:p>
          <a:p>
            <a:r>
              <a:rPr lang="ru-RU" dirty="0" smtClean="0"/>
              <a:t>Коллективная работа «Круговорот воды в природе»</a:t>
            </a:r>
          </a:p>
          <a:p>
            <a:r>
              <a:rPr lang="ru-RU" dirty="0" smtClean="0"/>
              <a:t>Коллективная работа «Пингвины на льдине. </a:t>
            </a:r>
            <a:r>
              <a:rPr lang="ru-RU" dirty="0"/>
              <a:t>З</a:t>
            </a:r>
            <a:r>
              <a:rPr lang="ru-RU" dirty="0" smtClean="0"/>
              <a:t>ащитим запасы питьевой воды»</a:t>
            </a:r>
          </a:p>
          <a:p>
            <a:r>
              <a:rPr lang="ru-RU" dirty="0" smtClean="0"/>
              <a:t>Альбом «Я и снег»</a:t>
            </a:r>
          </a:p>
        </p:txBody>
      </p:sp>
    </p:spTree>
    <p:extLst>
      <p:ext uri="{BB962C8B-B14F-4D97-AF65-F5344CB8AC3E}">
        <p14:creationId xmlns:p14="http://schemas.microsoft.com/office/powerpoint/2010/main" val="71536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Коллективная работа «Круговорот воды в природе»</a:t>
            </a:r>
            <a:endParaRPr lang="ru-RU" dirty="0"/>
          </a:p>
        </p:txBody>
      </p:sp>
      <p:pic>
        <p:nvPicPr>
          <p:cNvPr id="5122" name="Picture 2" descr="https://pp.userapi.com/c834102/v834102486/d6149/-c1jjt-GXuk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72053" y="1843219"/>
            <a:ext cx="1784003" cy="31715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s://pp.userapi.com/c834200/v834200486/d18b3/eVo6GhsGkdw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685525" y="1403450"/>
            <a:ext cx="2417974" cy="42986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https://pp.userapi.com/c824410/v824410486/d2adf/sHinUuGzYCE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6896" y="2343773"/>
            <a:ext cx="3306391" cy="18598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72278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2590" y="565266"/>
            <a:ext cx="3517468" cy="255339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Коллективная работа «Защитники запасов питьевой воды», отправляем их почтой в Антарктиду для охраны льдов и айсбергов</a:t>
            </a:r>
            <a:endParaRPr lang="ru-RU" dirty="0"/>
          </a:p>
        </p:txBody>
      </p:sp>
      <p:pic>
        <p:nvPicPr>
          <p:cNvPr id="10242" name="Picture 2" descr="https://pp.userapi.com/c840126/v840126795/82667/IF5OOFP3Z2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34441" y="3379915"/>
            <a:ext cx="2993766" cy="22453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0244" name="Picture 4" descr="https://pp.userapi.com/c841638/v841638795/736b3/gsxwh_pgnUM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18228" y="1071562"/>
            <a:ext cx="5677443" cy="425808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34335438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08213" y="304800"/>
            <a:ext cx="9372600" cy="626225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Февраль. «Покормите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тиц зимой»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08213" y="1155469"/>
            <a:ext cx="9372600" cy="4559531"/>
          </a:xfrm>
        </p:spPr>
        <p:txBody>
          <a:bodyPr/>
          <a:lstStyle/>
          <a:p>
            <a:r>
              <a:rPr lang="ru-RU" dirty="0" smtClean="0"/>
              <a:t>Беседа и рассматривание иллюстраций «Зимующие птицы»,  «Зачем нужно кормить птиц?», «Чем можно кормить птиц?».</a:t>
            </a:r>
          </a:p>
          <a:p>
            <a:r>
              <a:rPr lang="ru-RU" dirty="0" smtClean="0"/>
              <a:t>Консультация для родителей «Покормите птиц зимой».</a:t>
            </a:r>
          </a:p>
          <a:p>
            <a:r>
              <a:rPr lang="ru-RU" dirty="0" smtClean="0"/>
              <a:t>Заучивание стихотворение  Яшина А. «Покормите птиц зимой».</a:t>
            </a:r>
          </a:p>
          <a:p>
            <a:r>
              <a:rPr lang="ru-RU" dirty="0" smtClean="0"/>
              <a:t>Коллективная работа «Снегири».</a:t>
            </a:r>
          </a:p>
          <a:p>
            <a:r>
              <a:rPr lang="ru-RU" dirty="0" smtClean="0"/>
              <a:t>Аппликация «Синички».</a:t>
            </a:r>
          </a:p>
          <a:p>
            <a:r>
              <a:rPr lang="ru-RU" dirty="0" smtClean="0"/>
              <a:t>Изготовление посылок (кормушек).</a:t>
            </a:r>
          </a:p>
          <a:p>
            <a:r>
              <a:rPr lang="ru-RU" dirty="0" smtClean="0"/>
              <a:t>Отправка посылок.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83589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11072813" cy="52787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Коллективная работа «Снегири» и аппликация «Синички»</a:t>
            </a:r>
            <a:endParaRPr lang="ru-RU" dirty="0"/>
          </a:p>
        </p:txBody>
      </p:sp>
      <p:pic>
        <p:nvPicPr>
          <p:cNvPr id="2052" name="Picture 4" descr="https://pp.userapi.com/c824501/v824501486/d389f/brqplAxkrnQ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5324" y="986606"/>
            <a:ext cx="1972889" cy="350735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99089" y="3609151"/>
            <a:ext cx="3844042" cy="21622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99089" y="1012824"/>
            <a:ext cx="4295424" cy="24161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6" name="Picture 8" descr="https://pp.userapi.com/c841228/v841228486/6c427/nhlU9GmkeNw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04667" y="3429000"/>
            <a:ext cx="4276146" cy="24053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s://pp.userapi.com/c834200/v834200486/d1942/ApfeUrxWCBc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85389" y="1078836"/>
            <a:ext cx="4188410" cy="23501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00448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08213" y="304800"/>
            <a:ext cx="5181802" cy="576349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Изготовление кормушки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290" name="Picture 2" descr="https://pp.userapi.com/c824700/v824700795/e7aa2/cWYXkL77kVU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656" y="1018309"/>
            <a:ext cx="3675113" cy="275633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12292" name="Picture 4" descr="https://pp.userapi.com/c841621/v841621795/78896/eZXoInlWPk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26575" y="4104498"/>
            <a:ext cx="3480658" cy="261049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3" name="Picture 2" descr="http://my-fasenda.ru/wp-content/uploads/2016/02/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16584" y="881149"/>
            <a:ext cx="4615452" cy="30718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4" name="Picture 4" descr="http://cs624516.vk.me/v624516172/452e3/muGwd-uIi7o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62949" y="4052838"/>
            <a:ext cx="2081801" cy="26087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1379456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Пояснительная записка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" indent="0">
              <a:buNone/>
            </a:pPr>
            <a:r>
              <a:rPr lang="ru-RU" sz="3200" dirty="0" smtClean="0"/>
              <a:t>Экологическая почта -  это долгосрочный проект для детей, в течение которого каждый месяц на определенную актуальную тему проводятся беседы, занятия, наблюдения и т.п. Итогом месяца является какое-либо послание (самим себе, родителям, знакомым, детям из соседних групп), которое отправляется по почте. Дети выполняют роль адресатов, отправителей, почтальонов.</a:t>
            </a:r>
          </a:p>
          <a:p>
            <a:pPr marL="4572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9807392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08213" y="304800"/>
            <a:ext cx="9372600" cy="601287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Отправка посылок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https://pp.userapi.com/c824601/v824601795/ebe26/nTd6GX-Wfkk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02077" y="1695979"/>
            <a:ext cx="3724102" cy="27930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s://pp.userapi.com/c840027/v840027795/93e30/VD1e-43norc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70285" y="1550004"/>
            <a:ext cx="4113366" cy="30850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902256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Март. «Красная книга России»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841863" y="1803862"/>
            <a:ext cx="8582297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/>
              <a:t>Беседа и рассматривание иллюстраций «Красная книга России», «Растения Красной книги России», «Животные Красной книги России»;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/>
              <a:t>Чтение художественной </a:t>
            </a:r>
            <a:r>
              <a:rPr lang="ru-RU" sz="2400" dirty="0"/>
              <a:t>л</a:t>
            </a:r>
            <a:r>
              <a:rPr lang="ru-RU" sz="2400" dirty="0" smtClean="0"/>
              <a:t>итературы: К.И. Чуковский «Доктор Айболит».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/>
              <a:t>«Береги живое» беседа о правилах поведения на </a:t>
            </a:r>
            <a:r>
              <a:rPr lang="ru-RU" sz="2400" dirty="0" smtClean="0"/>
              <a:t>природе, </a:t>
            </a:r>
            <a:r>
              <a:rPr lang="ru-RU" sz="2400" dirty="0"/>
              <a:t>при общении с животными и о правильном обращении с растениями</a:t>
            </a:r>
            <a:r>
              <a:rPr lang="ru-RU" sz="2400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/>
              <a:t>Совместная работа </a:t>
            </a:r>
            <a:r>
              <a:rPr lang="ru-RU" sz="2400" dirty="0"/>
              <a:t>с </a:t>
            </a:r>
            <a:r>
              <a:rPr lang="ru-RU" sz="2400" dirty="0" smtClean="0"/>
              <a:t>родителями: </a:t>
            </a:r>
            <a:r>
              <a:rPr lang="ru-RU" sz="2400" dirty="0"/>
              <a:t>Написание писем «Я из Красной книги»</a:t>
            </a:r>
            <a:br>
              <a:rPr lang="ru-RU" sz="2400" dirty="0"/>
            </a:br>
            <a:endParaRPr lang="ru-RU" sz="2400" dirty="0" smtClean="0"/>
          </a:p>
          <a:p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63939511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Написание писем «Я из Красной книги»</a:t>
            </a:r>
            <a:br>
              <a:rPr lang="ru-RU" dirty="0"/>
            </a:br>
            <a:endParaRPr lang="ru-RU" dirty="0"/>
          </a:p>
        </p:txBody>
      </p:sp>
      <p:pic>
        <p:nvPicPr>
          <p:cNvPr id="1026" name="Picture 2" descr="https://pp.userapi.com/c847017/v847017741/65595/DFfeAeXM7K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188368" y="1738995"/>
            <a:ext cx="3252651" cy="2439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pp.userapi.com/c830409/v830409741/1169cd/QI_u8cRAuY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67251" y="1136152"/>
            <a:ext cx="3840374" cy="2880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pp.userapi.com/c824502/v824502741/14a57f/juRCyHdqIMg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20149" y="1120935"/>
            <a:ext cx="3860664" cy="2895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pp.userapi.com/c845123/v845123741/6af8e/36p-oIqo_Es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34438" y="4232364"/>
            <a:ext cx="3216638" cy="2412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pp.userapi.com/c824411/v824411741/153779/NJ7Sbovb4XY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29342" y="4207871"/>
            <a:ext cx="3281951" cy="2461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711406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Апрель. День Земли.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Беседа «Земля – наш дом», рассматривание иллюстраций и </a:t>
            </a:r>
            <a:r>
              <a:rPr lang="ru-RU" dirty="0" smtClean="0"/>
              <a:t>картинок</a:t>
            </a:r>
          </a:p>
          <a:p>
            <a:r>
              <a:rPr lang="ru-RU" dirty="0" smtClean="0"/>
              <a:t>Беседа «Как защитить Землю?»</a:t>
            </a:r>
          </a:p>
          <a:p>
            <a:r>
              <a:rPr lang="ru-RU" dirty="0" smtClean="0"/>
              <a:t>Наблюдение за землей на прогулке</a:t>
            </a:r>
          </a:p>
          <a:p>
            <a:r>
              <a:rPr lang="ru-RU" dirty="0" smtClean="0"/>
              <a:t>Раскрашивание раскрасок</a:t>
            </a:r>
          </a:p>
          <a:p>
            <a:r>
              <a:rPr lang="ru-RU" dirty="0" smtClean="0"/>
              <a:t>Садим огород</a:t>
            </a:r>
          </a:p>
          <a:p>
            <a:r>
              <a:rPr lang="ru-RU" dirty="0" smtClean="0"/>
              <a:t>Коллективная работа «Сортируем мусор»</a:t>
            </a:r>
          </a:p>
          <a:p>
            <a:r>
              <a:rPr lang="ru-RU" dirty="0" smtClean="0"/>
              <a:t>Конструирование «Земля в будущем»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7456952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Телеграмма от земли с просьбой о помощи в сортировке мусора</a:t>
            </a:r>
            <a:endParaRPr lang="ru-RU" dirty="0"/>
          </a:p>
        </p:txBody>
      </p:sp>
      <p:pic>
        <p:nvPicPr>
          <p:cNvPr id="7170" name="Picture 2" descr="https://pp.userapi.com/c840324/v840324849/7dc59/DQi-xGFNlBY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05302" y="2093758"/>
            <a:ext cx="3560219" cy="2670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https://pp.userapi.com/c845017/v845017849/3d785/g2S7S90yFCk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08213" y="2093758"/>
            <a:ext cx="3378924" cy="2534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041770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Май. «Чистый воздух»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08213" y="1600200"/>
            <a:ext cx="9372600" cy="4918166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 Беседа по теме «Что такое воздух, почему он необходим человеку»;</a:t>
            </a:r>
          </a:p>
          <a:p>
            <a:r>
              <a:rPr lang="ru-RU" dirty="0"/>
              <a:t>- Чтение художественной </a:t>
            </a:r>
            <a:r>
              <a:rPr lang="ru-RU" dirty="0" smtClean="0"/>
              <a:t>литературы :</a:t>
            </a:r>
            <a:r>
              <a:rPr lang="ru-RU" i="1" dirty="0" smtClean="0"/>
              <a:t>«</a:t>
            </a:r>
            <a:r>
              <a:rPr lang="ru-RU" i="1" dirty="0"/>
              <a:t>Ветрено, ветрено»</a:t>
            </a:r>
            <a:r>
              <a:rPr lang="ru-RU" dirty="0"/>
              <a:t> И. </a:t>
            </a:r>
            <a:r>
              <a:rPr lang="ru-RU" dirty="0" err="1"/>
              <a:t>Токмакова</a:t>
            </a:r>
            <a:r>
              <a:rPr lang="ru-RU" dirty="0"/>
              <a:t>, </a:t>
            </a:r>
            <a:r>
              <a:rPr lang="ru-RU" i="1" dirty="0"/>
              <a:t>«Ветер, ветерок, ветрище»</a:t>
            </a:r>
            <a:r>
              <a:rPr lang="ru-RU" dirty="0"/>
              <a:t> Я. Аким, </a:t>
            </a:r>
            <a:r>
              <a:rPr lang="ru-RU" i="1" dirty="0"/>
              <a:t>«Дуют ветры в феврале»</a:t>
            </a:r>
            <a:r>
              <a:rPr lang="ru-RU" dirty="0"/>
              <a:t> С. Маршак, </a:t>
            </a:r>
            <a:r>
              <a:rPr lang="ru-RU" i="1" dirty="0"/>
              <a:t>«Видел я, как ветерок…»</a:t>
            </a:r>
            <a:r>
              <a:rPr lang="ru-RU" dirty="0"/>
              <a:t> Г. </a:t>
            </a:r>
            <a:r>
              <a:rPr lang="ru-RU" dirty="0" err="1"/>
              <a:t>Лагздынь</a:t>
            </a:r>
            <a:endParaRPr lang="ru-RU" dirty="0"/>
          </a:p>
          <a:p>
            <a:r>
              <a:rPr lang="ru-RU" dirty="0"/>
              <a:t>- </a:t>
            </a:r>
            <a:r>
              <a:rPr lang="ru-RU" dirty="0" smtClean="0"/>
              <a:t>Беседа-размышление </a:t>
            </a:r>
            <a:r>
              <a:rPr lang="ru-RU" dirty="0"/>
              <a:t>«Какие факторы загрязняют воздух и к чему это </a:t>
            </a:r>
            <a:r>
              <a:rPr lang="ru-RU" dirty="0" smtClean="0"/>
              <a:t>может </a:t>
            </a:r>
            <a:r>
              <a:rPr lang="ru-RU" dirty="0"/>
              <a:t>привести</a:t>
            </a:r>
            <a:r>
              <a:rPr lang="ru-RU" dirty="0" smtClean="0"/>
              <a:t>»;</a:t>
            </a:r>
          </a:p>
          <a:p>
            <a:r>
              <a:rPr lang="ru-RU" dirty="0" smtClean="0"/>
              <a:t>Растим огород. Беседа «Фотосинтез»</a:t>
            </a:r>
            <a:endParaRPr lang="ru-RU" dirty="0"/>
          </a:p>
          <a:p>
            <a:r>
              <a:rPr lang="ru-RU" dirty="0" smtClean="0"/>
              <a:t>- </a:t>
            </a:r>
            <a:r>
              <a:rPr lang="ru-RU" dirty="0"/>
              <a:t>Рассматривание познавательных рисунков, </a:t>
            </a:r>
            <a:r>
              <a:rPr lang="ru-RU" dirty="0" smtClean="0"/>
              <a:t>плакатов</a:t>
            </a:r>
          </a:p>
          <a:p>
            <a:r>
              <a:rPr lang="ru-RU" dirty="0" smtClean="0"/>
              <a:t>Просмотр мультфильма. «Воздух для вдохновения»</a:t>
            </a:r>
            <a:endParaRPr lang="ru-RU" dirty="0"/>
          </a:p>
          <a:p>
            <a:r>
              <a:rPr lang="ru-RU" dirty="0"/>
              <a:t>  </a:t>
            </a:r>
            <a:r>
              <a:rPr lang="ru-RU" dirty="0" smtClean="0"/>
              <a:t>Дыхательная гимнастика: «Ветерок»</a:t>
            </a:r>
          </a:p>
          <a:p>
            <a:r>
              <a:rPr lang="ru-RU" dirty="0" smtClean="0"/>
              <a:t>Подвижные игры: «Ветер, ветер, ветерок…», «Ветер и листья»</a:t>
            </a:r>
          </a:p>
          <a:p>
            <a:r>
              <a:rPr lang="ru-RU" dirty="0" smtClean="0"/>
              <a:t>Наблюдение на улице.</a:t>
            </a:r>
          </a:p>
          <a:p>
            <a:r>
              <a:rPr lang="ru-RU" dirty="0" smtClean="0"/>
              <a:t>Рисование «Пожарная машина»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1374998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Рисование «Пожарные машины»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653451" y="1600200"/>
            <a:ext cx="1927362" cy="4114800"/>
          </a:xfrm>
        </p:spPr>
        <p:txBody>
          <a:bodyPr/>
          <a:lstStyle/>
          <a:p>
            <a:pPr marL="45720" indent="0">
              <a:buNone/>
            </a:pPr>
            <a:r>
              <a:rPr lang="ru-RU" dirty="0" smtClean="0"/>
              <a:t>Для защиты атмосферы Земли от пожаров. Отвечаем на письмо от плачущей Земли. </a:t>
            </a:r>
            <a:endParaRPr lang="ru-RU" dirty="0"/>
          </a:p>
        </p:txBody>
      </p:sp>
      <p:pic>
        <p:nvPicPr>
          <p:cNvPr id="7170" name="Picture 2" descr="https://pp.userapi.com/c623900/v623900131/125aac/cezOqdvzkK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98796" y="1802356"/>
            <a:ext cx="5817750" cy="4363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340050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Выход из проекта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31520" y="1600200"/>
            <a:ext cx="10849293" cy="2356658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Альбом фотографий «Я и снег».</a:t>
            </a:r>
          </a:p>
          <a:p>
            <a:r>
              <a:rPr lang="ru-RU" dirty="0" smtClean="0"/>
              <a:t>Альбом писем «Я полезный», «Красная книга России»</a:t>
            </a:r>
          </a:p>
          <a:p>
            <a:r>
              <a:rPr lang="ru-RU" dirty="0" smtClean="0"/>
              <a:t>Демонстрационные материалы по темам на каждый месяц.</a:t>
            </a:r>
          </a:p>
          <a:p>
            <a:r>
              <a:rPr lang="ru-RU" dirty="0" smtClean="0"/>
              <a:t>Коллективные работы «Снегири», «Круговорот воды в природе»,</a:t>
            </a:r>
          </a:p>
          <a:p>
            <a:pPr marL="45720" indent="0">
              <a:buNone/>
            </a:pPr>
            <a:r>
              <a:rPr lang="ru-RU" dirty="0" smtClean="0"/>
              <a:t>«Сортировка мусора», календарь природы. </a:t>
            </a:r>
            <a:endParaRPr lang="ru-RU" dirty="0"/>
          </a:p>
        </p:txBody>
      </p:sp>
      <p:pic>
        <p:nvPicPr>
          <p:cNvPr id="7172" name="Picture 4" descr="https://pp.userapi.com/c834103/v834103795/ea388/1XdtQTlHsq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97586" y="206732"/>
            <a:ext cx="2384430" cy="1788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https://sun1-2.userapi.com/c840520/v840520795/668ac/Kmc3f8ut3IQ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9793705" y="881750"/>
            <a:ext cx="1702406" cy="2269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https://pp.userapi.com/c841023/v841023795/7af6c/vLcaeQhsZ-Y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979163">
            <a:off x="3073540" y="3922222"/>
            <a:ext cx="1865168" cy="2486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8" name="Picture 10" descr="https://pp.userapi.com/c824603/v824603795/e745e/POWw74bIjJI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20804" y="2710059"/>
            <a:ext cx="2460009" cy="1845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0" name="Picture 12" descr="https://sun1-2.userapi.com/c840725/v840725795/6722c/uCLrD2K6P5A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5314749">
            <a:off x="4436718" y="4410964"/>
            <a:ext cx="1896486" cy="1896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2" name="Picture 14" descr="https://pp.userapi.com/c834300/v834300795/eda6d/2JkeRvZRQJc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8526825" y="4202261"/>
            <a:ext cx="2551996" cy="2551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4" name="Picture 16" descr="https://pp.userapi.com/c840232/v840232795/873c9/oW2WZn-6RjI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6058622" y="4162018"/>
            <a:ext cx="2444213" cy="244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573659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75166" y="304800"/>
            <a:ext cx="4402184" cy="583474"/>
          </a:xfrm>
        </p:spPr>
        <p:txBody>
          <a:bodyPr/>
          <a:lstStyle/>
          <a:p>
            <a:r>
              <a:rPr lang="ru-RU" dirty="0" smtClean="0"/>
              <a:t>Подведение итогов: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89611" y="888274"/>
            <a:ext cx="10215154" cy="5760720"/>
          </a:xfrm>
        </p:spPr>
        <p:txBody>
          <a:bodyPr>
            <a:normAutofit fontScale="40000" lnSpcReduction="20000"/>
          </a:bodyPr>
          <a:lstStyle/>
          <a:p>
            <a:r>
              <a:rPr lang="ru-RU" sz="5600" dirty="0" smtClean="0"/>
              <a:t>дети </a:t>
            </a:r>
            <a:r>
              <a:rPr lang="ru-RU" sz="5600" dirty="0"/>
              <a:t>стали больше интересоваться окружающей природой, миром растений и животных;</a:t>
            </a:r>
          </a:p>
          <a:p>
            <a:r>
              <a:rPr lang="ru-RU" sz="5600" dirty="0" smtClean="0"/>
              <a:t>у </a:t>
            </a:r>
            <a:r>
              <a:rPr lang="ru-RU" sz="5600" dirty="0"/>
              <a:t>детей сформировались первоначальные представления о себе (человек- часть </a:t>
            </a:r>
            <a:r>
              <a:rPr lang="ru-RU" sz="5600" dirty="0" smtClean="0"/>
              <a:t>природы)</a:t>
            </a:r>
            <a:r>
              <a:rPr lang="ru-RU" sz="5600" dirty="0"/>
              <a:t> и подчиняется ее законам, о </a:t>
            </a:r>
            <a:r>
              <a:rPr lang="ru-RU" sz="5600" dirty="0" err="1"/>
              <a:t>самоценности</a:t>
            </a:r>
            <a:r>
              <a:rPr lang="ru-RU" sz="5600" dirty="0"/>
              <a:t> природы, положительное отношение к ней,</a:t>
            </a:r>
          </a:p>
          <a:p>
            <a:r>
              <a:rPr lang="ru-RU" sz="5600" dirty="0" smtClean="0"/>
              <a:t> </a:t>
            </a:r>
            <a:r>
              <a:rPr lang="ru-RU" sz="5600" dirty="0"/>
              <a:t>у детей выработались первые навыки экологически грамотного и безопасного поведения в природе, желание относиться к ней с заботой.</a:t>
            </a:r>
          </a:p>
          <a:p>
            <a:r>
              <a:rPr lang="ru-RU" sz="5600" dirty="0" smtClean="0"/>
              <a:t>реализация </a:t>
            </a:r>
            <a:r>
              <a:rPr lang="ru-RU" sz="5600" dirty="0"/>
              <a:t>деятельности по проекту способствовала развитию представлений детей об ответственном отношении к своему здоровью и состоянию окружающей природы, началу формирования экологической культуры, которая проявляется в эмоционально-положительном отношении к природе, окружающему миру.</a:t>
            </a:r>
          </a:p>
          <a:p>
            <a:r>
              <a:rPr lang="ru-RU" sz="5600" dirty="0" smtClean="0"/>
              <a:t>пополнение</a:t>
            </a:r>
            <a:r>
              <a:rPr lang="ru-RU" sz="5600" dirty="0"/>
              <a:t> предметно – развивающей среды в </a:t>
            </a:r>
            <a:r>
              <a:rPr lang="ru-RU" sz="5600" dirty="0" smtClean="0"/>
              <a:t>группе разнообразными </a:t>
            </a:r>
            <a:r>
              <a:rPr lang="ru-RU" sz="5600" dirty="0"/>
              <a:t>пособиями, наглядным и демонстрационным материалом. </a:t>
            </a:r>
            <a:endParaRPr lang="ru-RU" sz="5600" dirty="0" smtClean="0"/>
          </a:p>
          <a:p>
            <a:r>
              <a:rPr lang="ru-RU" sz="5600" dirty="0"/>
              <a:t>р</a:t>
            </a:r>
            <a:r>
              <a:rPr lang="ru-RU" sz="5600" dirty="0" smtClean="0"/>
              <a:t>азвитие желания </a:t>
            </a:r>
            <a:r>
              <a:rPr lang="ru-RU" sz="5600" dirty="0"/>
              <a:t>и </a:t>
            </a:r>
            <a:r>
              <a:rPr lang="ru-RU" sz="5600" dirty="0" smtClean="0"/>
              <a:t>интереса родителей  участвовать </a:t>
            </a:r>
            <a:r>
              <a:rPr lang="ru-RU" sz="5600" dirty="0"/>
              <a:t>в совместных </a:t>
            </a:r>
            <a:r>
              <a:rPr lang="ru-RU" sz="5600" dirty="0" smtClean="0"/>
              <a:t>мероприятиях;</a:t>
            </a:r>
          </a:p>
        </p:txBody>
      </p:sp>
    </p:spTree>
    <p:extLst>
      <p:ext uri="{BB962C8B-B14F-4D97-AF65-F5344CB8AC3E}">
        <p14:creationId xmlns:p14="http://schemas.microsoft.com/office/powerpoint/2010/main" val="20892924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66741983"/>
              </p:ext>
            </p:extLst>
          </p:nvPr>
        </p:nvGraphicFramePr>
        <p:xfrm>
          <a:off x="1554479" y="400002"/>
          <a:ext cx="10026333" cy="5615802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1114716">
                  <a:extLst>
                    <a:ext uri="{9D8B030D-6E8A-4147-A177-3AD203B41FA5}">
                      <a16:colId xmlns:a16="http://schemas.microsoft.com/office/drawing/2014/main" val="3153526627"/>
                    </a:ext>
                  </a:extLst>
                </a:gridCol>
                <a:gridCol w="1665358">
                  <a:extLst>
                    <a:ext uri="{9D8B030D-6E8A-4147-A177-3AD203B41FA5}">
                      <a16:colId xmlns:a16="http://schemas.microsoft.com/office/drawing/2014/main" val="258309800"/>
                    </a:ext>
                  </a:extLst>
                </a:gridCol>
                <a:gridCol w="3397869">
                  <a:extLst>
                    <a:ext uri="{9D8B030D-6E8A-4147-A177-3AD203B41FA5}">
                      <a16:colId xmlns:a16="http://schemas.microsoft.com/office/drawing/2014/main" val="2354438884"/>
                    </a:ext>
                  </a:extLst>
                </a:gridCol>
                <a:gridCol w="1843124">
                  <a:extLst>
                    <a:ext uri="{9D8B030D-6E8A-4147-A177-3AD203B41FA5}">
                      <a16:colId xmlns:a16="http://schemas.microsoft.com/office/drawing/2014/main" val="2354367419"/>
                    </a:ext>
                  </a:extLst>
                </a:gridCol>
                <a:gridCol w="2005266">
                  <a:extLst>
                    <a:ext uri="{9D8B030D-6E8A-4147-A177-3AD203B41FA5}">
                      <a16:colId xmlns:a16="http://schemas.microsoft.com/office/drawing/2014/main" val="1127968758"/>
                    </a:ext>
                  </a:extLst>
                </a:gridCol>
              </a:tblGrid>
              <a:tr h="58660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Месяц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Тема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Послание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Адресат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Отправитель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2859610"/>
                  </a:ext>
                </a:extLst>
              </a:tr>
              <a:tr h="907329">
                <a:tc>
                  <a:txBody>
                    <a:bodyPr/>
                    <a:lstStyle/>
                    <a:p>
                      <a:r>
                        <a:rPr lang="ru-RU" dirty="0" smtClean="0"/>
                        <a:t>Ноябрь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«Я приношу пользу»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Письмо от полезного растения,</a:t>
                      </a:r>
                      <a:r>
                        <a:rPr lang="ru-RU" baseline="0" dirty="0" smtClean="0"/>
                        <a:t> насекомого, животного, птицы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Дети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Дети с родителями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3264886"/>
                  </a:ext>
                </a:extLst>
              </a:tr>
              <a:tr h="635130">
                <a:tc>
                  <a:txBody>
                    <a:bodyPr/>
                    <a:lstStyle/>
                    <a:p>
                      <a:r>
                        <a:rPr lang="ru-RU" dirty="0" smtClean="0"/>
                        <a:t>Декабрь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«Елочка, живи»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Открытка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Родственники, знакомые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дети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067661"/>
                  </a:ext>
                </a:extLst>
              </a:tr>
              <a:tr h="586602">
                <a:tc>
                  <a:txBody>
                    <a:bodyPr/>
                    <a:lstStyle/>
                    <a:p>
                      <a:r>
                        <a:rPr lang="ru-RU" dirty="0" smtClean="0"/>
                        <a:t>Январь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«Береги воду»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Телеграмма от Капельки</a:t>
                      </a:r>
                    </a:p>
                    <a:p>
                      <a:r>
                        <a:rPr lang="ru-RU" dirty="0" smtClean="0"/>
                        <a:t>Посылка с пингвинами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Дети</a:t>
                      </a:r>
                    </a:p>
                    <a:p>
                      <a:r>
                        <a:rPr lang="ru-RU" dirty="0" smtClean="0"/>
                        <a:t>айсберги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Капелька</a:t>
                      </a:r>
                    </a:p>
                    <a:p>
                      <a:r>
                        <a:rPr lang="ru-RU" dirty="0" smtClean="0"/>
                        <a:t>Дети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8830734"/>
                  </a:ext>
                </a:extLst>
              </a:tr>
              <a:tr h="635130">
                <a:tc>
                  <a:txBody>
                    <a:bodyPr/>
                    <a:lstStyle/>
                    <a:p>
                      <a:r>
                        <a:rPr lang="ru-RU" dirty="0" smtClean="0"/>
                        <a:t>Февраль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«Покормите птиц зимой»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Посылка с кормушками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Дети из соседних групп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Дети</a:t>
                      </a:r>
                    </a:p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5501927"/>
                  </a:ext>
                </a:extLst>
              </a:tr>
              <a:tr h="586602">
                <a:tc>
                  <a:txBody>
                    <a:bodyPr/>
                    <a:lstStyle/>
                    <a:p>
                      <a:r>
                        <a:rPr lang="ru-RU" dirty="0" smtClean="0"/>
                        <a:t>Март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«Красная книга России»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Письмо от редкого растения или животного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Дети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Дети и родители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0515518"/>
                  </a:ext>
                </a:extLst>
              </a:tr>
              <a:tr h="586602">
                <a:tc>
                  <a:txBody>
                    <a:bodyPr/>
                    <a:lstStyle/>
                    <a:p>
                      <a:r>
                        <a:rPr lang="ru-RU" dirty="0" smtClean="0"/>
                        <a:t>Апрель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«День Земли»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Телеграмма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Дети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Земля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4727674"/>
                  </a:ext>
                </a:extLst>
              </a:tr>
              <a:tr h="586602">
                <a:tc>
                  <a:txBody>
                    <a:bodyPr/>
                    <a:lstStyle/>
                    <a:p>
                      <a:r>
                        <a:rPr lang="ru-RU" dirty="0" smtClean="0"/>
                        <a:t>Май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«Чистый воздух»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Посылка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Земля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Дети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03480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802111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96539" y="304800"/>
            <a:ext cx="5644342" cy="634538"/>
          </a:xfrm>
        </p:spPr>
        <p:txBody>
          <a:bodyPr rtlCol="0">
            <a:normAutofit fontScale="90000"/>
          </a:bodyPr>
          <a:lstStyle/>
          <a:p>
            <a:pPr rtl="0"/>
            <a:r>
              <a:rPr lang="ru" dirty="0" smtClean="0"/>
              <a:t>АКТУАЛЬНОСТЬ ПРОЕКТА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89462" y="1014153"/>
            <a:ext cx="10806545" cy="5428211"/>
          </a:xfrm>
        </p:spPr>
        <p:txBody>
          <a:bodyPr rtlCol="0">
            <a:no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Экологическое состояние нашей планеты и тенденция к его ухудшению требуют от человека понимания сложившейся ситуации и сознательного отношения к ней отношения. Только экологическое мировоззрение, культура ныне живущих людей могут вывести планету и человечество из этого катастрофического состояния, в котором они пребывают сейчас. В связи с этим становится актуальным вопрос формирования экологически грамотной личности.  Это длительный процесс, который осуществляется на протяжении всей жизни человека. Началом этого пути является дошкольное детство. Именно в дошкольном возрасте усвоение основ экологических знаний наиболее продуктивно, так как ребенок воспринимает природу очень эмоционально, как нечто живое.</a:t>
            </a:r>
          </a:p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сад является первым звеном системы непрерывного экологического образования.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Перед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педагогом встает задача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проведении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занятий, прогулок,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т. п.,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направленных на экологическое воспитание детей в соответствии с их возрастной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группой. </a:t>
            </a:r>
            <a:endParaRPr lang="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39288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036619" y="507077"/>
            <a:ext cx="960951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Тип проекта: практико-ориентированный</a:t>
            </a: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 проекта: информационно-игровой</a:t>
            </a: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Срок проекта: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долгосрочный (октябрь2017 - май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2018 года)</a:t>
            </a: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проекта: воспитанники группы «Солнышко»,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воспитатели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родители</a:t>
            </a:r>
          </a:p>
        </p:txBody>
      </p:sp>
    </p:spTree>
    <p:extLst>
      <p:ext uri="{BB962C8B-B14F-4D97-AF65-F5344CB8AC3E}">
        <p14:creationId xmlns:p14="http://schemas.microsoft.com/office/powerpoint/2010/main" val="38661690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проекта:</a:t>
            </a:r>
            <a:endParaRPr lang="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содействовать гармоничному развитию экологического сознания дошкольников в максимально комфортной игровой среде с учётом психофизиологических и индивидуальных особенностей детей, формировать понятия о природоохранной деятельности</a:t>
            </a:r>
          </a:p>
        </p:txBody>
      </p:sp>
    </p:spTree>
    <p:extLst>
      <p:ext uri="{BB962C8B-B14F-4D97-AF65-F5344CB8AC3E}">
        <p14:creationId xmlns:p14="http://schemas.microsoft.com/office/powerpoint/2010/main" val="19625061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63729" y="477982"/>
            <a:ext cx="6400801" cy="743989"/>
          </a:xfrm>
        </p:spPr>
        <p:txBody>
          <a:bodyPr rtlCol="0">
            <a:normAutofit fontScale="90000"/>
          </a:bodyPr>
          <a:lstStyle/>
          <a:p>
            <a:pPr rtl="0"/>
            <a:r>
              <a:rPr lang="ru" dirty="0" smtClean="0"/>
              <a:t>Задачи:</a:t>
            </a:r>
            <a:endParaRPr lang="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47009" y="1361829"/>
            <a:ext cx="6400801" cy="4473706"/>
          </a:xfrm>
        </p:spPr>
        <p:txBody>
          <a:bodyPr>
            <a:normAutofit fontScale="92500"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2"/>
                </a:solidFill>
              </a:rPr>
              <a:t>развивать эмоционально-чувственную сферу </a:t>
            </a:r>
            <a:r>
              <a:rPr lang="ru-RU" dirty="0">
                <a:solidFill>
                  <a:schemeClr val="tx2"/>
                </a:solidFill>
              </a:rPr>
              <a:t>лич­ности дошкольника, способности к сопереживанию представителям животного и растительного мира, </a:t>
            </a:r>
            <a:r>
              <a:rPr lang="ru-RU" dirty="0" smtClean="0">
                <a:solidFill>
                  <a:schemeClr val="tx2"/>
                </a:solidFill>
              </a:rPr>
              <a:t>сочувствие </a:t>
            </a:r>
            <a:r>
              <a:rPr lang="ru-RU" dirty="0">
                <a:solidFill>
                  <a:schemeClr val="tx2"/>
                </a:solidFill>
              </a:rPr>
              <a:t>им, </a:t>
            </a:r>
            <a:r>
              <a:rPr lang="ru-RU" dirty="0" err="1" smtClean="0">
                <a:solidFill>
                  <a:schemeClr val="tx2"/>
                </a:solidFill>
              </a:rPr>
              <a:t>эмпатию</a:t>
            </a:r>
            <a:r>
              <a:rPr lang="ru-RU" dirty="0" smtClean="0">
                <a:solidFill>
                  <a:schemeClr val="tx2"/>
                </a:solidFill>
              </a:rPr>
              <a:t>, милосердие;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2"/>
                </a:solidFill>
              </a:rPr>
              <a:t>ф</a:t>
            </a:r>
            <a:r>
              <a:rPr lang="ru-RU" dirty="0" smtClean="0">
                <a:solidFill>
                  <a:schemeClr val="tx2"/>
                </a:solidFill>
              </a:rPr>
              <a:t>ормировать эстетическое отношение </a:t>
            </a:r>
            <a:r>
              <a:rPr lang="ru-RU" dirty="0">
                <a:solidFill>
                  <a:schemeClr val="tx2"/>
                </a:solidFill>
              </a:rPr>
              <a:t>к природе, </a:t>
            </a:r>
            <a:r>
              <a:rPr lang="ru-RU" dirty="0" smtClean="0">
                <a:solidFill>
                  <a:schemeClr val="tx2"/>
                </a:solidFill>
              </a:rPr>
              <a:t>потребность </a:t>
            </a:r>
            <a:r>
              <a:rPr lang="ru-RU" dirty="0">
                <a:solidFill>
                  <a:schemeClr val="tx2"/>
                </a:solidFill>
              </a:rPr>
              <a:t>в общении с </a:t>
            </a:r>
            <a:r>
              <a:rPr lang="ru-RU" dirty="0" smtClean="0">
                <a:solidFill>
                  <a:schemeClr val="tx2"/>
                </a:solidFill>
              </a:rPr>
              <a:t>ней;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2"/>
                </a:solidFill>
              </a:rPr>
              <a:t>с</a:t>
            </a:r>
            <a:r>
              <a:rPr lang="ru-RU" dirty="0" smtClean="0">
                <a:solidFill>
                  <a:schemeClr val="tx2"/>
                </a:solidFill>
              </a:rPr>
              <a:t>пособствовать  созданию условий </a:t>
            </a:r>
            <a:r>
              <a:rPr lang="ru-RU" dirty="0">
                <a:solidFill>
                  <a:schemeClr val="tx2"/>
                </a:solidFill>
              </a:rPr>
              <a:t>для реализации активной нравственно-экологической позиции </a:t>
            </a:r>
            <a:r>
              <a:rPr lang="ru-RU" dirty="0" smtClean="0">
                <a:solidFill>
                  <a:schemeClr val="tx2"/>
                </a:solidFill>
              </a:rPr>
              <a:t>ребенка;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2"/>
                </a:solidFill>
              </a:rPr>
              <a:t>упражнять детей </a:t>
            </a:r>
            <a:r>
              <a:rPr lang="ru-RU" dirty="0">
                <a:solidFill>
                  <a:schemeClr val="tx2"/>
                </a:solidFill>
              </a:rPr>
              <a:t>в </a:t>
            </a:r>
            <a:r>
              <a:rPr lang="ru-RU" dirty="0" err="1">
                <a:solidFill>
                  <a:schemeClr val="tx2"/>
                </a:solidFill>
              </a:rPr>
              <a:t>добротворчестве</a:t>
            </a:r>
            <a:r>
              <a:rPr lang="ru-RU" dirty="0">
                <a:solidFill>
                  <a:schemeClr val="tx2"/>
                </a:solidFill>
              </a:rPr>
              <a:t>, </a:t>
            </a:r>
            <a:r>
              <a:rPr lang="ru-RU" dirty="0" smtClean="0">
                <a:solidFill>
                  <a:schemeClr val="tx2"/>
                </a:solidFill>
              </a:rPr>
              <a:t>закреплении </a:t>
            </a:r>
            <a:r>
              <a:rPr lang="ru-RU" dirty="0">
                <a:solidFill>
                  <a:schemeClr val="tx2"/>
                </a:solidFill>
              </a:rPr>
              <a:t>позитивного экологического опыта в ситуациях </a:t>
            </a:r>
            <a:r>
              <a:rPr lang="ru-RU" dirty="0" smtClean="0">
                <a:solidFill>
                  <a:schemeClr val="tx2"/>
                </a:solidFill>
              </a:rPr>
              <a:t>успеха;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2"/>
                </a:solidFill>
              </a:rPr>
              <a:t>р</a:t>
            </a:r>
            <a:r>
              <a:rPr lang="ru-RU" dirty="0" smtClean="0">
                <a:solidFill>
                  <a:schemeClr val="tx2"/>
                </a:solidFill>
              </a:rPr>
              <a:t>асширять и закреплять знания детей в области природоведения и экологии.</a:t>
            </a:r>
            <a:endParaRPr lang="ru-RU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45684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08213" y="304800"/>
            <a:ext cx="9372600" cy="484909"/>
          </a:xfrm>
        </p:spPr>
        <p:txBody>
          <a:bodyPr rtlCol="0">
            <a:normAutofit fontScale="90000"/>
          </a:bodyPr>
          <a:lstStyle/>
          <a:p>
            <a:pPr rtl="0"/>
            <a:r>
              <a:rPr lang="ru" dirty="0" smtClean="0"/>
              <a:t>Предполагаемый результат:</a:t>
            </a:r>
            <a:endParaRPr lang="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208213" y="1263534"/>
            <a:ext cx="8074632" cy="4630189"/>
          </a:xfrm>
        </p:spPr>
        <p:txBody>
          <a:bodyPr rtlCol="0">
            <a:norm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Сплочение детей и родителей, родителей и педагогов в процессе активного сотрудничества в ходе реализации проекта.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Заинтересованность детей в изучении окружающего их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мира. Получение детьми знаний о полезных и вредных представителях флоры и фауны, правильном поведении в природе, охране и защите редких растений и животных.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понимания необходимости сохранения и охраны водных ресурсов, ликвидации мусора и защиты земли.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Приобщение к различным природоохранным акциям (подкормка птиц, создание рекламы, открыток, писем и т.п.).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любознательности, познавательных процессов, эстетических чувств, творческих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способностей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45720" indent="0" rtl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2010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родителями</a:t>
            </a:r>
            <a:endParaRPr lang="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208212" y="1886989"/>
            <a:ext cx="6021387" cy="3955646"/>
          </a:xfrm>
        </p:spPr>
        <p:txBody>
          <a:bodyPr rtlCol="0">
            <a:norm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«Покормите птиц зимой», «Поведение на природе».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Индивидуальные беседы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 знаниях, умениях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навыках каждого ребёнка, о значимости совместной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творческой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 с детьми.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Наглядность в идее информационных папок «Витамины зимой»,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«Покормите птиц зимой»,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Привлечение помощи родителей к  составлению писем «Я полезный», «Помогите, я из Красной книги», альбомов «Я и снег», «Я и солнце».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5224699"/>
      </p:ext>
    </p:extLst>
  </p:cSld>
  <p:clrMapOvr>
    <a:masterClrMapping/>
  </p:clrMapOvr>
</p:sld>
</file>

<file path=ppt/theme/theme1.xml><?xml version="1.0" encoding="utf-8"?>
<a:theme xmlns:a="http://schemas.openxmlformats.org/drawingml/2006/main" name="Играющие дети 16 х 9">
  <a:themeElements>
    <a:clrScheme name="Children Happy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9D66D"/>
      </a:accent5>
      <a:accent6>
        <a:srgbClr val="838383"/>
      </a:accent6>
      <a:hlink>
        <a:srgbClr val="F59E00"/>
      </a:hlink>
      <a:folHlink>
        <a:srgbClr val="B2B2B2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F03461883.potx" id="{18737D51-7733-4200-B5C9-BF22CA2CE631}" vid="{40CEFE45-12FF-4454-86EB-59F04C858872}"/>
    </a:ext>
  </a:extLst>
</a:theme>
</file>

<file path=ppt/theme/theme2.xml><?xml version="1.0" encoding="utf-8"?>
<a:theme xmlns:a="http://schemas.openxmlformats.org/drawingml/2006/main" name="Тема Office">
  <a:themeElements>
    <a:clrScheme name="Children Happy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9D66D"/>
      </a:accent5>
      <a:accent6>
        <a:srgbClr val="838383"/>
      </a:accent6>
      <a:hlink>
        <a:srgbClr val="F59E00"/>
      </a:hlink>
      <a:folHlink>
        <a:srgbClr val="B2B2B2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Children Happy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9D66D"/>
      </a:accent5>
      <a:accent6>
        <a:srgbClr val="838383"/>
      </a:accent6>
      <a:hlink>
        <a:srgbClr val="F59E00"/>
      </a:hlink>
      <a:folHlink>
        <a:srgbClr val="B2B2B2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Макет учебной презентации с играющимися детьми (рисованные картинки, широкоэкранный формат)</Template>
  <TotalTime>1593</TotalTime>
  <Words>1247</Words>
  <Application>Microsoft Office PowerPoint</Application>
  <PresentationFormat>Широкоэкранный</PresentationFormat>
  <Paragraphs>159</Paragraphs>
  <Slides>28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3" baseType="lpstr">
      <vt:lpstr>Arial</vt:lpstr>
      <vt:lpstr>Euphemia</vt:lpstr>
      <vt:lpstr>Times New Roman</vt:lpstr>
      <vt:lpstr>Wingdings</vt:lpstr>
      <vt:lpstr>Играющие дети 16 х 9</vt:lpstr>
      <vt:lpstr>ПРОЕКТ «Экологическая почта»</vt:lpstr>
      <vt:lpstr>Пояснительная записка</vt:lpstr>
      <vt:lpstr>Презентация PowerPoint</vt:lpstr>
      <vt:lpstr>АКТУАЛЬНОСТЬ ПРОЕКТА</vt:lpstr>
      <vt:lpstr>Презентация PowerPoint</vt:lpstr>
      <vt:lpstr>Цель проекта:</vt:lpstr>
      <vt:lpstr>Задачи:</vt:lpstr>
      <vt:lpstr>Предполагаемый результат:</vt:lpstr>
      <vt:lpstr>Работа с родителями</vt:lpstr>
      <vt:lpstr>I  этап. Организационно-подготовительный. Октябрь.</vt:lpstr>
      <vt:lpstr>Презентация PowerPoint</vt:lpstr>
      <vt:lpstr>Презентация PowerPoint</vt:lpstr>
      <vt:lpstr>Презентация PowerPoint</vt:lpstr>
      <vt:lpstr>Январь. «Береги воду»</vt:lpstr>
      <vt:lpstr>Коллективная работа «Круговорот воды в природе»</vt:lpstr>
      <vt:lpstr>Коллективная работа «Защитники запасов питьевой воды», отправляем их почтой в Антарктиду для охраны льдов и айсбергов</vt:lpstr>
      <vt:lpstr>Февраль. «Покормите птиц зимой»</vt:lpstr>
      <vt:lpstr>Коллективная работа «Снегири» и аппликация «Синички»</vt:lpstr>
      <vt:lpstr>Изготовление кормушки</vt:lpstr>
      <vt:lpstr>Отправка посылок</vt:lpstr>
      <vt:lpstr>Март. «Красная книга России»</vt:lpstr>
      <vt:lpstr>Написание писем «Я из Красной книги» </vt:lpstr>
      <vt:lpstr>Апрель. День Земли.</vt:lpstr>
      <vt:lpstr>Телеграмма от земли с просьбой о помощи в сортировке мусора</vt:lpstr>
      <vt:lpstr>Май. «Чистый воздух»</vt:lpstr>
      <vt:lpstr>Рисование «Пожарные машины»</vt:lpstr>
      <vt:lpstr>Выход из проекта</vt:lpstr>
      <vt:lpstr>Подведение итогов: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«Экологическая почта»</dc:title>
  <dc:creator>Г</dc:creator>
  <cp:lastModifiedBy>HP</cp:lastModifiedBy>
  <cp:revision>64</cp:revision>
  <dcterms:created xsi:type="dcterms:W3CDTF">2018-02-25T16:23:29Z</dcterms:created>
  <dcterms:modified xsi:type="dcterms:W3CDTF">2018-08-08T13:45:44Z</dcterms:modified>
</cp:coreProperties>
</file>