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8" r:id="rId3"/>
    <p:sldId id="271" r:id="rId4"/>
    <p:sldId id="273" r:id="rId5"/>
    <p:sldId id="284" r:id="rId6"/>
    <p:sldId id="264" r:id="rId7"/>
    <p:sldId id="280" r:id="rId8"/>
    <p:sldId id="297" r:id="rId9"/>
    <p:sldId id="287" r:id="rId10"/>
    <p:sldId id="265" r:id="rId11"/>
    <p:sldId id="268" r:id="rId12"/>
    <p:sldId id="282" r:id="rId13"/>
    <p:sldId id="281" r:id="rId14"/>
    <p:sldId id="269" r:id="rId15"/>
    <p:sldId id="298" r:id="rId16"/>
    <p:sldId id="28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990099"/>
    <a:srgbClr val="660066"/>
    <a:srgbClr val="FFFF00"/>
    <a:srgbClr val="66FFFF"/>
    <a:srgbClr val="0099FF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3" autoAdjust="0"/>
    <p:restoredTop sz="94781" autoAdjust="0"/>
  </p:normalViewPr>
  <p:slideViewPr>
    <p:cSldViewPr>
      <p:cViewPr varScale="1">
        <p:scale>
          <a:sx n="69" d="100"/>
          <a:sy n="69" d="100"/>
        </p:scale>
        <p:origin x="-12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0055D8-7567-4909-808A-B983D1FE0A81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CD9DA1-1CE2-4E3D-84EE-DCE9BD2CB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4503CF1-44FD-4A6C-B622-6523C98594A9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0890F-B57F-4D62-A7DA-827F87D6D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7EE56-BC31-45EE-8465-FFE1F87AE462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6E59-457D-4DFF-95C8-26D49546E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5B1BE-4DA1-4D83-A3F0-35910CEA2A47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DF2BF-3AD7-4F30-8239-BD9CDD293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1A63C-51B3-4571-8869-E2EEF9ECE77E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B5513-E21E-4E77-A14F-54E7E4122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9788A-DCBC-44A9-9660-539BF4EC5F49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4D9BE-5AF9-44D4-8B6A-E943B5BB4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31C4B-52A8-45E7-A46E-63814D22A810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4A64-1538-4E46-A6B8-F89958ED4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0BF6-13B2-4818-A787-4A39CD49D277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A080-DC11-444A-B6E5-D802E307D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E1315-F372-4725-A5B0-F38ACC9B6285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92796-43B1-43EC-9B77-3A50025EF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D4DD-A301-4FF1-9013-AAA307F6A181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FCFF6-5CFB-440D-AC5D-09A906120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B924E-F8E0-4DA6-B7D6-C0405039625A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746E8-AB2F-4013-A638-B699FEC8F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56240-403B-4469-8286-218E21AB6828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53B17-D27B-424C-B560-1C456B85E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4AB6A8-47D6-4594-8746-539364E672C3}" type="datetimeFigureOut">
              <a:rPr lang="ru-RU"/>
              <a:pPr>
                <a:defRPr/>
              </a:pPr>
              <a:t>08.08.2018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56947E-11EF-4B74-BDBB-583602ACB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74" r:id="rId6"/>
    <p:sldLayoutId id="2147483675" r:id="rId7"/>
    <p:sldLayoutId id="2147483676" r:id="rId8"/>
    <p:sldLayoutId id="2147483677" r:id="rId9"/>
    <p:sldLayoutId id="2147483668" r:id="rId10"/>
    <p:sldLayoutId id="214748367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008ABF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Тестовый сайт, собранный на Api GdeFon /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476250"/>
            <a:ext cx="6599237" cy="20177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6000" b="1" dirty="0" smtClean="0">
                <a:solidFill>
                  <a:srgbClr val="FFFF00"/>
                </a:solidFill>
              </a:rPr>
              <a:t>МОИ ЛЮБИМЫЕ ПИТОМЦЫ</a:t>
            </a:r>
            <a:endParaRPr lang="ru-RU" sz="6000" b="1" dirty="0">
              <a:solidFill>
                <a:srgbClr val="FFFF00"/>
              </a:solidFill>
            </a:endParaRPr>
          </a:p>
        </p:txBody>
      </p:sp>
      <p:pic>
        <p:nvPicPr>
          <p:cNvPr id="1028" name="Picture 4" descr="Красноухие черепах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862" y="3432693"/>
            <a:ext cx="3730527" cy="2648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4643438" y="4365625"/>
            <a:ext cx="4181475" cy="1920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  Кожемякина Екатерина,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ученица 4«Б» класса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МАОУ СОШ № 1        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«Полифорум»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Руководитель:   Бочкарева Т. В.,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Малкова С.В.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42938" y="908050"/>
            <a:ext cx="7899400" cy="504825"/>
          </a:xfrm>
        </p:spPr>
        <p:txBody>
          <a:bodyPr/>
          <a:lstStyle/>
          <a:p>
            <a:pPr algn="ctr" eaLnBrk="1" hangingPunct="1"/>
            <a:r>
              <a:rPr lang="ru-RU" sz="2900" smtClean="0"/>
              <a:t/>
            </a:r>
            <a:br>
              <a:rPr lang="ru-RU" sz="2900" smtClean="0"/>
            </a:br>
            <a:r>
              <a:rPr lang="ru-RU" sz="2900" smtClean="0"/>
              <a:t/>
            </a:r>
            <a:br>
              <a:rPr lang="ru-RU" sz="2900" smtClean="0"/>
            </a:br>
            <a:r>
              <a:rPr lang="ru-RU" sz="2900" smtClean="0"/>
              <a:t/>
            </a:r>
            <a:br>
              <a:rPr lang="ru-RU" sz="2900" smtClean="0"/>
            </a:br>
            <a:r>
              <a:rPr lang="ru-RU" sz="2900" smtClean="0"/>
              <a:t>                                      </a:t>
            </a:r>
            <a:r>
              <a:rPr lang="ru-RU" sz="2900" smtClean="0">
                <a:solidFill>
                  <a:schemeClr val="tx1"/>
                </a:solidFill>
              </a:rPr>
              <a:t/>
            </a:r>
            <a:br>
              <a:rPr lang="ru-RU" sz="2900" smtClean="0">
                <a:solidFill>
                  <a:schemeClr val="tx1"/>
                </a:solidFill>
              </a:rPr>
            </a:br>
            <a:r>
              <a:rPr lang="ru-RU" sz="2900" smtClean="0">
                <a:solidFill>
                  <a:schemeClr val="tx1"/>
                </a:solidFill>
              </a:rPr>
              <a:t> </a:t>
            </a:r>
            <a:r>
              <a:rPr lang="ru-RU" sz="2900" smtClean="0"/>
              <a:t/>
            </a:r>
            <a:br>
              <a:rPr lang="ru-RU" sz="2900" smtClean="0"/>
            </a:br>
            <a:r>
              <a:rPr lang="ru-RU" sz="2900" b="1" smtClean="0">
                <a:solidFill>
                  <a:srgbClr val="D60093"/>
                </a:solidFill>
                <a:latin typeface="Arial" charset="0"/>
                <a:cs typeface="Times New Roman" pitchFamily="18" charset="0"/>
              </a:rPr>
              <a:t>Меню на неделю</a:t>
            </a:r>
            <a:endParaRPr lang="ru-RU" sz="2900" b="1" smtClean="0">
              <a:solidFill>
                <a:srgbClr val="D60093"/>
              </a:solidFill>
              <a:latin typeface="Arial" charset="0"/>
            </a:endParaRPr>
          </a:p>
        </p:txBody>
      </p:sp>
      <p:graphicFrame>
        <p:nvGraphicFramePr>
          <p:cNvPr id="28716" name="Group 44"/>
          <p:cNvGraphicFramePr>
            <a:graphicFrameLocks noGrp="1"/>
          </p:cNvGraphicFramePr>
          <p:nvPr/>
        </p:nvGraphicFramePr>
        <p:xfrm>
          <a:off x="323850" y="1484313"/>
          <a:ext cx="8534400" cy="4005265"/>
        </p:xfrm>
        <a:graphic>
          <a:graphicData uri="http://schemas.openxmlformats.org/drawingml/2006/table">
            <a:tbl>
              <a:tblPr/>
              <a:tblGrid>
                <a:gridCol w="1817688"/>
                <a:gridCol w="2686050"/>
                <a:gridCol w="4030662"/>
              </a:tblGrid>
              <a:tr h="647700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 День</a:t>
                      </a:r>
                    </a:p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недели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Предложенная  </a:t>
                      </a:r>
                    </a:p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пища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Поведение </a:t>
                      </a:r>
                    </a:p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черепах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Гамарус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Едят не сразу, </a:t>
                      </a: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ждут, когда корм   размокнет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Куриное мясо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Съели очень быстро,</a:t>
                      </a: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искали добавку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Килька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Съели не все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Корм в гранулах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Съели быстро, искали добавку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Говядина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Съели очень быстро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Яблоки, бананы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Почти не 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Креветки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Съели очень быстро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</a:tbl>
          </a:graphicData>
        </a:graphic>
      </p:graphicFrame>
      <p:sp>
        <p:nvSpPr>
          <p:cNvPr id="28713" name="TextBox 4"/>
          <p:cNvSpPr txBox="1">
            <a:spLocks noChangeArrowheads="1"/>
          </p:cNvSpPr>
          <p:nvPr/>
        </p:nvSpPr>
        <p:spPr bwMode="auto">
          <a:xfrm>
            <a:off x="2195513" y="188913"/>
            <a:ext cx="4965700" cy="579437"/>
          </a:xfrm>
          <a:prstGeom prst="rect">
            <a:avLst/>
          </a:prstGeom>
          <a:solidFill>
            <a:srgbClr val="33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МОИ НАБЛЮДЕНИЯ</a:t>
            </a:r>
          </a:p>
        </p:txBody>
      </p:sp>
      <p:sp>
        <p:nvSpPr>
          <p:cNvPr id="28714" name="Rectangle 44"/>
          <p:cNvSpPr>
            <a:spLocks noChangeArrowheads="1"/>
          </p:cNvSpPr>
          <p:nvPr/>
        </p:nvSpPr>
        <p:spPr bwMode="auto">
          <a:xfrm>
            <a:off x="1142976" y="5805488"/>
            <a:ext cx="7461274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D60093"/>
                </a:solidFill>
              </a:rPr>
              <a:t>Вывод: </a:t>
            </a:r>
            <a:r>
              <a:rPr lang="ru-RU" dirty="0" smtClean="0">
                <a:solidFill>
                  <a:srgbClr val="660066"/>
                </a:solidFill>
              </a:rPr>
              <a:t>и в естественных, и в </a:t>
            </a:r>
            <a:r>
              <a:rPr lang="ru-RU" dirty="0">
                <a:solidFill>
                  <a:srgbClr val="660066"/>
                </a:solidFill>
              </a:rPr>
              <a:t>домашних условиях черепашки </a:t>
            </a:r>
            <a:r>
              <a:rPr lang="ru-RU" dirty="0" smtClean="0">
                <a:solidFill>
                  <a:srgbClr val="660066"/>
                </a:solidFill>
              </a:rPr>
              <a:t>отдают предпочтение мясу и морепродуктам.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723" name="Group 27"/>
          <p:cNvGraphicFramePr>
            <a:graphicFrameLocks noGrp="1"/>
          </p:cNvGraphicFramePr>
          <p:nvPr/>
        </p:nvGraphicFramePr>
        <p:xfrm>
          <a:off x="827088" y="908050"/>
          <a:ext cx="7488237" cy="1871664"/>
        </p:xfrm>
        <a:graphic>
          <a:graphicData uri="http://schemas.openxmlformats.org/drawingml/2006/table">
            <a:tbl>
              <a:tblPr/>
              <a:tblGrid>
                <a:gridCol w="3744912"/>
                <a:gridCol w="3743325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Место кормления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Корм насыпан в воду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Съели очень быстро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Корм насыпан на берег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стали есть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Корм с руки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Боятся, не едят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://qile.ru/wp-content/uploads/2012/03/75a156b35a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3024" y="2930729"/>
            <a:ext cx="3407371" cy="2557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9144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4000" dirty="0" smtClean="0">
                <a:latin typeface="Arial" charset="0"/>
              </a:rPr>
              <a:t/>
            </a:r>
            <a:br>
              <a:rPr lang="ru-RU" sz="4000" dirty="0" smtClean="0">
                <a:latin typeface="Arial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44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Кормление</a:t>
            </a: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29717" name="Rectangle 22"/>
          <p:cNvSpPr>
            <a:spLocks noChangeArrowheads="1"/>
          </p:cNvSpPr>
          <p:nvPr/>
        </p:nvSpPr>
        <p:spPr bwMode="auto">
          <a:xfrm>
            <a:off x="468313" y="5589588"/>
            <a:ext cx="84248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Вывод: </a:t>
            </a:r>
            <a:r>
              <a:rPr lang="ru-RU" dirty="0" smtClean="0">
                <a:solidFill>
                  <a:srgbClr val="660066"/>
                </a:solidFill>
              </a:rPr>
              <a:t>для </a:t>
            </a:r>
            <a:r>
              <a:rPr lang="ru-RU" dirty="0">
                <a:solidFill>
                  <a:srgbClr val="660066"/>
                </a:solidFill>
              </a:rPr>
              <a:t>того, чтобы приблизить условия содержания </a:t>
            </a:r>
            <a:r>
              <a:rPr lang="ru-RU" dirty="0" err="1">
                <a:solidFill>
                  <a:srgbClr val="660066"/>
                </a:solidFill>
              </a:rPr>
              <a:t>красноухих</a:t>
            </a:r>
            <a:r>
              <a:rPr lang="ru-RU" dirty="0">
                <a:solidFill>
                  <a:srgbClr val="660066"/>
                </a:solidFill>
              </a:rPr>
              <a:t> </a:t>
            </a:r>
            <a:r>
              <a:rPr lang="ru-RU" dirty="0" smtClean="0">
                <a:solidFill>
                  <a:srgbClr val="660066"/>
                </a:solidFill>
              </a:rPr>
              <a:t>черепах </a:t>
            </a:r>
            <a:r>
              <a:rPr lang="ru-RU" dirty="0">
                <a:solidFill>
                  <a:srgbClr val="660066"/>
                </a:solidFill>
              </a:rPr>
              <a:t>дома к природным  условиям, их следует всегда кормить  в водоеме, так как их организм не выделяет слюны, и вода используется</a:t>
            </a:r>
          </a:p>
          <a:p>
            <a:r>
              <a:rPr lang="ru-RU" dirty="0">
                <a:solidFill>
                  <a:srgbClr val="660066"/>
                </a:solidFill>
              </a:rPr>
              <a:t> для смачивания пищи.</a:t>
            </a:r>
            <a:br>
              <a:rPr lang="ru-RU" dirty="0">
                <a:solidFill>
                  <a:srgbClr val="660066"/>
                </a:solidFill>
              </a:rPr>
            </a:br>
            <a:endParaRPr lang="ru-RU" dirty="0">
              <a:solidFill>
                <a:srgbClr val="660066"/>
              </a:solidFill>
            </a:endParaRPr>
          </a:p>
        </p:txBody>
      </p:sp>
      <p:pic>
        <p:nvPicPr>
          <p:cNvPr id="29718" name="Рисунок 9" descr="http://www.pitomec.ru/upload/admin/images/article/2015/red-ear-tortil-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3068638"/>
            <a:ext cx="3222625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Реакция на шум</a:t>
            </a:r>
          </a:p>
        </p:txBody>
      </p:sp>
      <p:pic>
        <p:nvPicPr>
          <p:cNvPr id="34818" name="Picture 2" descr="C:\Users\User\Desktop\ЧЕРЕПАХИ\SDC13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3782" y="1492278"/>
            <a:ext cx="3860741" cy="2896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468313" y="5373688"/>
            <a:ext cx="84296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solidFill>
                  <a:srgbClr val="D60093"/>
                </a:solidFill>
              </a:rPr>
              <a:t>Вывод:</a:t>
            </a:r>
            <a:r>
              <a:rPr lang="ru-RU" dirty="0">
                <a:solidFill>
                  <a:srgbClr val="660066"/>
                </a:solidFill>
              </a:rPr>
              <a:t> на суше при хлопке или громком звуке черепахи прячут голову в панцирь. В воде на шум они не реагируют.</a:t>
            </a:r>
          </a:p>
        </p:txBody>
      </p:sp>
      <p:pic>
        <p:nvPicPr>
          <p:cNvPr id="30725" name="Рисунок 5" descr="http://balakleya-sun.narod.ru/assets/images/fish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496479"/>
            <a:ext cx="4537199" cy="277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6" name="Rectangle 1"/>
          <p:cNvSpPr>
            <a:spLocks noChangeArrowheads="1"/>
          </p:cNvSpPr>
          <p:nvPr/>
        </p:nvSpPr>
        <p:spPr bwMode="auto">
          <a:xfrm>
            <a:off x="0" y="98425"/>
            <a:ext cx="2174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144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Реакция на цвет</a:t>
            </a:r>
          </a:p>
        </p:txBody>
      </p:sp>
      <p:pic>
        <p:nvPicPr>
          <p:cNvPr id="33794" name="Picture 2" descr="C:\Users\User\Desktop\ЧЕРЕПАХИ\SDC138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6613" y="1642564"/>
            <a:ext cx="4680520" cy="3510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48" name="Прямоугольник 5"/>
          <p:cNvSpPr>
            <a:spLocks noChangeArrowheads="1"/>
          </p:cNvSpPr>
          <p:nvPr/>
        </p:nvSpPr>
        <p:spPr bwMode="auto">
          <a:xfrm>
            <a:off x="3851275" y="3357563"/>
            <a:ext cx="4752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4643438" y="1916113"/>
            <a:ext cx="40719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60066"/>
                </a:solidFill>
                <a:cs typeface="Times New Roman" pitchFamily="18" charset="0"/>
              </a:rPr>
              <a:t>Оборудование: </a:t>
            </a:r>
          </a:p>
          <a:p>
            <a:r>
              <a:rPr lang="ru-RU" sz="2400" dirty="0">
                <a:solidFill>
                  <a:srgbClr val="660066"/>
                </a:solidFill>
                <a:cs typeface="Times New Roman" pitchFamily="18" charset="0"/>
              </a:rPr>
              <a:t>листы цветной бумаги</a:t>
            </a:r>
            <a:r>
              <a:rPr lang="ru-RU" sz="2400" dirty="0" smtClean="0">
                <a:solidFill>
                  <a:srgbClr val="660066"/>
                </a:solidFill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660066"/>
              </a:solidFill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660066"/>
                </a:solidFill>
                <a:cs typeface="Times New Roman" pitchFamily="18" charset="0"/>
              </a:rPr>
              <a:t>Эксперимент.</a:t>
            </a:r>
            <a:r>
              <a:rPr lang="ru-RU" sz="2400" dirty="0" smtClean="0">
                <a:solidFill>
                  <a:srgbClr val="660066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660066"/>
              </a:solidFill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660066"/>
                </a:solidFill>
                <a:cs typeface="Times New Roman" pitchFamily="18" charset="0"/>
              </a:rPr>
              <a:t>Листы </a:t>
            </a:r>
            <a:r>
              <a:rPr lang="ru-RU" sz="2400" dirty="0">
                <a:solidFill>
                  <a:srgbClr val="660066"/>
                </a:solidFill>
                <a:cs typeface="Times New Roman" pitchFamily="18" charset="0"/>
              </a:rPr>
              <a:t>красного, желтого,</a:t>
            </a:r>
          </a:p>
          <a:p>
            <a:r>
              <a:rPr lang="ru-RU" sz="2400" dirty="0">
                <a:solidFill>
                  <a:srgbClr val="660066"/>
                </a:solidFill>
                <a:cs typeface="Times New Roman" pitchFamily="18" charset="0"/>
              </a:rPr>
              <a:t> зеленого цвета прикладывались на 10 </a:t>
            </a:r>
            <a:r>
              <a:rPr lang="ru-RU" sz="2400" dirty="0" smtClean="0">
                <a:solidFill>
                  <a:srgbClr val="660066"/>
                </a:solidFill>
                <a:cs typeface="Times New Roman" pitchFamily="18" charset="0"/>
              </a:rPr>
              <a:t>минут </a:t>
            </a:r>
            <a:r>
              <a:rPr lang="ru-RU" sz="2400" dirty="0">
                <a:solidFill>
                  <a:srgbClr val="660066"/>
                </a:solidFill>
                <a:cs typeface="Times New Roman" pitchFamily="18" charset="0"/>
              </a:rPr>
              <a:t>к </a:t>
            </a:r>
            <a:r>
              <a:rPr lang="ru-RU" sz="2400" dirty="0" smtClean="0">
                <a:solidFill>
                  <a:srgbClr val="660066"/>
                </a:solidFill>
                <a:cs typeface="Times New Roman" pitchFamily="18" charset="0"/>
              </a:rPr>
              <a:t>стенке аквариума.</a:t>
            </a:r>
            <a:endParaRPr lang="ru-RU" sz="2400" dirty="0">
              <a:solidFill>
                <a:srgbClr val="660066"/>
              </a:solidFill>
              <a:cs typeface="Times New Roman" pitchFamily="18" charset="0"/>
            </a:endParaRPr>
          </a:p>
        </p:txBody>
      </p:sp>
      <p:sp>
        <p:nvSpPr>
          <p:cNvPr id="31750" name="Rectangle 44"/>
          <p:cNvSpPr>
            <a:spLocks noChangeArrowheads="1"/>
          </p:cNvSpPr>
          <p:nvPr/>
        </p:nvSpPr>
        <p:spPr bwMode="auto">
          <a:xfrm>
            <a:off x="900113" y="5734050"/>
            <a:ext cx="7818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D60093"/>
                </a:solidFill>
              </a:rPr>
              <a:t>Вывод: </a:t>
            </a:r>
            <a:r>
              <a:rPr lang="ru-RU" dirty="0">
                <a:solidFill>
                  <a:srgbClr val="660066"/>
                </a:solidFill>
              </a:rPr>
              <a:t> в домашних условиях изменения цвета предметов за аквариумом не влияет на поведение черепах.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-180975" y="0"/>
            <a:ext cx="9612313" cy="9144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Реакция на приближение человека</a:t>
            </a:r>
          </a:p>
        </p:txBody>
      </p:sp>
      <p:pic>
        <p:nvPicPr>
          <p:cNvPr id="6" name="Picture 1" descr="C:\Users\User\Desktop\ЧЕРЕПАХИ\SDC13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250" y="987922"/>
            <a:ext cx="3948321" cy="2712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2636838"/>
            <a:ext cx="3073400" cy="4097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773" name="Прямоугольник 7"/>
          <p:cNvSpPr>
            <a:spLocks noChangeArrowheads="1"/>
          </p:cNvSpPr>
          <p:nvPr/>
        </p:nvSpPr>
        <p:spPr bwMode="auto">
          <a:xfrm>
            <a:off x="4643438" y="1052513"/>
            <a:ext cx="414340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60066"/>
                </a:solidFill>
              </a:rPr>
              <a:t>На помосте при приближении человека, как и в естественных условиях на суше, черепашка быстро устремляется в воду </a:t>
            </a:r>
            <a:r>
              <a:rPr lang="ru-RU" dirty="0" smtClean="0">
                <a:solidFill>
                  <a:srgbClr val="660066"/>
                </a:solidFill>
              </a:rPr>
              <a:t>и старается затаиться</a:t>
            </a:r>
            <a:r>
              <a:rPr lang="ru-RU" dirty="0">
                <a:solidFill>
                  <a:srgbClr val="660066"/>
                </a:solidFill>
              </a:rPr>
              <a:t>.</a:t>
            </a:r>
            <a:r>
              <a:rPr lang="ru-RU" sz="2400" dirty="0"/>
              <a:t> </a:t>
            </a:r>
          </a:p>
        </p:txBody>
      </p:sp>
      <p:sp>
        <p:nvSpPr>
          <p:cNvPr id="32774" name="Rectangle 1"/>
          <p:cNvSpPr>
            <a:spLocks noChangeArrowheads="1"/>
          </p:cNvSpPr>
          <p:nvPr/>
        </p:nvSpPr>
        <p:spPr bwMode="auto">
          <a:xfrm>
            <a:off x="611188" y="4221163"/>
            <a:ext cx="34559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>
                <a:solidFill>
                  <a:srgbClr val="660066"/>
                </a:solidFill>
              </a:rPr>
              <a:t>Если черепаха плавает в аквариуме, то при появлении человека она направляется к нему, ожидая корма.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57166"/>
            <a:ext cx="8229600" cy="642942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Мои черепашки сегодня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580" y="1417538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9407" y="1418555"/>
            <a:ext cx="3569216" cy="2676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7" name="Rectangle 3"/>
          <p:cNvSpPr txBox="1">
            <a:spLocks/>
          </p:cNvSpPr>
          <p:nvPr/>
        </p:nvSpPr>
        <p:spPr bwMode="auto">
          <a:xfrm>
            <a:off x="611188" y="1052513"/>
            <a:ext cx="77755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</a:pPr>
            <a:endParaRPr lang="ru-RU" sz="2600" dirty="0">
              <a:latin typeface="Calibri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ru-RU" dirty="0" smtClean="0">
                <a:solidFill>
                  <a:srgbClr val="660066"/>
                </a:solidFill>
              </a:rPr>
              <a:t>       Длина </a:t>
            </a:r>
            <a:r>
              <a:rPr lang="ru-RU" dirty="0">
                <a:solidFill>
                  <a:srgbClr val="660066"/>
                </a:solidFill>
              </a:rPr>
              <a:t>тела самки  18см                            Длина тела самца 13см</a:t>
            </a:r>
          </a:p>
        </p:txBody>
      </p:sp>
      <p:sp>
        <p:nvSpPr>
          <p:cNvPr id="33798" name="Прямоугольник 8"/>
          <p:cNvSpPr>
            <a:spLocks noChangeArrowheads="1"/>
          </p:cNvSpPr>
          <p:nvPr/>
        </p:nvSpPr>
        <p:spPr bwMode="auto">
          <a:xfrm>
            <a:off x="928662" y="5373688"/>
            <a:ext cx="768352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D60093"/>
                </a:solidFill>
              </a:rPr>
              <a:t>Вывод:</a:t>
            </a:r>
            <a:r>
              <a:rPr lang="ru-RU" dirty="0">
                <a:solidFill>
                  <a:srgbClr val="660066"/>
                </a:solidFill>
              </a:rPr>
              <a:t> </a:t>
            </a:r>
            <a:r>
              <a:rPr lang="ru-RU" dirty="0" smtClean="0">
                <a:solidFill>
                  <a:srgbClr val="660066"/>
                </a:solidFill>
              </a:rPr>
              <a:t>за </a:t>
            </a:r>
            <a:r>
              <a:rPr lang="ru-RU" dirty="0">
                <a:solidFill>
                  <a:srgbClr val="660066"/>
                </a:solidFill>
              </a:rPr>
              <a:t>год </a:t>
            </a:r>
            <a:r>
              <a:rPr lang="ru-RU" dirty="0" smtClean="0">
                <a:solidFill>
                  <a:srgbClr val="660066"/>
                </a:solidFill>
              </a:rPr>
              <a:t> черепахи выросли: </a:t>
            </a:r>
            <a:r>
              <a:rPr lang="ru-RU" dirty="0">
                <a:solidFill>
                  <a:srgbClr val="660066"/>
                </a:solidFill>
              </a:rPr>
              <a:t>с</a:t>
            </a:r>
            <a:r>
              <a:rPr lang="ru-RU" dirty="0" smtClean="0">
                <a:solidFill>
                  <a:srgbClr val="660066"/>
                </a:solidFill>
              </a:rPr>
              <a:t>амка </a:t>
            </a:r>
            <a:r>
              <a:rPr lang="ru-RU" dirty="0">
                <a:solidFill>
                  <a:srgbClr val="660066"/>
                </a:solidFill>
              </a:rPr>
              <a:t>– на </a:t>
            </a:r>
            <a:r>
              <a:rPr lang="ru-RU" dirty="0" smtClean="0">
                <a:solidFill>
                  <a:srgbClr val="660066"/>
                </a:solidFill>
              </a:rPr>
              <a:t>8см, </a:t>
            </a:r>
            <a:r>
              <a:rPr lang="ru-RU" dirty="0">
                <a:solidFill>
                  <a:srgbClr val="660066"/>
                </a:solidFill>
              </a:rPr>
              <a:t>с</a:t>
            </a:r>
            <a:r>
              <a:rPr lang="ru-RU" dirty="0" smtClean="0">
                <a:solidFill>
                  <a:srgbClr val="660066"/>
                </a:solidFill>
              </a:rPr>
              <a:t>амец </a:t>
            </a:r>
            <a:r>
              <a:rPr lang="ru-RU" dirty="0">
                <a:solidFill>
                  <a:srgbClr val="660066"/>
                </a:solidFill>
              </a:rPr>
              <a:t>– на </a:t>
            </a:r>
            <a:r>
              <a:rPr lang="ru-RU" dirty="0" smtClean="0">
                <a:solidFill>
                  <a:srgbClr val="660066"/>
                </a:solidFill>
              </a:rPr>
              <a:t>5см.</a:t>
            </a:r>
            <a:endParaRPr lang="ru-RU" dirty="0">
              <a:solidFill>
                <a:srgbClr val="660066"/>
              </a:solidFill>
            </a:endParaRPr>
          </a:p>
          <a:p>
            <a:r>
              <a:rPr lang="ru-RU" dirty="0">
                <a:solidFill>
                  <a:srgbClr val="660066"/>
                </a:solidFill>
              </a:rPr>
              <a:t>В природе черепахи растут </a:t>
            </a:r>
            <a:r>
              <a:rPr lang="ru-RU" dirty="0" smtClean="0">
                <a:solidFill>
                  <a:srgbClr val="660066"/>
                </a:solidFill>
              </a:rPr>
              <a:t>медленнее.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611188" y="620713"/>
            <a:ext cx="7920037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4000" b="1" dirty="0">
                <a:solidFill>
                  <a:srgbClr val="D60093"/>
                </a:solidFill>
                <a:cs typeface="Times New Roman" pitchFamily="18" charset="0"/>
              </a:rPr>
              <a:t>Вывод:</a:t>
            </a:r>
            <a:r>
              <a:rPr lang="ru-RU" sz="2800" b="1" dirty="0">
                <a:solidFill>
                  <a:srgbClr val="0C9B7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C9B7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C9B7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660066"/>
                </a:solidFill>
              </a:rPr>
              <a:t>моя гипотеза подтвердилась</a:t>
            </a:r>
            <a:r>
              <a:rPr lang="ru-RU" sz="3200" dirty="0">
                <a:solidFill>
                  <a:srgbClr val="660066"/>
                </a:solidFill>
                <a:cs typeface="Times New Roman" pitchFamily="18" charset="0"/>
              </a:rPr>
              <a:t>.</a:t>
            </a:r>
          </a:p>
          <a:p>
            <a:r>
              <a:rPr lang="ru-RU" sz="3200" dirty="0">
                <a:solidFill>
                  <a:srgbClr val="660066"/>
                </a:solidFill>
              </a:rPr>
              <a:t>Условия обитания</a:t>
            </a:r>
            <a:r>
              <a:rPr lang="ru-RU" sz="3200" dirty="0">
                <a:solidFill>
                  <a:srgbClr val="660066"/>
                </a:solidFill>
                <a:cs typeface="Times New Roman" pitchFamily="18" charset="0"/>
              </a:rPr>
              <a:t>, </a:t>
            </a:r>
            <a:r>
              <a:rPr lang="ru-RU" sz="3200" dirty="0">
                <a:solidFill>
                  <a:srgbClr val="660066"/>
                </a:solidFill>
              </a:rPr>
              <a:t>максимально приближенные к естественным, помогут черепашкам  комфортно жить в домашних условиях.</a:t>
            </a:r>
            <a:r>
              <a:rPr lang="ru-RU" sz="3200" dirty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7"/>
          <p:cNvSpPr>
            <a:spLocks noChangeArrowheads="1"/>
          </p:cNvSpPr>
          <p:nvPr/>
        </p:nvSpPr>
        <p:spPr bwMode="auto">
          <a:xfrm>
            <a:off x="1258888" y="404813"/>
            <a:ext cx="6192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ПОЗНАКОМИМСЯ</a:t>
            </a:r>
          </a:p>
        </p:txBody>
      </p:sp>
      <p:pic>
        <p:nvPicPr>
          <p:cNvPr id="15366" name="Picture 1" descr="C:\Users\User\Desktop\ЧЕРЕПАХИ\SDC13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857375"/>
            <a:ext cx="3460750" cy="2484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2" descr="C:\Users\User\Desktop\ЧЕРЕПАХИ\SDC13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844675"/>
            <a:ext cx="3657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6"/>
          <p:cNvSpPr>
            <a:spLocks noChangeArrowheads="1"/>
          </p:cNvSpPr>
          <p:nvPr/>
        </p:nvSpPr>
        <p:spPr bwMode="auto">
          <a:xfrm>
            <a:off x="357188" y="5229225"/>
            <a:ext cx="8786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660066"/>
                </a:solidFill>
                <a:cs typeface="Times New Roman" pitchFamily="18" charset="0"/>
              </a:rPr>
              <a:t>Хвост у самца длинный и тонкий, у основания имеет утолщение. </a:t>
            </a:r>
          </a:p>
          <a:p>
            <a:r>
              <a:rPr lang="ru-RU" dirty="0">
                <a:solidFill>
                  <a:srgbClr val="660066"/>
                </a:solidFill>
                <a:cs typeface="Times New Roman" pitchFamily="18" charset="0"/>
              </a:rPr>
              <a:t>Хвост самки короче, чем у самца. Самки значительно крупнее самцов. </a:t>
            </a:r>
          </a:p>
        </p:txBody>
      </p:sp>
      <p:sp>
        <p:nvSpPr>
          <p:cNvPr id="15368" name="Rectangle 13"/>
          <p:cNvSpPr>
            <a:spLocks noChangeArrowheads="1"/>
          </p:cNvSpPr>
          <p:nvPr/>
        </p:nvSpPr>
        <p:spPr bwMode="auto">
          <a:xfrm>
            <a:off x="1258888" y="4435475"/>
            <a:ext cx="1998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660066"/>
                </a:solidFill>
              </a:rPr>
              <a:t>Длина тела 10см</a:t>
            </a:r>
          </a:p>
        </p:txBody>
      </p:sp>
      <p:sp>
        <p:nvSpPr>
          <p:cNvPr id="15369" name="Rectangle 14"/>
          <p:cNvSpPr>
            <a:spLocks noChangeArrowheads="1"/>
          </p:cNvSpPr>
          <p:nvPr/>
        </p:nvSpPr>
        <p:spPr bwMode="auto">
          <a:xfrm>
            <a:off x="5716588" y="4365625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660066"/>
                </a:solidFill>
              </a:rPr>
              <a:t>Длина тела 8см</a:t>
            </a:r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1384300" y="1360488"/>
            <a:ext cx="6145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660066"/>
                </a:solidFill>
              </a:rPr>
              <a:t>самка </a:t>
            </a:r>
            <a:r>
              <a:rPr lang="ru-RU" b="1" dirty="0" err="1">
                <a:solidFill>
                  <a:srgbClr val="660066"/>
                </a:solidFill>
              </a:rPr>
              <a:t>Чебурашка</a:t>
            </a:r>
            <a:r>
              <a:rPr lang="ru-RU" b="1" dirty="0">
                <a:solidFill>
                  <a:srgbClr val="660066"/>
                </a:solidFill>
              </a:rPr>
              <a:t>                                    самец Чебурек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23528" y="260648"/>
            <a:ext cx="8137525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Проблема</a:t>
            </a:r>
            <a:r>
              <a:rPr lang="ru-RU" sz="4000" b="1" dirty="0">
                <a:solidFill>
                  <a:srgbClr val="D60093"/>
                </a:solidFill>
                <a:latin typeface="Calibri" pitchFamily="34" charset="0"/>
              </a:rPr>
              <a:t>:</a:t>
            </a:r>
          </a:p>
          <a:p>
            <a:r>
              <a:rPr lang="ru-RU" sz="3200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некоторые люди не знают, как правильно ухаживать за черепахами, поэтому в неволе они часто погибают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51520" y="3068960"/>
            <a:ext cx="842486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ru-RU" sz="40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40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3200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исследование условий </a:t>
            </a:r>
            <a:r>
              <a:rPr lang="ru-RU" sz="3200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комфортного содержания </a:t>
            </a:r>
            <a:r>
              <a:rPr lang="ru-RU" sz="3200" dirty="0" err="1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красноухих</a:t>
            </a:r>
            <a:r>
              <a:rPr lang="ru-RU" sz="3200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черепах в неволе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ru-RU" sz="2800" dirty="0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Содержимое 2"/>
          <p:cNvSpPr txBox="1">
            <a:spLocks/>
          </p:cNvSpPr>
          <p:nvPr/>
        </p:nvSpPr>
        <p:spPr bwMode="auto">
          <a:xfrm>
            <a:off x="214313" y="332656"/>
            <a:ext cx="8929687" cy="171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ru-RU" sz="4000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40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Гипотеза:</a:t>
            </a:r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ru-RU" sz="3200" dirty="0">
                <a:solidFill>
                  <a:srgbClr val="660066"/>
                </a:solidFill>
              </a:rPr>
              <a:t>  </a:t>
            </a:r>
            <a:r>
              <a:rPr lang="ru-RU" sz="3200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предположим, что условия, максимально приближенные к естественным, помогут черепашкам  комфортно жить в  домашних условиях</a:t>
            </a:r>
            <a:r>
              <a:rPr lang="ru-RU" sz="32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95536" y="3140968"/>
            <a:ext cx="85074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ru-RU" sz="4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ru-RU" sz="3200" dirty="0">
                <a:solidFill>
                  <a:srgbClr val="660066"/>
                </a:solidFill>
              </a:rPr>
              <a:t>1. Изучить особенности жизни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ru-RU" sz="3200" dirty="0" err="1">
                <a:solidFill>
                  <a:srgbClr val="660066"/>
                </a:solidFill>
              </a:rPr>
              <a:t>красноухих</a:t>
            </a:r>
            <a:r>
              <a:rPr lang="ru-RU" sz="3200" dirty="0">
                <a:solidFill>
                  <a:srgbClr val="660066"/>
                </a:solidFill>
              </a:rPr>
              <a:t> черепах в домашних условиях.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ru-RU" sz="3200" dirty="0">
                <a:solidFill>
                  <a:srgbClr val="660066"/>
                </a:solidFill>
              </a:rPr>
              <a:t>2. Провести эксперименты.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</a:pPr>
            <a:r>
              <a:rPr lang="ru-RU" sz="3200" dirty="0">
                <a:solidFill>
                  <a:srgbClr val="660066"/>
                </a:solidFill>
              </a:rPr>
              <a:t>3. Проанализировать собранную информацию.</a:t>
            </a:r>
            <a:r>
              <a:rPr lang="ru-RU" sz="3200" dirty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144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Анкетирование</a:t>
            </a: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179388" y="1268413"/>
            <a:ext cx="8785225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660066"/>
                </a:solidFill>
              </a:rPr>
              <a:t>1. </a:t>
            </a:r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Хотели бы вы иметь дома черепаху? Почему?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Да, потому что интересно  -  13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Да, потому что воспитывает ответственность за  живые существа – 9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Нет -1 чел.</a:t>
            </a:r>
          </a:p>
          <a:p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Знаете ли вы, как ухаживать за </a:t>
            </a:r>
            <a:r>
              <a:rPr lang="ru-RU" b="1" dirty="0" err="1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красноухой</a:t>
            </a:r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черепахой?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Да</a:t>
            </a:r>
            <a:r>
              <a:rPr lang="en-US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11 чел.                    </a:t>
            </a:r>
          </a:p>
          <a:p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Нет - 12 чел.</a:t>
            </a:r>
          </a:p>
          <a:p>
            <a:endParaRPr lang="ru-RU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3. Как вы думаете,  чем питаются </a:t>
            </a:r>
            <a:r>
              <a:rPr lang="ru-RU" b="1" dirty="0" err="1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красноухие</a:t>
            </a:r>
            <a:r>
              <a:rPr lang="ru-RU" b="1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черепахи? 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Специальный корм  - 9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Трава, листья - 7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фрукты, овощи - 6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Рыба, мясо, креветки - 4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Хлеб - 1 чел.</a:t>
            </a:r>
          </a:p>
          <a:p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          Не знаю - 3 чел.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         </a:t>
            </a:r>
          </a:p>
          <a:p>
            <a:r>
              <a:rPr lang="ru-RU" dirty="0">
                <a:latin typeface="Calibri" pitchFamily="34" charset="0"/>
              </a:rPr>
              <a:t>            </a:t>
            </a: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221088"/>
            <a:ext cx="3240360" cy="2430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Обои Зеленые колоски травы в каплях воды, обои для рабочего стола Зеленые колоски травы в каплях в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FF00"/>
                </a:solidFill>
                <a:latin typeface="Arial" charset="0"/>
              </a:rPr>
              <a:t>ДОМ ДЛЯ ЧЕРЕПАШЕК</a:t>
            </a:r>
          </a:p>
        </p:txBody>
      </p:sp>
      <p:pic>
        <p:nvPicPr>
          <p:cNvPr id="3" name="Picture 2" descr="C:\Users\User\Desktop\2015-01-15 19.39.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2554" y="1849426"/>
            <a:ext cx="5616624" cy="4212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/>
          <p:cNvSpPr/>
          <p:nvPr/>
        </p:nvSpPr>
        <p:spPr>
          <a:xfrm>
            <a:off x="827088" y="2420938"/>
            <a:ext cx="1368425" cy="7143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6443663" y="3716338"/>
            <a:ext cx="1584325" cy="46037"/>
          </a:xfrm>
          <a:prstGeom prst="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39750" y="3644900"/>
            <a:ext cx="1655763" cy="71438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углом 12"/>
          <p:cNvSpPr/>
          <p:nvPr/>
        </p:nvSpPr>
        <p:spPr>
          <a:xfrm>
            <a:off x="5724525" y="4581525"/>
            <a:ext cx="142875" cy="1943100"/>
          </a:xfrm>
          <a:prstGeom prst="ben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584" name="TextBox 13"/>
          <p:cNvSpPr txBox="1">
            <a:spLocks noChangeArrowheads="1"/>
          </p:cNvSpPr>
          <p:nvPr/>
        </p:nvSpPr>
        <p:spPr bwMode="auto">
          <a:xfrm>
            <a:off x="468313" y="1989138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лампа</a:t>
            </a:r>
          </a:p>
        </p:txBody>
      </p:sp>
      <p:sp>
        <p:nvSpPr>
          <p:cNvPr id="24585" name="TextBox 15"/>
          <p:cNvSpPr txBox="1">
            <a:spLocks noChangeArrowheads="1"/>
          </p:cNvSpPr>
          <p:nvPr/>
        </p:nvSpPr>
        <p:spPr bwMode="auto">
          <a:xfrm>
            <a:off x="179388" y="2997200"/>
            <a:ext cx="25923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Наклонный помост</a:t>
            </a:r>
          </a:p>
        </p:txBody>
      </p:sp>
      <p:sp>
        <p:nvSpPr>
          <p:cNvPr id="24586" name="TextBox 16"/>
          <p:cNvSpPr txBox="1">
            <a:spLocks noChangeArrowheads="1"/>
          </p:cNvSpPr>
          <p:nvPr/>
        </p:nvSpPr>
        <p:spPr bwMode="auto">
          <a:xfrm>
            <a:off x="6084888" y="3284538"/>
            <a:ext cx="277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Терморегулятор</a:t>
            </a:r>
          </a:p>
        </p:txBody>
      </p:sp>
      <p:sp>
        <p:nvSpPr>
          <p:cNvPr id="24587" name="TextBox 17"/>
          <p:cNvSpPr txBox="1">
            <a:spLocks noChangeArrowheads="1"/>
          </p:cNvSpPr>
          <p:nvPr/>
        </p:nvSpPr>
        <p:spPr bwMode="auto">
          <a:xfrm>
            <a:off x="5795963" y="6237288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фильтр</a:t>
            </a:r>
          </a:p>
        </p:txBody>
      </p:sp>
      <p:sp>
        <p:nvSpPr>
          <p:cNvPr id="24588" name="TextBox 14"/>
          <p:cNvSpPr txBox="1">
            <a:spLocks noChangeArrowheads="1"/>
          </p:cNvSpPr>
          <p:nvPr/>
        </p:nvSpPr>
        <p:spPr bwMode="auto">
          <a:xfrm>
            <a:off x="3132138" y="2276475"/>
            <a:ext cx="298992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Gill Sans MT" pitchFamily="34" charset="0"/>
              </a:rPr>
              <a:t>t</a:t>
            </a:r>
            <a:r>
              <a:rPr lang="ru-RU" sz="4800" dirty="0">
                <a:solidFill>
                  <a:srgbClr val="FF0000"/>
                </a:solidFill>
                <a:latin typeface="Calibri" pitchFamily="34" charset="0"/>
              </a:rPr>
              <a:t> = </a:t>
            </a:r>
            <a:r>
              <a:rPr lang="ru-RU" sz="4800" dirty="0" smtClean="0">
                <a:solidFill>
                  <a:srgbClr val="FF0000"/>
                </a:solidFill>
                <a:latin typeface="Calibri" pitchFamily="34" charset="0"/>
              </a:rPr>
              <a:t>20-25°С</a:t>
            </a:r>
            <a:endParaRPr lang="ru-RU" sz="4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589" name="TextBox 19"/>
          <p:cNvSpPr txBox="1">
            <a:spLocks noChangeArrowheads="1"/>
          </p:cNvSpPr>
          <p:nvPr/>
        </p:nvSpPr>
        <p:spPr bwMode="auto">
          <a:xfrm>
            <a:off x="3132138" y="4365625"/>
            <a:ext cx="23615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Gill Sans MT" pitchFamily="34" charset="0"/>
              </a:rPr>
              <a:t>V = </a:t>
            </a:r>
            <a:r>
              <a:rPr lang="en-US" sz="4400" dirty="0" smtClean="0">
                <a:solidFill>
                  <a:srgbClr val="FF0000"/>
                </a:solidFill>
                <a:latin typeface="Gill Sans MT" pitchFamily="34" charset="0"/>
              </a:rPr>
              <a:t>200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</a:rPr>
              <a:t>Л</a:t>
            </a:r>
            <a:endParaRPr lang="ru-RU" sz="44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144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Реакция на свет</a:t>
            </a:r>
          </a:p>
        </p:txBody>
      </p:sp>
      <p:pic>
        <p:nvPicPr>
          <p:cNvPr id="25603" name="Picture 2" descr="C:\Users\User\Desktop\ЧЕРЕПАХИ\SDC137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981075"/>
            <a:ext cx="5976938" cy="423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785786" y="5516563"/>
            <a:ext cx="792961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Вывод:</a:t>
            </a:r>
            <a:r>
              <a:rPr lang="ru-RU" dirty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>
                <a:solidFill>
                  <a:srgbClr val="660066"/>
                </a:solidFill>
              </a:rPr>
              <a:t>солнечное тепло заменяет в домашних условиях свет лампы.</a:t>
            </a:r>
          </a:p>
          <a:p>
            <a:r>
              <a:rPr lang="ru-RU" dirty="0">
                <a:solidFill>
                  <a:srgbClr val="660066"/>
                </a:solidFill>
              </a:rPr>
              <a:t>Чтобы погреться, черепашки выбираются на помост.</a:t>
            </a:r>
          </a:p>
          <a:p>
            <a:r>
              <a:rPr lang="ru-RU" sz="2000" dirty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92867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D60093"/>
                </a:solidFill>
                <a:latin typeface="Arial" charset="0"/>
              </a:rPr>
              <a:t>Реакция на свет</a:t>
            </a:r>
            <a:endParaRPr lang="ru-RU" sz="4000" dirty="0" smtClean="0">
              <a:solidFill>
                <a:srgbClr val="D60093"/>
              </a:solidFill>
              <a:latin typeface="Arial" charset="0"/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125538"/>
            <a:ext cx="8229600" cy="491013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graphicFrame>
        <p:nvGraphicFramePr>
          <p:cNvPr id="26658" name="Group 34"/>
          <p:cNvGraphicFramePr>
            <a:graphicFrameLocks noGrp="1"/>
          </p:cNvGraphicFramePr>
          <p:nvPr/>
        </p:nvGraphicFramePr>
        <p:xfrm>
          <a:off x="900113" y="1142983"/>
          <a:ext cx="7777162" cy="4214845"/>
        </p:xfrm>
        <a:graphic>
          <a:graphicData uri="http://schemas.openxmlformats.org/drawingml/2006/table">
            <a:tbl>
              <a:tblPr/>
              <a:tblGrid>
                <a:gridCol w="3889375"/>
                <a:gridCol w="3887787"/>
              </a:tblGrid>
              <a:tr h="5928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Время освещения в день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Реакция черепах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43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8.00 до 10.00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Почти все время греется на берегу, лишь увидев приближение человека, устремляется в воду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7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10.00 до 12.00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Находилась на берегу 45 минут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7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12.00 до 14.00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Находилась на берегу 45 минут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7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14.00 до 16.00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Находилась на берегу 35 минут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73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16.00 до 18.00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Находилась на берегу на 1 час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11693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 18.00 до 20.00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Почти все время греется на берегу, лишь увидев приближение человека, устремляется в воду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6654" name="Прямоугольник 5"/>
          <p:cNvSpPr>
            <a:spLocks noChangeArrowheads="1"/>
          </p:cNvSpPr>
          <p:nvPr/>
        </p:nvSpPr>
        <p:spPr bwMode="auto">
          <a:xfrm>
            <a:off x="1071538" y="5805488"/>
            <a:ext cx="7856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D60093"/>
                </a:solidFill>
              </a:rPr>
              <a:t>Вывод:</a:t>
            </a:r>
            <a:r>
              <a:rPr lang="ru-RU" dirty="0"/>
              <a:t>  </a:t>
            </a:r>
            <a:r>
              <a:rPr lang="ru-RU" dirty="0">
                <a:solidFill>
                  <a:srgbClr val="660066"/>
                </a:solidFill>
              </a:rPr>
              <a:t>черепахи очень много времени проводят на помосте</a:t>
            </a:r>
          </a:p>
          <a:p>
            <a:r>
              <a:rPr lang="ru-RU" dirty="0">
                <a:solidFill>
                  <a:srgbClr val="660066"/>
                </a:solidFill>
              </a:rPr>
              <a:t>греясь в тепле настольной лампы, как на солнце.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0" name="Picture 4" descr="То, на что мне никогда не надоест смотреть. Днев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Заголовок 1"/>
          <p:cNvSpPr txBox="1">
            <a:spLocks/>
          </p:cNvSpPr>
          <p:nvPr/>
        </p:nvSpPr>
        <p:spPr bwMode="auto">
          <a:xfrm>
            <a:off x="539750" y="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000" b="1" dirty="0">
                <a:solidFill>
                  <a:srgbClr val="D60093"/>
                </a:solidFill>
              </a:rPr>
              <a:t>ВОДНЫЕ ПРОЦЕДУРЫ</a:t>
            </a:r>
          </a:p>
        </p:txBody>
      </p:sp>
      <p:pic>
        <p:nvPicPr>
          <p:cNvPr id="37890" name="Picture 2" descr="http://f50.rimg.info/1510119_b614b7a3b6106c24d345b6bded6de79b_1.jpg"/>
          <p:cNvPicPr>
            <a:picLocks noChangeAspect="1" noChangeArrowheads="1"/>
          </p:cNvPicPr>
          <p:nvPr/>
        </p:nvPicPr>
        <p:blipFill>
          <a:blip r:embed="rId3" cstate="print"/>
          <a:srcRect r="3551" b="16405"/>
          <a:stretch>
            <a:fillRect/>
          </a:stretch>
        </p:blipFill>
        <p:spPr bwMode="auto">
          <a:xfrm>
            <a:off x="3857620" y="2857496"/>
            <a:ext cx="3456384" cy="2338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http://www.gdeparfum.ru/catalog/media/good_118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5075" y="2928159"/>
            <a:ext cx="1080120" cy="2358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4" name="AutoShape 6" descr="http://www.%CE%B5%CE%BD%CF%8E%CF%83%CF%84%CE%B5%CF%84%CE%B9%CF%83%CF%84%CE%B5%CE%BB%CE%B5%CE%AF%CE%B5%CF%83.com/data/images/%CE%9F%CE%B4%CE%BF%CE%BD%CF%84%CF%8C%CE%B2%CE%BF%CF%85%CF%81%CF%84%CF%83%CE%B1,-%CE%BC%CE%AD%CF%83%CE%BF-%CF%84%CE%B7%CF%82-%CF%83%CF%84%CE%BF%CE%BC%CE%B1%CF%84%CE%B9%CE%BA%CE%AE%CF%82-%CF%85%CE%B3%CE%B9%CE%B5%CE%B9%CE%BD%CE%AE%CF%82_51c323f8606c1-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5" name="AutoShape 8" descr="http://www.%CE%B5%CE%BD%CF%8E%CF%83%CF%84%CE%B5%CF%84%CE%B9%CF%83%CF%84%CE%B5%CE%BB%CE%B5%CE%AF%CE%B5%CF%83.com/data/images/%CE%9F%CE%B4%CE%BF%CE%BD%CF%84%CF%8C%CE%B2%CE%BF%CF%85%CF%81%CF%84%CF%83%CE%B1,-%CE%BC%CE%AD%CF%83%CE%BF-%CF%84%CE%B7%CF%82-%CF%83%CF%84%CE%BF%CE%BC%CE%B1%CF%84%CE%B9%CE%BA%CE%AE%CF%82-%CF%85%CE%B3%CE%B9%CE%B5%CE%B9%CE%BD%CE%AE%CF%82_51c323f8606c1-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7898" name="Picture 10" descr="http://svetgorod.ru/_img_articles/154/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32100" y="3003872"/>
            <a:ext cx="1224136" cy="2211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Users\User\Desktop\ЧЕРЕПАХИ\SDC138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-318705" y="1481671"/>
            <a:ext cx="3271221" cy="2592287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 flipV="1">
            <a:off x="3059113" y="3357563"/>
            <a:ext cx="720725" cy="1727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7596188" y="3357563"/>
            <a:ext cx="720725" cy="1727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660" name="TextBox 4"/>
          <p:cNvSpPr txBox="1">
            <a:spLocks noChangeArrowheads="1"/>
          </p:cNvSpPr>
          <p:nvPr/>
        </p:nvSpPr>
        <p:spPr bwMode="auto">
          <a:xfrm>
            <a:off x="714348" y="5643578"/>
            <a:ext cx="8072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Вывод:</a:t>
            </a:r>
            <a:r>
              <a:rPr lang="ru-RU" b="1" dirty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в природе происходит </a:t>
            </a:r>
            <a:r>
              <a:rPr lang="ru-RU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естественный процесс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очистки панциря и кожи тела, </a:t>
            </a:r>
            <a:r>
              <a:rPr lang="ru-RU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а в  </a:t>
            </a:r>
            <a:r>
              <a:rPr lang="ru-RU" dirty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домашних условиях это должен делать хозяин</a:t>
            </a:r>
            <a:r>
              <a:rPr lang="ru-RU" dirty="0">
                <a:solidFill>
                  <a:srgbClr val="660066"/>
                </a:solidFill>
              </a:rPr>
              <a:t>.</a:t>
            </a:r>
          </a:p>
        </p:txBody>
      </p:sp>
      <p:sp>
        <p:nvSpPr>
          <p:cNvPr id="27661" name="TextBox 4"/>
          <p:cNvSpPr txBox="1">
            <a:spLocks noChangeArrowheads="1"/>
          </p:cNvSpPr>
          <p:nvPr/>
        </p:nvSpPr>
        <p:spPr bwMode="auto">
          <a:xfrm>
            <a:off x="3286116" y="1125538"/>
            <a:ext cx="50006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srgbClr val="660066"/>
                </a:solidFill>
              </a:rPr>
              <a:t>Вымыть в тазике </a:t>
            </a:r>
            <a:r>
              <a:rPr lang="ru-RU" dirty="0">
                <a:solidFill>
                  <a:srgbClr val="660066"/>
                </a:solidFill>
              </a:rPr>
              <a:t>с водой  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ru-RU" dirty="0">
                <a:solidFill>
                  <a:srgbClr val="FF0000"/>
                </a:solidFill>
              </a:rPr>
              <a:t> = 36°С</a:t>
            </a:r>
            <a:r>
              <a:rPr lang="ru-RU" dirty="0"/>
              <a:t> </a:t>
            </a:r>
            <a:endParaRPr lang="ru-RU" dirty="0">
              <a:solidFill>
                <a:srgbClr val="660066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srgbClr val="660066"/>
                </a:solidFill>
              </a:rPr>
              <a:t>Вытереть </a:t>
            </a:r>
            <a:r>
              <a:rPr lang="ru-RU" dirty="0">
                <a:solidFill>
                  <a:srgbClr val="660066"/>
                </a:solidFill>
              </a:rPr>
              <a:t>мягким полотенцем.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rgbClr val="660066"/>
                </a:solidFill>
              </a:rPr>
              <a:t>Натереть оливковым </a:t>
            </a:r>
            <a:r>
              <a:rPr lang="ru-RU" dirty="0" smtClean="0">
                <a:solidFill>
                  <a:srgbClr val="660066"/>
                </a:solidFill>
              </a:rPr>
              <a:t>маслом</a:t>
            </a:r>
            <a:r>
              <a:rPr lang="ru-RU" dirty="0">
                <a:solidFill>
                  <a:srgbClr val="660066"/>
                </a:solidFill>
              </a:rPr>
              <a:t>.</a:t>
            </a:r>
            <a:r>
              <a:rPr lang="ru-RU" dirty="0" smtClean="0">
                <a:solidFill>
                  <a:srgbClr val="660066"/>
                </a:solidFill>
              </a:rPr>
              <a:t> 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srgbClr val="660066"/>
                </a:solidFill>
              </a:rPr>
              <a:t>Промокнуть  ватными дисками.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srgbClr val="660066"/>
                </a:solidFill>
              </a:rPr>
              <a:t>Процедура мытья длится 5 минут.</a:t>
            </a:r>
          </a:p>
          <a:p>
            <a:pPr marL="342900" indent="-342900"/>
            <a:endParaRPr lang="ru-RU" dirty="0" smtClean="0">
              <a:solidFill>
                <a:srgbClr val="660066"/>
              </a:solidFill>
            </a:endParaRPr>
          </a:p>
          <a:p>
            <a:pPr marL="342900" indent="-342900">
              <a:buFontTx/>
              <a:buAutoNum type="arabicPeriod"/>
            </a:pPr>
            <a:endParaRPr lang="ru-RU" dirty="0" smtClean="0">
              <a:solidFill>
                <a:srgbClr val="660066"/>
              </a:solidFill>
            </a:endParaRPr>
          </a:p>
          <a:p>
            <a:pPr marL="342900" indent="-342900"/>
            <a:r>
              <a:rPr lang="ru-RU" dirty="0" smtClean="0">
                <a:solidFill>
                  <a:srgbClr val="660066"/>
                </a:solidFill>
              </a:rPr>
              <a:t> 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2203</TotalTime>
  <Words>679</Words>
  <Application>Microsoft Office PowerPoint</Application>
  <PresentationFormat>Экран (4:3)</PresentationFormat>
  <Paragraphs>161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Слайд 1</vt:lpstr>
      <vt:lpstr>Слайд 2</vt:lpstr>
      <vt:lpstr>Слайд 3</vt:lpstr>
      <vt:lpstr>Слайд 4</vt:lpstr>
      <vt:lpstr>Анкетирование</vt:lpstr>
      <vt:lpstr>ДОМ ДЛЯ ЧЕРЕПАШЕК</vt:lpstr>
      <vt:lpstr>Реакция на свет</vt:lpstr>
      <vt:lpstr>Реакция на свет</vt:lpstr>
      <vt:lpstr>Слайд 9</vt:lpstr>
      <vt:lpstr>                                            Меню на неделю</vt:lpstr>
      <vt:lpstr>      Кормление  </vt:lpstr>
      <vt:lpstr>Реакция на шум</vt:lpstr>
      <vt:lpstr>Реакция на цвет</vt:lpstr>
      <vt:lpstr>Реакция на приближение человека</vt:lpstr>
      <vt:lpstr>Мои черепашки сегодня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ПИТОМЦЫ</dc:title>
  <dc:creator>User</dc:creator>
  <cp:lastModifiedBy>Татьяна</cp:lastModifiedBy>
  <cp:revision>197</cp:revision>
  <dcterms:created xsi:type="dcterms:W3CDTF">2015-03-15T15:49:55Z</dcterms:created>
  <dcterms:modified xsi:type="dcterms:W3CDTF">2018-08-08T11:26:21Z</dcterms:modified>
</cp:coreProperties>
</file>