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EAEA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159" autoAdjust="0"/>
  </p:normalViewPr>
  <p:slideViewPr>
    <p:cSldViewPr>
      <p:cViewPr varScale="1">
        <p:scale>
          <a:sx n="71" d="100"/>
          <a:sy n="71" d="100"/>
        </p:scale>
        <p:origin x="-4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52;&#1086;&#1080;%20&#1076;&#1086;&#1082;&#1091;&#1084;&#1077;&#1085;&#1090;&#1099;\&#1040;&#1085;&#1075;&#1083;&#1080;&#1081;&#1089;&#1082;&#1080;&#1081;%202\&#1087;&#1088;&#1077;&#1079;&#1077;&#1085;&#1090;&#1072;&#1094;&#1080;&#1080;%207%20&#1082;&#1083;%20(&#1090;&#1077;&#1084;&#1099;)\Saint-Petersburg\&#1060;&#1080;&#1083;&#1100;&#1084;_0001.wmv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827584" y="596397"/>
            <a:ext cx="7488832" cy="744371"/>
          </a:xfrm>
          <a:prstGeom prst="roundRect">
            <a:avLst/>
          </a:prstGeom>
          <a:solidFill>
            <a:srgbClr val="EAEAEA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36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Saint - Petersburg</a:t>
            </a:r>
            <a:endParaRPr lang="ru-RU" sz="36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844824"/>
            <a:ext cx="5950237" cy="445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Фильм_000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84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32656"/>
            <a:ext cx="2088232" cy="1642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980728"/>
            <a:ext cx="2160240" cy="1618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3060567"/>
            <a:ext cx="1800200" cy="2403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581128"/>
            <a:ext cx="2136555" cy="1688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6296" y="3068960"/>
            <a:ext cx="1591614" cy="242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1027330"/>
            <a:ext cx="2088232" cy="1566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99992" y="4653136"/>
            <a:ext cx="2412858" cy="1605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32240" y="260648"/>
            <a:ext cx="2250951" cy="1686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кругленный прямоугольник 9"/>
          <p:cNvSpPr/>
          <p:nvPr/>
        </p:nvSpPr>
        <p:spPr>
          <a:xfrm>
            <a:off x="179512" y="188640"/>
            <a:ext cx="1944216" cy="744371"/>
          </a:xfrm>
          <a:prstGeom prst="roundRect">
            <a:avLst/>
          </a:prstGeom>
          <a:solidFill>
            <a:srgbClr val="EAEAEA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28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Winter Palace</a:t>
            </a:r>
            <a:endParaRPr lang="ru-RU" sz="28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411760" y="2060848"/>
            <a:ext cx="1944216" cy="744371"/>
          </a:xfrm>
          <a:prstGeom prst="roundRect">
            <a:avLst/>
          </a:prstGeom>
          <a:solidFill>
            <a:srgbClr val="EAEAEA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28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Palace Square</a:t>
            </a:r>
            <a:endParaRPr lang="ru-RU" sz="28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572000" y="188640"/>
            <a:ext cx="1944216" cy="744371"/>
          </a:xfrm>
          <a:prstGeom prst="roundRect">
            <a:avLst/>
          </a:prstGeom>
          <a:solidFill>
            <a:srgbClr val="EAEAEA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28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St. Isaac’s Cathedral</a:t>
            </a:r>
            <a:endParaRPr lang="ru-RU" sz="28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732240" y="2060848"/>
            <a:ext cx="2160240" cy="744371"/>
          </a:xfrm>
          <a:prstGeom prst="roundRect">
            <a:avLst/>
          </a:prstGeom>
          <a:solidFill>
            <a:srgbClr val="EAEAEA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28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The Bronze Horseman</a:t>
            </a:r>
            <a:endParaRPr lang="ru-RU" sz="28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23528" y="3789040"/>
            <a:ext cx="1944216" cy="744371"/>
          </a:xfrm>
          <a:prstGeom prst="roundRect">
            <a:avLst/>
          </a:prstGeom>
          <a:solidFill>
            <a:srgbClr val="EAEAEA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28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Kazan Cathedral</a:t>
            </a:r>
            <a:endParaRPr lang="ru-RU" sz="28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411760" y="5247822"/>
            <a:ext cx="1944216" cy="1430179"/>
          </a:xfrm>
          <a:prstGeom prst="roundRect">
            <a:avLst/>
          </a:prstGeom>
          <a:solidFill>
            <a:srgbClr val="EAEAEA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Peter and Paul Fortress</a:t>
            </a:r>
            <a:endParaRPr lang="ru-RU" sz="28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788024" y="3861048"/>
            <a:ext cx="1944216" cy="744371"/>
          </a:xfrm>
          <a:prstGeom prst="roundRect">
            <a:avLst/>
          </a:prstGeom>
          <a:solidFill>
            <a:srgbClr val="EAEAEA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28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Summer Garden</a:t>
            </a:r>
            <a:endParaRPr lang="ru-RU" sz="28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020272" y="5589240"/>
            <a:ext cx="1944216" cy="744371"/>
          </a:xfrm>
          <a:prstGeom prst="roundRect">
            <a:avLst/>
          </a:prstGeom>
          <a:solidFill>
            <a:srgbClr val="EAEAEA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28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Alexander Pillar</a:t>
            </a:r>
            <a:endParaRPr lang="ru-RU" sz="28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988840"/>
            <a:ext cx="360040" cy="3240360"/>
          </a:xfrm>
          <a:prstGeom prst="rect">
            <a:avLst/>
          </a:prstGeom>
          <a:solidFill>
            <a:srgbClr val="EAEAEA"/>
          </a:solidFill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2348880"/>
            <a:ext cx="4680520" cy="360040"/>
          </a:xfrm>
          <a:prstGeom prst="rect">
            <a:avLst/>
          </a:prstGeom>
          <a:solidFill>
            <a:srgbClr val="EAEAEA"/>
          </a:solidFill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2348880"/>
            <a:ext cx="360040" cy="2520280"/>
          </a:xfrm>
          <a:prstGeom prst="rect">
            <a:avLst/>
          </a:prstGeom>
          <a:solidFill>
            <a:srgbClr val="EAEAEA"/>
          </a:solidFill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1628800"/>
            <a:ext cx="360040" cy="2160240"/>
          </a:xfrm>
          <a:prstGeom prst="rect">
            <a:avLst/>
          </a:prstGeom>
          <a:solidFill>
            <a:srgbClr val="EAEAEA"/>
          </a:solidFill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1988840"/>
            <a:ext cx="360040" cy="3240360"/>
          </a:xfrm>
          <a:prstGeom prst="rect">
            <a:avLst/>
          </a:prstGeom>
          <a:solidFill>
            <a:srgbClr val="EAEAEA"/>
          </a:solidFill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63888" y="4869160"/>
            <a:ext cx="3600400" cy="360040"/>
          </a:xfrm>
          <a:prstGeom prst="rect">
            <a:avLst/>
          </a:prstGeom>
          <a:solidFill>
            <a:srgbClr val="EAEAEA"/>
          </a:solidFill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3968" y="908720"/>
            <a:ext cx="360040" cy="2160240"/>
          </a:xfrm>
          <a:prstGeom prst="rect">
            <a:avLst/>
          </a:prstGeom>
          <a:solidFill>
            <a:srgbClr val="EAEAEA"/>
          </a:solidFill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51920" y="908720"/>
            <a:ext cx="1512168" cy="360040"/>
          </a:xfrm>
          <a:prstGeom prst="rect">
            <a:avLst/>
          </a:prstGeom>
          <a:solidFill>
            <a:srgbClr val="EAEAEA"/>
          </a:solidFill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4048" y="1628800"/>
            <a:ext cx="360040" cy="2880320"/>
          </a:xfrm>
          <a:prstGeom prst="rect">
            <a:avLst/>
          </a:prstGeom>
          <a:solidFill>
            <a:srgbClr val="EAEAEA"/>
          </a:solidFill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3968" y="4149080"/>
            <a:ext cx="2160240" cy="360040"/>
          </a:xfrm>
          <a:prstGeom prst="rect">
            <a:avLst/>
          </a:prstGeom>
          <a:solidFill>
            <a:srgbClr val="EAEAEA"/>
          </a:solidFill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4048" y="1628800"/>
            <a:ext cx="2880320" cy="360040"/>
          </a:xfrm>
          <a:prstGeom prst="rect">
            <a:avLst/>
          </a:prstGeom>
          <a:solidFill>
            <a:srgbClr val="EAEAEA"/>
          </a:solidFill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04248" y="2708920"/>
            <a:ext cx="360040" cy="2880320"/>
          </a:xfrm>
          <a:prstGeom prst="rect">
            <a:avLst/>
          </a:prstGeom>
          <a:solidFill>
            <a:srgbClr val="EAEAEA"/>
          </a:solidFill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403648" y="306896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403648" y="342900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403648" y="378904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403648" y="414908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03648" y="450912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403648" y="486916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123728" y="270892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123728" y="306896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123728" y="342900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123728" y="378904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123728" y="414908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123728" y="450912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843808" y="198884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2843808" y="234888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2843808" y="270892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2843808" y="306896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843808" y="342900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563888" y="234888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3563888" y="270892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3563888" y="306896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3563888" y="342900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3563888" y="378904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3563888" y="414908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3563888" y="450912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4283968" y="162880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4283968" y="198884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4283968" y="234888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4283968" y="270892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5004048" y="234888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5004048" y="270892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5004048" y="306896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5004048" y="342900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5004048" y="378904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6804248" y="306896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6804248" y="342900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6804248" y="378904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6804248" y="414908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6804248" y="450912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6804248" y="486916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6804248" y="5229200"/>
            <a:ext cx="360040" cy="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1763688" y="2348880"/>
            <a:ext cx="0" cy="36004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4283968" y="908720"/>
            <a:ext cx="0" cy="36004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4644008" y="908720"/>
            <a:ext cx="0" cy="36004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5004048" y="908720"/>
            <a:ext cx="0" cy="36004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5364088" y="1628800"/>
            <a:ext cx="0" cy="36004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7524328" y="1628800"/>
            <a:ext cx="0" cy="36004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5724128" y="1628800"/>
            <a:ext cx="0" cy="36004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6084168" y="1628800"/>
            <a:ext cx="0" cy="36004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6444208" y="1628800"/>
            <a:ext cx="0" cy="36004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6804248" y="1628800"/>
            <a:ext cx="0" cy="36004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7164288" y="1628800"/>
            <a:ext cx="0" cy="36004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4644008" y="4149080"/>
            <a:ext cx="0" cy="36004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5004048" y="4149080"/>
            <a:ext cx="0" cy="36004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5364088" y="4149080"/>
            <a:ext cx="0" cy="36004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5724128" y="2348880"/>
            <a:ext cx="0" cy="36004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>
            <a:off x="5724128" y="4149080"/>
            <a:ext cx="0" cy="36004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>
            <a:off x="6084168" y="4149080"/>
            <a:ext cx="0" cy="36004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>
            <a:off x="3923928" y="4869160"/>
            <a:ext cx="0" cy="36004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>
            <a:off x="4283968" y="4869160"/>
            <a:ext cx="0" cy="36004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>
            <a:off x="4644008" y="4869160"/>
            <a:ext cx="0" cy="36004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>
            <a:off x="5004048" y="4869160"/>
            <a:ext cx="0" cy="36004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>
            <a:off x="5364088" y="4869160"/>
            <a:ext cx="0" cy="36004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>
            <a:off x="5724128" y="4869160"/>
            <a:ext cx="0" cy="36004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>
            <a:off x="6084168" y="4869160"/>
            <a:ext cx="0" cy="36004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>
            <a:off x="6444208" y="4869160"/>
            <a:ext cx="0" cy="360040"/>
          </a:xfrm>
          <a:prstGeom prst="line">
            <a:avLst/>
          </a:prstGeom>
          <a:ln w="31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96150" y="4381500"/>
            <a:ext cx="184785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3500000" sx="102000" sy="102000" algn="br" rotWithShape="0">
              <a:prstClr val="black">
                <a:alpha val="40000"/>
              </a:prstClr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</p:pic>
      <p:sp>
        <p:nvSpPr>
          <p:cNvPr id="88" name="TextBox 87"/>
          <p:cNvSpPr txBox="1"/>
          <p:nvPr/>
        </p:nvSpPr>
        <p:spPr>
          <a:xfrm>
            <a:off x="1331640" y="19168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051720" y="22768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771800" y="15567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491880" y="19168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779912" y="8367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211960" y="8367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331640" y="22768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932040" y="15567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4211960" y="40770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3491880" y="479715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6732240" y="263691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475656" y="198884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475656" y="234888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475656" y="270892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1475656" y="306896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475656" y="34290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475656" y="378904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1475656" y="414908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475656" y="450912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1475656" y="486916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195736" y="234888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2195736" y="270892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2195736" y="306896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2195736" y="342900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2195736" y="3789040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2195736" y="414908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2195736" y="450912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2915816" y="16288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915816" y="198884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2915816" y="234888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2915816" y="270892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2915816" y="306896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2915816" y="34290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635896" y="198884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3635896" y="234888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635896" y="270892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3635896" y="306896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3635896" y="34290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3635896" y="378904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3635896" y="414908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3635896" y="450912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3635896" y="4869160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3923928" y="90872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4355976" y="90872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4716016" y="90872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5076056" y="90872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4355976" y="126876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4355976" y="16288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4355976" y="198884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4355976" y="234888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4355976" y="270892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1835696" y="234888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2555776" y="234888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3275856" y="234888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3995936" y="234888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4716016" y="234888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5076056" y="234888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5436096" y="234888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5796136" y="234888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5076056" y="1628800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5436096" y="16288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5724128" y="16288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6156176" y="16288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6516216" y="162880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6876256" y="162880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7236296" y="162880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7596336" y="162880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5076056" y="198884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5076056" y="270892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5076056" y="306896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5076056" y="34290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5076056" y="378904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5076056" y="414908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4355976" y="4149080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4716016" y="414908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5436096" y="414908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5796136" y="414908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6084168" y="4149080"/>
            <a:ext cx="369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3995936" y="486916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4355976" y="486916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4716016" y="486916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5076056" y="486916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5436096" y="486916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5796136" y="486916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6156176" y="486916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6516216" y="486916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6876256" y="486916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6876256" y="2780928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6876256" y="306896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6876256" y="34290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6876256" y="378904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6876256" y="4149080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6876256" y="450912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6876256" y="522920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2" name="Управляющая кнопка: справка 181">
            <a:hlinkClick r:id="rId5" action="ppaction://hlinksldjump" highlightClick="1"/>
          </p:cNvPr>
          <p:cNvSpPr/>
          <p:nvPr/>
        </p:nvSpPr>
        <p:spPr>
          <a:xfrm>
            <a:off x="8244408" y="332656"/>
            <a:ext cx="648072" cy="576064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8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500"/>
                            </p:stCondLst>
                            <p:childTnLst>
                              <p:par>
                                <p:cTn id="2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4" fill="hold">
                            <p:stCondLst>
                              <p:cond delay="1000"/>
                            </p:stCondLst>
                            <p:childTnLst>
                              <p:par>
                                <p:cTn id="2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1500"/>
                            </p:stCondLst>
                            <p:childTnLst>
                              <p:par>
                                <p:cTn id="2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2000"/>
                            </p:stCondLst>
                            <p:childTnLst>
                              <p:par>
                                <p:cTn id="2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2500"/>
                            </p:stCondLst>
                            <p:childTnLst>
                              <p:par>
                                <p:cTn id="2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000"/>
                            </p:stCondLst>
                            <p:childTnLst>
                              <p:par>
                                <p:cTn id="3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3500"/>
                            </p:stCondLst>
                            <p:childTnLst>
                              <p:par>
                                <p:cTn id="3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8" fill="hold">
                            <p:stCondLst>
                              <p:cond delay="4000"/>
                            </p:stCondLst>
                            <p:childTnLst>
                              <p:par>
                                <p:cTn id="3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7" fill="hold">
                            <p:stCondLst>
                              <p:cond delay="500"/>
                            </p:stCondLst>
                            <p:childTnLst>
                              <p:par>
                                <p:cTn id="3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1500"/>
                            </p:stCondLst>
                            <p:childTnLst>
                              <p:par>
                                <p:cTn id="3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1" fill="hold">
                      <p:stCondLst>
                        <p:cond delay="indefinite"/>
                      </p:stCondLst>
                      <p:childTnLst>
                        <p:par>
                          <p:cTn id="342" fill="hold">
                            <p:stCondLst>
                              <p:cond delay="0"/>
                            </p:stCondLst>
                            <p:childTnLst>
                              <p:par>
                                <p:cTn id="3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500"/>
                            </p:stCondLst>
                            <p:childTnLst>
                              <p:par>
                                <p:cTn id="3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0" fill="hold">
                            <p:stCondLst>
                              <p:cond delay="1000"/>
                            </p:stCondLst>
                            <p:childTnLst>
                              <p:par>
                                <p:cTn id="3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8" fill="hold">
                            <p:stCondLst>
                              <p:cond delay="2000"/>
                            </p:stCondLst>
                            <p:childTnLst>
                              <p:par>
                                <p:cTn id="3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2500"/>
                            </p:stCondLst>
                            <p:childTnLst>
                              <p:par>
                                <p:cTn id="3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6" fill="hold">
                      <p:stCondLst>
                        <p:cond delay="indefinite"/>
                      </p:stCondLst>
                      <p:childTnLst>
                        <p:par>
                          <p:cTn id="367" fill="hold">
                            <p:stCondLst>
                              <p:cond delay="0"/>
                            </p:stCondLst>
                            <p:childTnLst>
                              <p:par>
                                <p:cTn id="3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1" fill="hold">
                            <p:stCondLst>
                              <p:cond delay="500"/>
                            </p:stCondLst>
                            <p:childTnLst>
                              <p:par>
                                <p:cTn id="3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5" fill="hold">
                            <p:stCondLst>
                              <p:cond delay="1000"/>
                            </p:stCondLst>
                            <p:childTnLst>
                              <p:par>
                                <p:cTn id="3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1500"/>
                            </p:stCondLst>
                            <p:childTnLst>
                              <p:par>
                                <p:cTn id="3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2000"/>
                            </p:stCondLst>
                            <p:childTnLst>
                              <p:par>
                                <p:cTn id="3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6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1" fill="hold">
                            <p:stCondLst>
                              <p:cond delay="3000"/>
                            </p:stCondLst>
                            <p:childTnLst>
                              <p:par>
                                <p:cTn id="3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5" fill="hold">
                            <p:stCondLst>
                              <p:cond delay="3500"/>
                            </p:stCondLst>
                            <p:childTnLst>
                              <p:par>
                                <p:cTn id="3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3" fill="hold">
                      <p:stCondLst>
                        <p:cond delay="indefinite"/>
                      </p:stCondLst>
                      <p:childTnLst>
                        <p:par>
                          <p:cTn id="404" fill="hold">
                            <p:stCondLst>
                              <p:cond delay="0"/>
                            </p:stCondLst>
                            <p:childTnLst>
                              <p:par>
                                <p:cTn id="4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8" fill="hold">
                            <p:stCondLst>
                              <p:cond delay="500"/>
                            </p:stCondLst>
                            <p:childTnLst>
                              <p:par>
                                <p:cTn id="4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2" fill="hold">
                            <p:stCondLst>
                              <p:cond delay="1000"/>
                            </p:stCondLst>
                            <p:childTnLst>
                              <p:par>
                                <p:cTn id="4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6" fill="hold">
                            <p:stCondLst>
                              <p:cond delay="1500"/>
                            </p:stCondLst>
                            <p:childTnLst>
                              <p:par>
                                <p:cTn id="4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0" fill="hold">
                      <p:stCondLst>
                        <p:cond delay="indefinite"/>
                      </p:stCondLst>
                      <p:childTnLst>
                        <p:par>
                          <p:cTn id="421" fill="hold">
                            <p:stCondLst>
                              <p:cond delay="0"/>
                            </p:stCondLst>
                            <p:childTnLst>
                              <p:par>
                                <p:cTn id="4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4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5" fill="hold">
                            <p:stCondLst>
                              <p:cond delay="500"/>
                            </p:stCondLst>
                            <p:childTnLst>
                              <p:par>
                                <p:cTn id="4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8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9" fill="hold">
                            <p:stCondLst>
                              <p:cond delay="1000"/>
                            </p:stCondLst>
                            <p:childTnLst>
                              <p:par>
                                <p:cTn id="4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3" fill="hold">
                            <p:stCondLst>
                              <p:cond delay="1500"/>
                            </p:stCondLst>
                            <p:childTnLst>
                              <p:par>
                                <p:cTn id="4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6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7" fill="hold">
                            <p:stCondLst>
                              <p:cond delay="2000"/>
                            </p:stCondLst>
                            <p:childTnLst>
                              <p:par>
                                <p:cTn id="4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1" fill="hold">
                      <p:stCondLst>
                        <p:cond delay="indefinite"/>
                      </p:stCondLst>
                      <p:childTnLst>
                        <p:par>
                          <p:cTn id="442" fill="hold">
                            <p:stCondLst>
                              <p:cond delay="0"/>
                            </p:stCondLst>
                            <p:childTnLst>
                              <p:par>
                                <p:cTn id="4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6" fill="hold">
                            <p:stCondLst>
                              <p:cond delay="500"/>
                            </p:stCondLst>
                            <p:childTnLst>
                              <p:par>
                                <p:cTn id="4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0" fill="hold">
                            <p:stCondLst>
                              <p:cond delay="1000"/>
                            </p:stCondLst>
                            <p:childTnLst>
                              <p:par>
                                <p:cTn id="4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8" fill="hold">
                            <p:stCondLst>
                              <p:cond delay="2000"/>
                            </p:stCondLst>
                            <p:childTnLst>
                              <p:par>
                                <p:cTn id="4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2" fill="hold">
                            <p:stCondLst>
                              <p:cond delay="2500"/>
                            </p:stCondLst>
                            <p:childTnLst>
                              <p:par>
                                <p:cTn id="4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3000"/>
                            </p:stCondLst>
                            <p:childTnLst>
                              <p:par>
                                <p:cTn id="4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0" fill="hold">
                            <p:stCondLst>
                              <p:cond delay="3500"/>
                            </p:stCondLst>
                            <p:childTnLst>
                              <p:par>
                                <p:cTn id="4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4" fill="hold">
                      <p:stCondLst>
                        <p:cond delay="indefinite"/>
                      </p:stCondLst>
                      <p:childTnLst>
                        <p:par>
                          <p:cTn id="475" fill="hold">
                            <p:stCondLst>
                              <p:cond delay="0"/>
                            </p:stCondLst>
                            <p:childTnLst>
                              <p:par>
                                <p:cTn id="4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9" fill="hold">
                            <p:stCondLst>
                              <p:cond delay="500"/>
                            </p:stCondLst>
                            <p:childTnLst>
                              <p:par>
                                <p:cTn id="4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3" fill="hold">
                            <p:stCondLst>
                              <p:cond delay="1000"/>
                            </p:stCondLst>
                            <p:childTnLst>
                              <p:par>
                                <p:cTn id="4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6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1" fill="hold">
                            <p:stCondLst>
                              <p:cond delay="2000"/>
                            </p:stCondLst>
                            <p:childTnLst>
                              <p:par>
                                <p:cTn id="4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5" fill="hold">
                            <p:stCondLst>
                              <p:cond delay="2500"/>
                            </p:stCondLst>
                            <p:childTnLst>
                              <p:par>
                                <p:cTn id="4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8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3" fill="hold">
                            <p:stCondLst>
                              <p:cond delay="3500"/>
                            </p:stCondLst>
                            <p:childTnLst>
                              <p:par>
                                <p:cTn id="5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7" fill="hold">
                      <p:stCondLst>
                        <p:cond delay="indefinite"/>
                      </p:stCondLst>
                      <p:childTnLst>
                        <p:par>
                          <p:cTn id="508" fill="hold">
                            <p:stCondLst>
                              <p:cond delay="0"/>
                            </p:stCondLst>
                            <p:childTnLst>
                              <p:par>
                                <p:cTn id="5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1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2" fill="hold">
                            <p:stCondLst>
                              <p:cond delay="500"/>
                            </p:stCondLst>
                            <p:childTnLst>
                              <p:par>
                                <p:cTn id="5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6" fill="hold">
                            <p:stCondLst>
                              <p:cond delay="1000"/>
                            </p:stCondLst>
                            <p:childTnLst>
                              <p:par>
                                <p:cTn id="5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9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1500"/>
                            </p:stCondLst>
                            <p:childTnLst>
                              <p:par>
                                <p:cTn id="5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3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4" fill="hold">
                            <p:stCondLst>
                              <p:cond delay="2000"/>
                            </p:stCondLst>
                            <p:childTnLst>
                              <p:par>
                                <p:cTn id="5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7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8" fill="hold">
                            <p:stCondLst>
                              <p:cond delay="2500"/>
                            </p:stCondLst>
                            <p:childTnLst>
                              <p:par>
                                <p:cTn id="5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2" fill="hold">
                      <p:stCondLst>
                        <p:cond delay="indefinite"/>
                      </p:stCondLst>
                      <p:childTnLst>
                        <p:par>
                          <p:cTn id="533" fill="hold">
                            <p:stCondLst>
                              <p:cond delay="0"/>
                            </p:stCondLst>
                            <p:childTnLst>
                              <p:par>
                                <p:cTn id="5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6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7" fill="hold">
                            <p:stCondLst>
                              <p:cond delay="500"/>
                            </p:stCondLst>
                            <p:childTnLst>
                              <p:par>
                                <p:cTn id="5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0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1000"/>
                            </p:stCondLst>
                            <p:childTnLst>
                              <p:par>
                                <p:cTn id="5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5" fill="hold">
                            <p:stCondLst>
                              <p:cond delay="1500"/>
                            </p:stCondLst>
                            <p:childTnLst>
                              <p:par>
                                <p:cTn id="5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8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2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3" fill="hold">
                      <p:stCondLst>
                        <p:cond delay="indefinite"/>
                      </p:stCondLst>
                      <p:childTnLst>
                        <p:par>
                          <p:cTn id="554" fill="hold">
                            <p:stCondLst>
                              <p:cond delay="0"/>
                            </p:stCondLst>
                            <p:childTnLst>
                              <p:par>
                                <p:cTn id="5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8" fill="hold">
                            <p:stCondLst>
                              <p:cond delay="500"/>
                            </p:stCondLst>
                            <p:childTnLst>
                              <p:par>
                                <p:cTn id="5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2" fill="hold">
                            <p:stCondLst>
                              <p:cond delay="1000"/>
                            </p:stCondLst>
                            <p:childTnLst>
                              <p:par>
                                <p:cTn id="5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6" fill="hold">
                            <p:stCondLst>
                              <p:cond delay="1500"/>
                            </p:stCondLst>
                            <p:childTnLst>
                              <p:par>
                                <p:cTn id="5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9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0" fill="hold">
                            <p:stCondLst>
                              <p:cond delay="2000"/>
                            </p:stCondLst>
                            <p:childTnLst>
                              <p:par>
                                <p:cTn id="5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4" fill="hold">
                            <p:stCondLst>
                              <p:cond delay="2500"/>
                            </p:stCondLst>
                            <p:childTnLst>
                              <p:par>
                                <p:cTn id="5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8" fill="hold">
                            <p:stCondLst>
                              <p:cond delay="3000"/>
                            </p:stCondLst>
                            <p:childTnLst>
                              <p:par>
                                <p:cTn id="5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1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3500"/>
                            </p:stCondLst>
                            <p:childTnLst>
                              <p:par>
                                <p:cTn id="5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6" fill="hold">
                            <p:stCondLst>
                              <p:cond delay="4000"/>
                            </p:stCondLst>
                            <p:childTnLst>
                              <p:par>
                                <p:cTn id="5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0" fill="hold">
                      <p:stCondLst>
                        <p:cond delay="indefinite"/>
                      </p:stCondLst>
                      <p:childTnLst>
                        <p:par>
                          <p:cTn id="591" fill="hold">
                            <p:stCondLst>
                              <p:cond delay="0"/>
                            </p:stCondLst>
                            <p:childTnLst>
                              <p:par>
                                <p:cTn id="5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4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5" fill="hold">
                            <p:stCondLst>
                              <p:cond delay="500"/>
                            </p:stCondLst>
                            <p:childTnLst>
                              <p:par>
                                <p:cTn id="5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8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2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1500"/>
                            </p:stCondLst>
                            <p:childTnLst>
                              <p:par>
                                <p:cTn id="6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6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7" fill="hold">
                            <p:stCondLst>
                              <p:cond delay="2000"/>
                            </p:stCondLst>
                            <p:childTnLst>
                              <p:par>
                                <p:cTn id="6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0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1" fill="hold">
                            <p:stCondLst>
                              <p:cond delay="2500"/>
                            </p:stCondLst>
                            <p:childTnLst>
                              <p:par>
                                <p:cTn id="6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5" fill="hold">
                            <p:stCondLst>
                              <p:cond delay="3000"/>
                            </p:stCondLst>
                            <p:childTnLst>
                              <p:par>
                                <p:cTn id="6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8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rId2" action="ppaction://hlinksldjump" highlightClick="1"/>
          </p:cNvPr>
          <p:cNvSpPr/>
          <p:nvPr/>
        </p:nvSpPr>
        <p:spPr>
          <a:xfrm>
            <a:off x="8244408" y="332656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188640"/>
            <a:ext cx="7920880" cy="817245"/>
          </a:xfrm>
          <a:prstGeom prst="roundRect">
            <a:avLst/>
          </a:prstGeom>
          <a:solidFill>
            <a:srgbClr val="EAEAEA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1. The main church of a particular area under the control of  a bishop</a:t>
            </a:r>
            <a:endParaRPr lang="ru-RU" sz="24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052736"/>
            <a:ext cx="8712968" cy="408623"/>
          </a:xfrm>
          <a:prstGeom prst="roundRect">
            <a:avLst/>
          </a:prstGeom>
          <a:solidFill>
            <a:srgbClr val="EAEAEA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2. Someone who lives in a particular town, country …</a:t>
            </a:r>
            <a:endParaRPr lang="ru-RU" sz="24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512" y="1484784"/>
            <a:ext cx="8712968" cy="408623"/>
          </a:xfrm>
          <a:prstGeom prst="roundRect">
            <a:avLst/>
          </a:prstGeom>
          <a:solidFill>
            <a:srgbClr val="EAEAEA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3. A building where people are kept as a punishment for a crime</a:t>
            </a:r>
            <a:endParaRPr lang="ru-RU" sz="24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1916832"/>
            <a:ext cx="8712968" cy="408623"/>
          </a:xfrm>
          <a:prstGeom prst="roundRect">
            <a:avLst/>
          </a:prstGeom>
          <a:solidFill>
            <a:srgbClr val="EAEAEA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4. A large and official house</a:t>
            </a:r>
            <a:endParaRPr lang="ru-RU" sz="24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2348880"/>
            <a:ext cx="8712968" cy="408623"/>
          </a:xfrm>
          <a:prstGeom prst="roundRect">
            <a:avLst/>
          </a:prstGeom>
          <a:solidFill>
            <a:srgbClr val="EAEAEA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5. A male ruler of Russia before 1917</a:t>
            </a:r>
            <a:endParaRPr lang="ru-RU" sz="24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2780928"/>
            <a:ext cx="8712968" cy="408623"/>
          </a:xfrm>
          <a:prstGeom prst="roundRect">
            <a:avLst/>
          </a:prstGeom>
          <a:solidFill>
            <a:srgbClr val="EAEAEA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6. Famous or interesting places that tourists visit</a:t>
            </a:r>
            <a:endParaRPr lang="ru-RU" sz="24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3212976"/>
            <a:ext cx="8712968" cy="408623"/>
          </a:xfrm>
          <a:prstGeom prst="roundRect">
            <a:avLst/>
          </a:prstGeom>
          <a:solidFill>
            <a:srgbClr val="EAEAEA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7. The style and design of a building or buildings</a:t>
            </a:r>
            <a:endParaRPr lang="ru-RU" sz="24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9512" y="3645024"/>
            <a:ext cx="8712968" cy="408623"/>
          </a:xfrm>
          <a:prstGeom prst="roundRect">
            <a:avLst/>
          </a:prstGeom>
          <a:solidFill>
            <a:srgbClr val="EAEAEA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8. A large strong building used for defending an important place</a:t>
            </a:r>
            <a:endParaRPr lang="ru-RU" sz="24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9512" y="4077072"/>
            <a:ext cx="8712968" cy="817245"/>
          </a:xfrm>
          <a:prstGeom prst="roundRect">
            <a:avLst/>
          </a:prstGeom>
          <a:solidFill>
            <a:srgbClr val="EAEAEA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9. A building where important cultural, historical, or scientific objects are kept and shown to public</a:t>
            </a:r>
            <a:endParaRPr lang="ru-RU" sz="24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9512" y="4941168"/>
            <a:ext cx="8712968" cy="408623"/>
          </a:xfrm>
          <a:prstGeom prst="roundRect">
            <a:avLst/>
          </a:prstGeom>
          <a:solidFill>
            <a:srgbClr val="EAEAEA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10. A show of paintings, photographs, etc that people can go to see</a:t>
            </a:r>
            <a:endParaRPr lang="ru-RU" sz="24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5373216"/>
            <a:ext cx="8712968" cy="817245"/>
          </a:xfrm>
          <a:prstGeom prst="roundRect">
            <a:avLst/>
          </a:prstGeom>
          <a:solidFill>
            <a:srgbClr val="EAEAEA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11. A building, statue, etc that is built to remind people of an important event or famous person</a:t>
            </a:r>
            <a:endParaRPr lang="ru-RU" sz="24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51520" y="188640"/>
            <a:ext cx="4680520" cy="408623"/>
          </a:xfrm>
          <a:prstGeom prst="roundRect">
            <a:avLst/>
          </a:prstGeom>
          <a:solidFill>
            <a:srgbClr val="EAEAEA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Where is Saint-Petersburg situated? </a:t>
            </a:r>
            <a:endParaRPr lang="ru-RU" sz="24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836712"/>
            <a:ext cx="4680520" cy="408623"/>
          </a:xfrm>
          <a:prstGeom prst="roundRect">
            <a:avLst/>
          </a:prstGeom>
          <a:solidFill>
            <a:srgbClr val="EAEAEA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Who founded our city? </a:t>
            </a:r>
            <a:endParaRPr lang="ru-RU" sz="24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1484784"/>
            <a:ext cx="5688632" cy="408623"/>
          </a:xfrm>
          <a:prstGeom prst="roundRect">
            <a:avLst/>
          </a:prstGeom>
          <a:solidFill>
            <a:srgbClr val="EAEAEA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What is the population of Saint-Petersburg?</a:t>
            </a:r>
            <a:endParaRPr lang="ru-RU" sz="24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2132856"/>
            <a:ext cx="5688632" cy="408623"/>
          </a:xfrm>
          <a:prstGeom prst="roundRect">
            <a:avLst/>
          </a:prstGeom>
          <a:solidFill>
            <a:srgbClr val="EAEAEA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What is the birthplace of Saint-Petersburg?</a:t>
            </a:r>
            <a:endParaRPr lang="ru-RU" sz="24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2780928"/>
            <a:ext cx="5976664" cy="408623"/>
          </a:xfrm>
          <a:prstGeom prst="roundRect">
            <a:avLst/>
          </a:prstGeom>
          <a:solidFill>
            <a:srgbClr val="EAEAEA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What is the main square of Saint-Petersburg? </a:t>
            </a:r>
            <a:endParaRPr lang="ru-RU" sz="24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3429000"/>
            <a:ext cx="5976664" cy="408623"/>
          </a:xfrm>
          <a:prstGeom prst="roundRect">
            <a:avLst/>
          </a:prstGeom>
          <a:solidFill>
            <a:srgbClr val="EAEAEA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What is the main street of Saint-Petersburg? </a:t>
            </a:r>
            <a:endParaRPr lang="ru-RU" sz="24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1520" y="4077072"/>
            <a:ext cx="5976664" cy="408623"/>
          </a:xfrm>
          <a:prstGeom prst="roundRect">
            <a:avLst/>
          </a:prstGeom>
          <a:solidFill>
            <a:srgbClr val="EAEAEA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What is the main river of Saint-Petersburg? </a:t>
            </a:r>
            <a:endParaRPr lang="ru-RU" sz="24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1520" y="4725144"/>
            <a:ext cx="6624736" cy="408623"/>
          </a:xfrm>
          <a:prstGeom prst="roundRect">
            <a:avLst/>
          </a:prstGeom>
          <a:solidFill>
            <a:srgbClr val="EAEAEA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Who was the architect of “The Bronze Horseman? </a:t>
            </a:r>
            <a:endParaRPr lang="ru-RU" sz="24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1520" y="5373216"/>
            <a:ext cx="6624736" cy="408623"/>
          </a:xfrm>
          <a:prstGeom prst="roundRect">
            <a:avLst/>
          </a:prstGeom>
          <a:solidFill>
            <a:srgbClr val="EAEAEA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What can we see in the centre of palace square? </a:t>
            </a:r>
            <a:endParaRPr lang="ru-RU" sz="24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1520" y="6021288"/>
            <a:ext cx="5976664" cy="408623"/>
          </a:xfrm>
          <a:prstGeom prst="roundRect">
            <a:avLst/>
          </a:prstGeom>
          <a:solidFill>
            <a:srgbClr val="EAEAEA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What is the oldest garden of Saint-Petersburg? </a:t>
            </a:r>
            <a:endParaRPr lang="ru-RU" sz="24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260648"/>
            <a:ext cx="263842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8100000" sx="102000" sy="102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340</Words>
  <Application>Microsoft Office PowerPoint</Application>
  <PresentationFormat>Экран (4:3)</PresentationFormat>
  <Paragraphs>124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31</cp:revision>
  <dcterms:modified xsi:type="dcterms:W3CDTF">2012-03-03T16:52:11Z</dcterms:modified>
</cp:coreProperties>
</file>