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1"/>
  </p:sldMasterIdLst>
  <p:sldIdLst>
    <p:sldId id="256" r:id="rId2"/>
    <p:sldId id="259" r:id="rId3"/>
    <p:sldId id="260" r:id="rId4"/>
    <p:sldId id="261" r:id="rId5"/>
    <p:sldId id="262" r:id="rId6"/>
    <p:sldId id="265" r:id="rId7"/>
    <p:sldId id="266" r:id="rId8"/>
    <p:sldId id="268" r:id="rId9"/>
    <p:sldId id="267" r:id="rId10"/>
    <p:sldId id="269" r:id="rId11"/>
    <p:sldId id="270" r:id="rId12"/>
    <p:sldId id="271" r:id="rId13"/>
    <p:sldId id="257"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3" d="100"/>
          <a:sy n="103" d="100"/>
        </p:scale>
        <p:origin x="-198"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1"/>
      </p:bgRef>
    </p:bg>
    <p:spTree>
      <p:nvGrpSpPr>
        <p:cNvPr id="1" name=""/>
        <p:cNvGrpSpPr/>
        <p:nvPr/>
      </p:nvGrpSpPr>
      <p:grpSpPr>
        <a:xfrm>
          <a:off x="0" y="0"/>
          <a:ext cx="0" cy="0"/>
          <a:chOff x="0" y="0"/>
          <a:chExt cx="0" cy="0"/>
        </a:xfrm>
      </p:grpSpPr>
      <p:sp>
        <p:nvSpPr>
          <p:cNvPr id="8" name="Прямоугольник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ая соединительная линия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Заголовок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ru-RU" smtClean="0"/>
              <a:t>Образец заголовка</a:t>
            </a:r>
            <a:endParaRPr kumimoji="0"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31" name="Дата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F088A550-E413-4FAF-B7AA-71FF56FCB352}" type="datetimeFigureOut">
              <a:rPr lang="ru-RU" smtClean="0"/>
              <a:pPr/>
              <a:t>09.08.2018</a:t>
            </a:fld>
            <a:endParaRPr lang="ru-RU"/>
          </a:p>
        </p:txBody>
      </p:sp>
      <p:sp>
        <p:nvSpPr>
          <p:cNvPr id="18" name="Нижний колонтитул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ru-RU"/>
          </a:p>
        </p:txBody>
      </p:sp>
      <p:sp>
        <p:nvSpPr>
          <p:cNvPr id="29" name="Номер слайда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A04E5DDE-2E5D-49ED-BADF-03C22D26287F}"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F088A550-E413-4FAF-B7AA-71FF56FCB352}" type="datetimeFigureOut">
              <a:rPr lang="ru-RU" smtClean="0"/>
              <a:pPr/>
              <a:t>09.08.2018</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A04E5DDE-2E5D-49ED-BADF-03C22D26287F}"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242816" y="6557946"/>
            <a:ext cx="2002464" cy="226902"/>
          </a:xfrm>
        </p:spPr>
        <p:txBody>
          <a:bodyPr/>
          <a:lstStyle>
            <a:extLst/>
          </a:lstStyle>
          <a:p>
            <a:fld id="{F088A550-E413-4FAF-B7AA-71FF56FCB352}" type="datetimeFigureOut">
              <a:rPr lang="ru-RU" smtClean="0"/>
              <a:pPr/>
              <a:t>09.08.2018</a:t>
            </a:fld>
            <a:endParaRPr lang="ru-RU"/>
          </a:p>
        </p:txBody>
      </p:sp>
      <p:sp>
        <p:nvSpPr>
          <p:cNvPr id="5" name="Нижний колонтитул 4"/>
          <p:cNvSpPr>
            <a:spLocks noGrp="1"/>
          </p:cNvSpPr>
          <p:nvPr>
            <p:ph type="ftr" sz="quarter" idx="11"/>
          </p:nvPr>
        </p:nvSpPr>
        <p:spPr>
          <a:xfrm>
            <a:off x="457200" y="6556248"/>
            <a:ext cx="3657600" cy="228600"/>
          </a:xfrm>
        </p:spPr>
        <p:txBody>
          <a:bodyPr/>
          <a:lstStyle>
            <a:extLst/>
          </a:lstStyle>
          <a:p>
            <a:endParaRPr lang="ru-RU"/>
          </a:p>
        </p:txBody>
      </p:sp>
      <p:sp>
        <p:nvSpPr>
          <p:cNvPr id="6" name="Номер слайда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A04E5DDE-2E5D-49ED-BADF-03C22D26287F}"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F088A550-E413-4FAF-B7AA-71FF56FCB352}" type="datetimeFigureOut">
              <a:rPr lang="ru-RU" smtClean="0"/>
              <a:pPr/>
              <a:t>09.08.2018</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A04E5DDE-2E5D-49ED-BADF-03C22D26287F}"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F088A550-E413-4FAF-B7AA-71FF56FCB352}" type="datetimeFigureOut">
              <a:rPr lang="ru-RU" smtClean="0"/>
              <a:pPr/>
              <a:t>09.08.2018</a:t>
            </a:fld>
            <a:endParaRPr lang="ru-RU"/>
          </a:p>
        </p:txBody>
      </p:sp>
      <p:sp>
        <p:nvSpPr>
          <p:cNvPr id="5" name="Нижний колонтитул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ru-RU"/>
          </a:p>
        </p:txBody>
      </p:sp>
      <p:sp>
        <p:nvSpPr>
          <p:cNvPr id="6" name="Номер слайда 5"/>
          <p:cNvSpPr>
            <a:spLocks noGrp="1"/>
          </p:cNvSpPr>
          <p:nvPr>
            <p:ph type="sldNum" sz="quarter" idx="12"/>
          </p:nvPr>
        </p:nvSpPr>
        <p:spPr>
          <a:xfrm>
            <a:off x="6733952" y="6555112"/>
            <a:ext cx="588336" cy="228600"/>
          </a:xfrm>
        </p:spPr>
        <p:txBody>
          <a:bodyPr/>
          <a:lstStyle>
            <a:extLst/>
          </a:lstStyle>
          <a:p>
            <a:fld id="{A04E5DDE-2E5D-49ED-BADF-03C22D26287F}"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F088A550-E413-4FAF-B7AA-71FF56FCB352}" type="datetimeFigureOut">
              <a:rPr lang="ru-RU" smtClean="0"/>
              <a:pPr/>
              <a:t>09.08.2018</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A04E5DDE-2E5D-49ED-BADF-03C22D26287F}"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F088A550-E413-4FAF-B7AA-71FF56FCB352}" type="datetimeFigureOut">
              <a:rPr lang="ru-RU" smtClean="0"/>
              <a:pPr/>
              <a:t>09.08.2018</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A04E5DDE-2E5D-49ED-BADF-03C22D26287F}"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F088A550-E413-4FAF-B7AA-71FF56FCB352}" type="datetimeFigureOut">
              <a:rPr lang="ru-RU" smtClean="0"/>
              <a:pPr/>
              <a:t>09.08.2018</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A04E5DDE-2E5D-49ED-BADF-03C22D26287F}"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tx2"/>
                </a:solidFill>
              </a:defRPr>
            </a:lvl1pPr>
            <a:extLst/>
          </a:lstStyle>
          <a:p>
            <a:fld id="{F088A550-E413-4FAF-B7AA-71FF56FCB352}" type="datetimeFigureOut">
              <a:rPr lang="ru-RU" smtClean="0"/>
              <a:pPr/>
              <a:t>09.08.2018</a:t>
            </a:fld>
            <a:endParaRPr lang="ru-RU"/>
          </a:p>
        </p:txBody>
      </p:sp>
      <p:sp>
        <p:nvSpPr>
          <p:cNvPr id="3" name="Нижний колонтитул 2"/>
          <p:cNvSpPr>
            <a:spLocks noGrp="1"/>
          </p:cNvSpPr>
          <p:nvPr>
            <p:ph type="ftr" sz="quarter" idx="11"/>
          </p:nvPr>
        </p:nvSpPr>
        <p:spPr/>
        <p:txBody>
          <a:bodyPr/>
          <a:lstStyle>
            <a:lvl1pPr>
              <a:defRPr>
                <a:solidFill>
                  <a:schemeClr val="tx2"/>
                </a:solidFill>
              </a:defRPr>
            </a:lvl1pPr>
            <a:extLst/>
          </a:lstStyle>
          <a:p>
            <a:endParaRPr lang="ru-RU"/>
          </a:p>
        </p:txBody>
      </p:sp>
      <p:sp>
        <p:nvSpPr>
          <p:cNvPr id="4" name="Номер слайда 3"/>
          <p:cNvSpPr>
            <a:spLocks noGrp="1"/>
          </p:cNvSpPr>
          <p:nvPr>
            <p:ph type="sldNum" sz="quarter" idx="12"/>
          </p:nvPr>
        </p:nvSpPr>
        <p:spPr/>
        <p:txBody>
          <a:bodyPr/>
          <a:lstStyle>
            <a:extLst/>
          </a:lstStyle>
          <a:p>
            <a:fld id="{A04E5DDE-2E5D-49ED-BADF-03C22D26287F}"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F088A550-E413-4FAF-B7AA-71FF56FCB352}" type="datetimeFigureOut">
              <a:rPr lang="ru-RU" smtClean="0"/>
              <a:pPr/>
              <a:t>09.08.2018</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A04E5DDE-2E5D-49ED-BADF-03C22D26287F}"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2"/>
      </p:bgRef>
    </p:bg>
    <p:spTree>
      <p:nvGrpSpPr>
        <p:cNvPr id="1" name=""/>
        <p:cNvGrpSpPr/>
        <p:nvPr/>
      </p:nvGrpSpPr>
      <p:grpSpPr>
        <a:xfrm>
          <a:off x="0" y="0"/>
          <a:ext cx="0" cy="0"/>
          <a:chOff x="0" y="0"/>
          <a:chExt cx="0" cy="0"/>
        </a:xfrm>
      </p:grpSpPr>
      <p:sp>
        <p:nvSpPr>
          <p:cNvPr id="8" name="Прямоугольник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ru-RU" smtClean="0"/>
              <a:t>Образец заголовка</a:t>
            </a:r>
            <a:endParaRPr kumimoji="0"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ru-RU" smtClean="0"/>
              <a:t>Образец текста</a:t>
            </a:r>
          </a:p>
        </p:txBody>
      </p:sp>
      <p:sp>
        <p:nvSpPr>
          <p:cNvPr id="5" name="Дата 4"/>
          <p:cNvSpPr>
            <a:spLocks noGrp="1"/>
          </p:cNvSpPr>
          <p:nvPr>
            <p:ph type="dt" sz="half" idx="10"/>
          </p:nvPr>
        </p:nvSpPr>
        <p:spPr/>
        <p:txBody>
          <a:bodyPr/>
          <a:lstStyle>
            <a:extLst/>
          </a:lstStyle>
          <a:p>
            <a:fld id="{F088A550-E413-4FAF-B7AA-71FF56FCB352}" type="datetimeFigureOut">
              <a:rPr lang="ru-RU" smtClean="0"/>
              <a:pPr/>
              <a:t>09.08.2018</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A04E5DDE-2E5D-49ED-BADF-03C22D26287F}" type="slidenum">
              <a:rPr lang="ru-RU" smtClean="0"/>
              <a:pPr/>
              <a:t>‹#›</a:t>
            </a:fld>
            <a:endParaRPr lang="ru-RU"/>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ru-RU" smtClean="0"/>
              <a:t>Вставка рисунка</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Заголовок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ru-RU" smtClean="0"/>
              <a:t>Образец заголовка</a:t>
            </a:r>
            <a:endParaRPr kumimoji="0" lang="en-US"/>
          </a:p>
        </p:txBody>
      </p:sp>
      <p:sp>
        <p:nvSpPr>
          <p:cNvPr id="31" name="Текст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7" name="Дата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F088A550-E413-4FAF-B7AA-71FF56FCB352}" type="datetimeFigureOut">
              <a:rPr lang="ru-RU" smtClean="0"/>
              <a:pPr/>
              <a:t>09.08.2018</a:t>
            </a:fld>
            <a:endParaRPr lang="ru-RU"/>
          </a:p>
        </p:txBody>
      </p:sp>
      <p:sp>
        <p:nvSpPr>
          <p:cNvPr id="4" name="Нижний колонтитул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ru-RU"/>
          </a:p>
        </p:txBody>
      </p:sp>
      <p:sp>
        <p:nvSpPr>
          <p:cNvPr id="16" name="Номер слайда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A04E5DDE-2E5D-49ED-BADF-03C22D26287F}"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1091;&#1088;&#1086;&#1074;&#1077;&#1085;&#1100;-&#1080;&#1085;&#1092;&#1083;&#1103;&#1094;&#1080;&#1080;.&#1088;&#1092;/%D0%B8%D0%BD%D1%84%D0%BB%D1%8F%D1%86%D0%B8%D0%BE%D0%BD%D0%BD%D1%8B%D0%B5_%D0%BA%D0%B0%D0%BB%D1%8C%D0%BA%D1%83%D0%BB%D1%8F%D1%82%D0%BE%D1%80%D1%8B.aspx"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www.grandars.ru/college/cenoobrazovanie/cena.html" TargetMode="External"/><Relationship Id="rId2" Type="http://schemas.openxmlformats.org/officeDocument/2006/relationships/hyperlink" Target="http://www.grandars.ru/student/finansy/denezhnaya-massa.html" TargetMode="Externa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3354442" y="3539864"/>
            <a:ext cx="5114778" cy="1905360"/>
          </a:xfrm>
        </p:spPr>
        <p:txBody>
          <a:bodyPr/>
          <a:lstStyle/>
          <a:p>
            <a:r>
              <a:rPr lang="ru-RU" dirty="0" smtClean="0"/>
              <a:t>Инфляция: </a:t>
            </a:r>
            <a:r>
              <a:rPr lang="ru-RU" dirty="0" smtClean="0"/>
              <a:t>понятие, причины, последствия</a:t>
            </a:r>
          </a:p>
          <a:p>
            <a:endParaRPr lang="ru-RU" dirty="0" smtClean="0"/>
          </a:p>
          <a:p>
            <a:endParaRPr lang="ru-RU" dirty="0" smtClean="0"/>
          </a:p>
          <a:p>
            <a:endParaRPr lang="ru-RU" dirty="0" smtClean="0"/>
          </a:p>
          <a:p>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5122912" cy="1143000"/>
          </a:xfrm>
        </p:spPr>
        <p:txBody>
          <a:bodyPr>
            <a:normAutofit fontScale="90000"/>
          </a:bodyPr>
          <a:lstStyle/>
          <a:p>
            <a:r>
              <a:rPr lang="ru-RU" dirty="0" smtClean="0"/>
              <a:t>Последствия инфляции</a:t>
            </a:r>
            <a:endParaRPr lang="ru-RU" dirty="0"/>
          </a:p>
        </p:txBody>
      </p:sp>
      <p:sp>
        <p:nvSpPr>
          <p:cNvPr id="3" name="Содержимое 2"/>
          <p:cNvSpPr>
            <a:spLocks noGrp="1"/>
          </p:cNvSpPr>
          <p:nvPr>
            <p:ph idx="1"/>
          </p:nvPr>
        </p:nvSpPr>
        <p:spPr/>
        <p:txBody>
          <a:bodyPr>
            <a:normAutofit fontScale="92500" lnSpcReduction="10000"/>
          </a:bodyPr>
          <a:lstStyle/>
          <a:p>
            <a:r>
              <a:rPr lang="ru-RU" dirty="0" smtClean="0"/>
              <a:t> 6. </a:t>
            </a:r>
            <a:r>
              <a:rPr lang="ru-RU" dirty="0" smtClean="0">
                <a:solidFill>
                  <a:srgbClr val="FF0000"/>
                </a:solidFill>
              </a:rPr>
              <a:t>Потери обычно несут кредиторы </a:t>
            </a:r>
            <a:r>
              <a:rPr lang="ru-RU" dirty="0" smtClean="0"/>
              <a:t>(кредитодатели), а </a:t>
            </a:r>
            <a:r>
              <a:rPr lang="ru-RU" dirty="0" smtClean="0">
                <a:solidFill>
                  <a:srgbClr val="FF0000"/>
                </a:solidFill>
              </a:rPr>
              <a:t>выигрывают дебиторы </a:t>
            </a:r>
            <a:r>
              <a:rPr lang="ru-RU" dirty="0" smtClean="0"/>
              <a:t>(кредитополучатели), в случае если в договоре кредита не предусматривается изменение ставки процента в соответствии с изменением уровня цен в экономике. Из-за инфляции получателю кредита дают «дорогие» деньги, а он возвращает его «дешевыми» деньгами. Становится невыгодным давать деньги в долг, что приводит к кризису кредитной системы. Практически исключено получение долгосрочных кредитов, следовательно, отсутствуют инвестиционные вложения в экономику.</a:t>
            </a:r>
            <a:endParaRPr lang="ru-RU" dirty="0"/>
          </a:p>
        </p:txBody>
      </p:sp>
      <p:pic>
        <p:nvPicPr>
          <p:cNvPr id="32770" name="Picture 2" descr="http://tuid.org.ua/wp-content/uploads/2014/03/analiz-ukraynanin-ekonomi-cikmazi.jpg"/>
          <p:cNvPicPr>
            <a:picLocks noChangeAspect="1" noChangeArrowheads="1"/>
          </p:cNvPicPr>
          <p:nvPr/>
        </p:nvPicPr>
        <p:blipFill>
          <a:blip r:embed="rId2" cstate="print"/>
          <a:srcRect/>
          <a:stretch>
            <a:fillRect/>
          </a:stretch>
        </p:blipFill>
        <p:spPr bwMode="auto">
          <a:xfrm>
            <a:off x="6516216" y="0"/>
            <a:ext cx="2627784" cy="1970839"/>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Последствия инфляции</a:t>
            </a:r>
            <a:endParaRPr lang="ru-RU" dirty="0"/>
          </a:p>
        </p:txBody>
      </p:sp>
      <p:sp>
        <p:nvSpPr>
          <p:cNvPr id="3" name="Содержимое 2"/>
          <p:cNvSpPr>
            <a:spLocks noGrp="1"/>
          </p:cNvSpPr>
          <p:nvPr>
            <p:ph idx="1"/>
          </p:nvPr>
        </p:nvSpPr>
        <p:spPr/>
        <p:txBody>
          <a:bodyPr>
            <a:normAutofit fontScale="92500" lnSpcReduction="10000"/>
          </a:bodyPr>
          <a:lstStyle/>
          <a:p>
            <a:r>
              <a:rPr lang="ru-RU" dirty="0" smtClean="0"/>
              <a:t> 7. </a:t>
            </a:r>
            <a:r>
              <a:rPr lang="ru-RU" dirty="0" smtClean="0">
                <a:solidFill>
                  <a:srgbClr val="FF0000"/>
                </a:solidFill>
              </a:rPr>
              <a:t>Цены</a:t>
            </a:r>
            <a:r>
              <a:rPr lang="ru-RU" dirty="0" smtClean="0"/>
              <a:t> в период открытой инфляции </a:t>
            </a:r>
            <a:r>
              <a:rPr lang="ru-RU" dirty="0" smtClean="0">
                <a:solidFill>
                  <a:srgbClr val="FF0000"/>
                </a:solidFill>
              </a:rPr>
              <a:t>растут быстрее номинальных доходов.</a:t>
            </a:r>
          </a:p>
          <a:p>
            <a:pPr>
              <a:buNone/>
            </a:pPr>
            <a:r>
              <a:rPr lang="ru-RU" dirty="0" smtClean="0"/>
              <a:t>   У предпринимателей издержки на заработную плату растут медленнее затрат на приобретение средств производства, что делает более выгодным сохранение устаревшего и </a:t>
            </a:r>
            <a:r>
              <a:rPr lang="ru-RU" dirty="0" smtClean="0"/>
              <a:t>сравнительно </a:t>
            </a:r>
            <a:r>
              <a:rPr lang="ru-RU" dirty="0" smtClean="0"/>
              <a:t>дешевого оборудования, чем замена его новым и более дорогим. Из-за опережающего роста цен самая трудоемкая технология может приносить больше прибыли, чем новая. Это обстоятельство отрицательно влияет на техническое состояние производства, тормозит освоение новых технологий.</a:t>
            </a:r>
            <a:endParaRPr lang="ru-RU" dirty="0"/>
          </a:p>
        </p:txBody>
      </p:sp>
      <p:pic>
        <p:nvPicPr>
          <p:cNvPr id="31746" name="Picture 2" descr="http://www.xn--80aavgklgek.xn--p1ai/NOVOSTI/4/126707rtyw2467r.jpg"/>
          <p:cNvPicPr>
            <a:picLocks noChangeAspect="1" noChangeArrowheads="1"/>
          </p:cNvPicPr>
          <p:nvPr/>
        </p:nvPicPr>
        <p:blipFill>
          <a:blip r:embed="rId2" cstate="print"/>
          <a:srcRect/>
          <a:stretch>
            <a:fillRect/>
          </a:stretch>
        </p:blipFill>
        <p:spPr bwMode="auto">
          <a:xfrm>
            <a:off x="7380312" y="116632"/>
            <a:ext cx="1656184" cy="1656184"/>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4762872" cy="1143000"/>
          </a:xfrm>
        </p:spPr>
        <p:txBody>
          <a:bodyPr>
            <a:normAutofit fontScale="90000"/>
          </a:bodyPr>
          <a:lstStyle/>
          <a:p>
            <a:r>
              <a:rPr lang="ru-RU" dirty="0" smtClean="0"/>
              <a:t>Последствия инфляции</a:t>
            </a:r>
            <a:endParaRPr lang="ru-RU" dirty="0"/>
          </a:p>
        </p:txBody>
      </p:sp>
      <p:sp>
        <p:nvSpPr>
          <p:cNvPr id="3" name="Содержимое 2"/>
          <p:cNvSpPr>
            <a:spLocks noGrp="1"/>
          </p:cNvSpPr>
          <p:nvPr>
            <p:ph idx="1"/>
          </p:nvPr>
        </p:nvSpPr>
        <p:spPr/>
        <p:txBody>
          <a:bodyPr>
            <a:normAutofit fontScale="77500" lnSpcReduction="20000"/>
          </a:bodyPr>
          <a:lstStyle/>
          <a:p>
            <a:r>
              <a:rPr lang="ru-RU" dirty="0" smtClean="0">
                <a:solidFill>
                  <a:srgbClr val="FF0000"/>
                </a:solidFill>
              </a:rPr>
              <a:t>8.Нестабильность экономической ситуации и экономической информации.</a:t>
            </a:r>
          </a:p>
          <a:p>
            <a:pPr>
              <a:buNone/>
            </a:pPr>
            <a:r>
              <a:rPr lang="ru-RU" dirty="0" smtClean="0"/>
              <a:t>    В условиях рыночной экономики основную информацию о ситуации на рынке несут </a:t>
            </a:r>
            <a:r>
              <a:rPr lang="ru-RU" dirty="0" smtClean="0"/>
              <a:t>цены</a:t>
            </a:r>
            <a:r>
              <a:rPr lang="ru-RU" dirty="0" smtClean="0"/>
              <a:t>. Именно на </a:t>
            </a:r>
            <a:r>
              <a:rPr lang="ru-RU" dirty="0" smtClean="0"/>
              <a:t>цены </a:t>
            </a:r>
            <a:r>
              <a:rPr lang="ru-RU" dirty="0" smtClean="0"/>
              <a:t>ориентируются производители и потребители, принимая решение о продаже или о покупке того или иного товара. Если же цены подвержены постоянным изменениям, производители оказываются </a:t>
            </a:r>
            <a:r>
              <a:rPr lang="ru-RU" dirty="0" smtClean="0"/>
              <a:t>дезориентированными. </a:t>
            </a:r>
            <a:r>
              <a:rPr lang="ru-RU" dirty="0" smtClean="0"/>
              <a:t>В инфляционной экономике цены перестают давать точные сигналы инвесторам относительно эффективности вложений в ту или иную отрасль или сферу экономики. В результате возникают неизбежные отраслевые и региональные диспропорции. Поскольку предугадать движение цен и издержек практически невозможно, предприниматели предпочитают воздерживаться от крупных капитальных затрат с длительными сроками окупаемости.</a:t>
            </a:r>
            <a:endParaRPr lang="ru-RU" dirty="0"/>
          </a:p>
        </p:txBody>
      </p:sp>
      <p:pic>
        <p:nvPicPr>
          <p:cNvPr id="30722" name="Picture 2" descr="http://www.comprendes-grancanaria.de/uploads/pics/Inflation.jpg"/>
          <p:cNvPicPr>
            <a:picLocks noChangeAspect="1" noChangeArrowheads="1"/>
          </p:cNvPicPr>
          <p:nvPr/>
        </p:nvPicPr>
        <p:blipFill>
          <a:blip r:embed="rId2" cstate="print"/>
          <a:srcRect/>
          <a:stretch>
            <a:fillRect/>
          </a:stretch>
        </p:blipFill>
        <p:spPr bwMode="auto">
          <a:xfrm>
            <a:off x="6300192" y="116632"/>
            <a:ext cx="2700299" cy="1800200"/>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732696"/>
          </a:xfrm>
        </p:spPr>
        <p:txBody>
          <a:bodyPr/>
          <a:lstStyle/>
          <a:p>
            <a:r>
              <a:rPr lang="ru-RU" dirty="0" smtClean="0"/>
              <a:t>Таблица инфляции</a:t>
            </a:r>
            <a:endParaRPr lang="ru-RU" dirty="0"/>
          </a:p>
        </p:txBody>
      </p:sp>
      <p:graphicFrame>
        <p:nvGraphicFramePr>
          <p:cNvPr id="6" name="Содержимое 5"/>
          <p:cNvGraphicFramePr>
            <a:graphicFrameLocks noGrp="1"/>
          </p:cNvGraphicFramePr>
          <p:nvPr>
            <p:ph idx="1"/>
          </p:nvPr>
        </p:nvGraphicFramePr>
        <p:xfrm>
          <a:off x="395538" y="1124750"/>
          <a:ext cx="7560842" cy="3744398"/>
        </p:xfrm>
        <a:graphic>
          <a:graphicData uri="http://schemas.openxmlformats.org/drawingml/2006/table">
            <a:tbl>
              <a:tblPr/>
              <a:tblGrid>
                <a:gridCol w="630073"/>
                <a:gridCol w="525058"/>
                <a:gridCol w="525058"/>
                <a:gridCol w="525058"/>
                <a:gridCol w="525058"/>
                <a:gridCol w="525058"/>
                <a:gridCol w="525058"/>
                <a:gridCol w="525058"/>
                <a:gridCol w="525058"/>
                <a:gridCol w="525058"/>
                <a:gridCol w="525058"/>
                <a:gridCol w="525058"/>
                <a:gridCol w="525058"/>
                <a:gridCol w="630073"/>
              </a:tblGrid>
              <a:tr h="182122">
                <a:tc>
                  <a:txBody>
                    <a:bodyPr/>
                    <a:lstStyle/>
                    <a:p>
                      <a:pPr fontAlgn="base"/>
                      <a:endParaRPr lang="ru-RU" sz="500" b="1">
                        <a:solidFill>
                          <a:srgbClr val="003366"/>
                        </a:solidFill>
                      </a:endParaRP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fontAlgn="base"/>
                      <a:r>
                        <a:rPr lang="ru-RU" sz="500" b="1">
                          <a:solidFill>
                            <a:srgbClr val="003366"/>
                          </a:solidFill>
                        </a:rPr>
                        <a:t>Янв</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fontAlgn="base"/>
                      <a:r>
                        <a:rPr lang="ru-RU" sz="500" b="1">
                          <a:solidFill>
                            <a:srgbClr val="003366"/>
                          </a:solidFill>
                        </a:rPr>
                        <a:t>Фев</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fontAlgn="base"/>
                      <a:r>
                        <a:rPr lang="ru-RU" sz="500" b="1">
                          <a:solidFill>
                            <a:srgbClr val="003366"/>
                          </a:solidFill>
                        </a:rPr>
                        <a:t>Мар</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fontAlgn="base"/>
                      <a:r>
                        <a:rPr lang="ru-RU" sz="500" b="1">
                          <a:solidFill>
                            <a:srgbClr val="003366"/>
                          </a:solidFill>
                        </a:rPr>
                        <a:t>Апр</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fontAlgn="base"/>
                      <a:r>
                        <a:rPr lang="ru-RU" sz="500" b="1">
                          <a:solidFill>
                            <a:srgbClr val="003366"/>
                          </a:solidFill>
                        </a:rPr>
                        <a:t>Май</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fontAlgn="base"/>
                      <a:r>
                        <a:rPr lang="ru-RU" sz="500" b="1">
                          <a:solidFill>
                            <a:srgbClr val="003366"/>
                          </a:solidFill>
                        </a:rPr>
                        <a:t>Июн</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fontAlgn="base"/>
                      <a:r>
                        <a:rPr lang="ru-RU" sz="500" b="1">
                          <a:solidFill>
                            <a:srgbClr val="003366"/>
                          </a:solidFill>
                        </a:rPr>
                        <a:t>Июл</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fontAlgn="base"/>
                      <a:r>
                        <a:rPr lang="ru-RU" sz="500" b="1">
                          <a:solidFill>
                            <a:srgbClr val="003366"/>
                          </a:solidFill>
                        </a:rPr>
                        <a:t>Авг</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fontAlgn="base"/>
                      <a:r>
                        <a:rPr lang="ru-RU" sz="500" b="1">
                          <a:solidFill>
                            <a:srgbClr val="003366"/>
                          </a:solidFill>
                        </a:rPr>
                        <a:t>Сен</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fontAlgn="base"/>
                      <a:r>
                        <a:rPr lang="ru-RU" sz="500" b="1">
                          <a:solidFill>
                            <a:srgbClr val="003366"/>
                          </a:solidFill>
                        </a:rPr>
                        <a:t>Окт</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fontAlgn="base"/>
                      <a:r>
                        <a:rPr lang="ru-RU" sz="500" b="1">
                          <a:solidFill>
                            <a:srgbClr val="003366"/>
                          </a:solidFill>
                        </a:rPr>
                        <a:t>Ноя</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fontAlgn="base"/>
                      <a:r>
                        <a:rPr lang="ru-RU" sz="500" b="1">
                          <a:solidFill>
                            <a:srgbClr val="003366"/>
                          </a:solidFill>
                        </a:rPr>
                        <a:t>Дек</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fontAlgn="base"/>
                      <a:r>
                        <a:rPr lang="ru-RU" sz="500" b="1">
                          <a:solidFill>
                            <a:srgbClr val="003366"/>
                          </a:solidFill>
                        </a:rPr>
                        <a:t>Год</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r>
              <a:tr h="127079">
                <a:tc>
                  <a:txBody>
                    <a:bodyPr/>
                    <a:lstStyle/>
                    <a:p>
                      <a:pPr algn="ctr"/>
                      <a:r>
                        <a:rPr lang="ru-RU" sz="500"/>
                        <a:t>2015</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solidFill>
                      <a:srgbClr val="D3D3D3"/>
                    </a:solidFill>
                  </a:tcPr>
                </a:tc>
                <a:tc>
                  <a:txBody>
                    <a:bodyPr/>
                    <a:lstStyle/>
                    <a:p>
                      <a:pPr algn="r"/>
                      <a:r>
                        <a:rPr lang="ru-RU" sz="500"/>
                        <a:t>3,85</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2,22</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1,21</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endParaRPr lang="ru-RU" sz="500"/>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endParaRPr lang="ru-RU" sz="500"/>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endParaRPr lang="ru-RU" sz="500"/>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endParaRPr lang="ru-RU" sz="500"/>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endParaRPr lang="ru-RU" sz="500"/>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endParaRPr lang="ru-RU" sz="500"/>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endParaRPr lang="ru-RU" sz="500"/>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endParaRPr lang="ru-RU" sz="500"/>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endParaRPr lang="ru-RU" sz="500"/>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7,44</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solidFill>
                      <a:srgbClr val="D3D3D3"/>
                    </a:solidFill>
                  </a:tcPr>
                </a:tc>
              </a:tr>
              <a:tr h="127079">
                <a:tc>
                  <a:txBody>
                    <a:bodyPr/>
                    <a:lstStyle/>
                    <a:p>
                      <a:pPr algn="ctr"/>
                      <a:r>
                        <a:rPr lang="ru-RU" sz="500"/>
                        <a:t>2014</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solidFill>
                      <a:srgbClr val="D3D3D3"/>
                    </a:solidFill>
                  </a:tcPr>
                </a:tc>
                <a:tc>
                  <a:txBody>
                    <a:bodyPr/>
                    <a:lstStyle/>
                    <a:p>
                      <a:pPr algn="r"/>
                      <a:r>
                        <a:rPr lang="ru-RU" sz="500"/>
                        <a:t>0,59</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0,70</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1,02</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0,90</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0,90</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0,62</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0,49</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0,24</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0,65</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0,82</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1,28</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2,62</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11,36</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solidFill>
                      <a:srgbClr val="D3D3D3"/>
                    </a:solidFill>
                  </a:tcPr>
                </a:tc>
              </a:tr>
              <a:tr h="127079">
                <a:tc>
                  <a:txBody>
                    <a:bodyPr/>
                    <a:lstStyle/>
                    <a:p>
                      <a:pPr algn="ctr"/>
                      <a:r>
                        <a:rPr lang="ru-RU" sz="500"/>
                        <a:t>2013</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solidFill>
                      <a:srgbClr val="D3D3D3"/>
                    </a:solidFill>
                  </a:tcPr>
                </a:tc>
                <a:tc>
                  <a:txBody>
                    <a:bodyPr/>
                    <a:lstStyle/>
                    <a:p>
                      <a:pPr algn="r"/>
                      <a:r>
                        <a:rPr lang="ru-RU" sz="500"/>
                        <a:t>0,97</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0,56</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0,34</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0,51</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0,66</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0,42</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0,82</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0,14</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0,21</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0,57</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0,56</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0,51</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6,45</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solidFill>
                      <a:srgbClr val="D3D3D3"/>
                    </a:solidFill>
                  </a:tcPr>
                </a:tc>
              </a:tr>
              <a:tr h="127079">
                <a:tc>
                  <a:txBody>
                    <a:bodyPr/>
                    <a:lstStyle/>
                    <a:p>
                      <a:pPr algn="ctr"/>
                      <a:r>
                        <a:rPr lang="ru-RU" sz="500"/>
                        <a:t>2012</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solidFill>
                      <a:srgbClr val="D3D3D3"/>
                    </a:solidFill>
                  </a:tcPr>
                </a:tc>
                <a:tc>
                  <a:txBody>
                    <a:bodyPr/>
                    <a:lstStyle/>
                    <a:p>
                      <a:pPr algn="r"/>
                      <a:r>
                        <a:rPr lang="ru-RU" sz="500"/>
                        <a:t>0,50</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0,37</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0,58</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0,31</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0,52</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0,89</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1,23</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0,10</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0,55</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0,46</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0,34</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0,54</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6,58</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solidFill>
                      <a:srgbClr val="D3D3D3"/>
                    </a:solidFill>
                  </a:tcPr>
                </a:tc>
              </a:tr>
              <a:tr h="182122">
                <a:tc>
                  <a:txBody>
                    <a:bodyPr/>
                    <a:lstStyle/>
                    <a:p>
                      <a:pPr algn="ctr"/>
                      <a:r>
                        <a:rPr lang="ru-RU" sz="500"/>
                        <a:t>2011</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solidFill>
                      <a:srgbClr val="D3D3D3"/>
                    </a:solidFill>
                  </a:tcPr>
                </a:tc>
                <a:tc>
                  <a:txBody>
                    <a:bodyPr/>
                    <a:lstStyle/>
                    <a:p>
                      <a:pPr algn="r"/>
                      <a:r>
                        <a:rPr lang="ru-RU" sz="500"/>
                        <a:t>2,37</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0,78</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0,62</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0,43</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0,48</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0,23</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solidFill>
                            <a:srgbClr val="FF0000"/>
                          </a:solidFill>
                        </a:rPr>
                        <a:t>-0,01</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solidFill>
                            <a:srgbClr val="FF0000"/>
                          </a:solidFill>
                        </a:rPr>
                        <a:t>-0,24</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solidFill>
                            <a:srgbClr val="FF0000"/>
                          </a:solidFill>
                        </a:rPr>
                        <a:t>-0,04</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0,48</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0,42</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0,44</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6,10</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solidFill>
                      <a:srgbClr val="D3D3D3"/>
                    </a:solidFill>
                  </a:tcPr>
                </a:tc>
              </a:tr>
              <a:tr h="127079">
                <a:tc>
                  <a:txBody>
                    <a:bodyPr/>
                    <a:lstStyle/>
                    <a:p>
                      <a:pPr algn="ctr"/>
                      <a:r>
                        <a:rPr lang="ru-RU" sz="500"/>
                        <a:t>2010</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solidFill>
                      <a:srgbClr val="D3D3D3"/>
                    </a:solidFill>
                  </a:tcPr>
                </a:tc>
                <a:tc>
                  <a:txBody>
                    <a:bodyPr/>
                    <a:lstStyle/>
                    <a:p>
                      <a:pPr algn="r"/>
                      <a:r>
                        <a:rPr lang="ru-RU" sz="500"/>
                        <a:t>1,64</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0,86</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0,63</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0,29</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0,50</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0,39</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0,36</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0,55</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0,84</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0,50</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0,81</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1,08</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8,78</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solidFill>
                      <a:srgbClr val="D3D3D3"/>
                    </a:solidFill>
                  </a:tcPr>
                </a:tc>
              </a:tr>
              <a:tr h="182122">
                <a:tc>
                  <a:txBody>
                    <a:bodyPr/>
                    <a:lstStyle/>
                    <a:p>
                      <a:pPr algn="ctr"/>
                      <a:r>
                        <a:rPr lang="ru-RU" sz="500"/>
                        <a:t>2009</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solidFill>
                      <a:srgbClr val="D3D3D3"/>
                    </a:solidFill>
                  </a:tcPr>
                </a:tc>
                <a:tc>
                  <a:txBody>
                    <a:bodyPr/>
                    <a:lstStyle/>
                    <a:p>
                      <a:pPr algn="r"/>
                      <a:r>
                        <a:rPr lang="ru-RU" sz="500"/>
                        <a:t>2,37</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1,65</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1,31</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0,69</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0,57</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0,60</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0,63</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0,00</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solidFill>
                            <a:srgbClr val="FF0000"/>
                          </a:solidFill>
                        </a:rPr>
                        <a:t>-0,03</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0,00</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0,29</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0,41</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8,80</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solidFill>
                      <a:srgbClr val="D3D3D3"/>
                    </a:solidFill>
                  </a:tcPr>
                </a:tc>
              </a:tr>
              <a:tr h="127079">
                <a:tc>
                  <a:txBody>
                    <a:bodyPr/>
                    <a:lstStyle/>
                    <a:p>
                      <a:pPr algn="ctr"/>
                      <a:r>
                        <a:rPr lang="ru-RU" sz="500"/>
                        <a:t>2008</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solidFill>
                      <a:srgbClr val="D3D3D3"/>
                    </a:solidFill>
                  </a:tcPr>
                </a:tc>
                <a:tc>
                  <a:txBody>
                    <a:bodyPr/>
                    <a:lstStyle/>
                    <a:p>
                      <a:pPr algn="r"/>
                      <a:r>
                        <a:rPr lang="ru-RU" sz="500"/>
                        <a:t>2,31</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1,20</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1,20</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1,42</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1,35</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0,97</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0,51</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0,36</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0,80</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0,91</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0,83</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0,69</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dirty="0"/>
                        <a:t>13,28</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solidFill>
                      <a:srgbClr val="D3D3D3"/>
                    </a:solidFill>
                  </a:tcPr>
                </a:tc>
              </a:tr>
              <a:tr h="127079">
                <a:tc>
                  <a:txBody>
                    <a:bodyPr/>
                    <a:lstStyle/>
                    <a:p>
                      <a:pPr algn="ctr"/>
                      <a:r>
                        <a:rPr lang="ru-RU" sz="500"/>
                        <a:t>2007</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solidFill>
                      <a:srgbClr val="D3D3D3"/>
                    </a:solidFill>
                  </a:tcPr>
                </a:tc>
                <a:tc>
                  <a:txBody>
                    <a:bodyPr/>
                    <a:lstStyle/>
                    <a:p>
                      <a:pPr algn="r"/>
                      <a:r>
                        <a:rPr lang="ru-RU" sz="500"/>
                        <a:t>1,68</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1,11</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0,59</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0,57</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0,63</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0,95</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0,87</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0,09</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0,79</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1,64</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1,23</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1,13</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11,87</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solidFill>
                      <a:srgbClr val="D3D3D3"/>
                    </a:solidFill>
                  </a:tcPr>
                </a:tc>
              </a:tr>
              <a:tr h="127079">
                <a:tc>
                  <a:txBody>
                    <a:bodyPr/>
                    <a:lstStyle/>
                    <a:p>
                      <a:pPr algn="ctr"/>
                      <a:r>
                        <a:rPr lang="ru-RU" sz="500"/>
                        <a:t>2006</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solidFill>
                      <a:srgbClr val="D3D3D3"/>
                    </a:solidFill>
                  </a:tcPr>
                </a:tc>
                <a:tc>
                  <a:txBody>
                    <a:bodyPr/>
                    <a:lstStyle/>
                    <a:p>
                      <a:pPr algn="r"/>
                      <a:r>
                        <a:rPr lang="ru-RU" sz="500"/>
                        <a:t>2,43</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1,66</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0,82</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0,35</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0,48</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0,28</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0,67</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0,19</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0,09</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0,28</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0,63</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0,79</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9,00</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solidFill>
                      <a:srgbClr val="D3D3D3"/>
                    </a:solidFill>
                  </a:tcPr>
                </a:tc>
              </a:tr>
              <a:tr h="182122">
                <a:tc>
                  <a:txBody>
                    <a:bodyPr/>
                    <a:lstStyle/>
                    <a:p>
                      <a:pPr algn="ctr"/>
                      <a:r>
                        <a:rPr lang="ru-RU" sz="500"/>
                        <a:t>2005</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solidFill>
                      <a:srgbClr val="D3D3D3"/>
                    </a:solidFill>
                  </a:tcPr>
                </a:tc>
                <a:tc>
                  <a:txBody>
                    <a:bodyPr/>
                    <a:lstStyle/>
                    <a:p>
                      <a:pPr algn="r"/>
                      <a:r>
                        <a:rPr lang="ru-RU" sz="500"/>
                        <a:t>2,62</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1,23</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1,34</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1,12</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0,80</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0,64</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0,46</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solidFill>
                            <a:srgbClr val="FF0000"/>
                          </a:solidFill>
                        </a:rPr>
                        <a:t>-0,14</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0,25</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0,55</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0,74</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0,82</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10,91</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solidFill>
                      <a:srgbClr val="D3D3D3"/>
                    </a:solidFill>
                  </a:tcPr>
                </a:tc>
              </a:tr>
              <a:tr h="127079">
                <a:tc>
                  <a:txBody>
                    <a:bodyPr/>
                    <a:lstStyle/>
                    <a:p>
                      <a:pPr algn="ctr"/>
                      <a:r>
                        <a:rPr lang="ru-RU" sz="500"/>
                        <a:t>2004</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solidFill>
                      <a:srgbClr val="D3D3D3"/>
                    </a:solidFill>
                  </a:tcPr>
                </a:tc>
                <a:tc>
                  <a:txBody>
                    <a:bodyPr/>
                    <a:lstStyle/>
                    <a:p>
                      <a:pPr algn="r"/>
                      <a:r>
                        <a:rPr lang="ru-RU" sz="500"/>
                        <a:t>1,75</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0,99</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0,75</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0,99</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0,74</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0,78</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0,92</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0,42</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0,43</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1,14</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1,11</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1,14</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11,74</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solidFill>
                      <a:srgbClr val="D3D3D3"/>
                    </a:solidFill>
                  </a:tcPr>
                </a:tc>
              </a:tr>
              <a:tr h="182122">
                <a:tc>
                  <a:txBody>
                    <a:bodyPr/>
                    <a:lstStyle/>
                    <a:p>
                      <a:pPr algn="ctr"/>
                      <a:r>
                        <a:rPr lang="ru-RU" sz="500"/>
                        <a:t>2003</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solidFill>
                      <a:srgbClr val="D3D3D3"/>
                    </a:solidFill>
                  </a:tcPr>
                </a:tc>
                <a:tc>
                  <a:txBody>
                    <a:bodyPr/>
                    <a:lstStyle/>
                    <a:p>
                      <a:pPr algn="r"/>
                      <a:r>
                        <a:rPr lang="ru-RU" sz="500"/>
                        <a:t>2,40</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1,63</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1,05</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1,02</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0,80</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0,80</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0,71</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solidFill>
                            <a:srgbClr val="FF0000"/>
                          </a:solidFill>
                        </a:rPr>
                        <a:t>-0,41</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0,34</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1,00</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0,96</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1,10</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11,99</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solidFill>
                      <a:srgbClr val="D3D3D3"/>
                    </a:solidFill>
                  </a:tcPr>
                </a:tc>
              </a:tr>
              <a:tr h="127079">
                <a:tc>
                  <a:txBody>
                    <a:bodyPr/>
                    <a:lstStyle/>
                    <a:p>
                      <a:pPr algn="ctr"/>
                      <a:r>
                        <a:rPr lang="ru-RU" sz="500"/>
                        <a:t>2002</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solidFill>
                      <a:srgbClr val="D3D3D3"/>
                    </a:solidFill>
                  </a:tcPr>
                </a:tc>
                <a:tc>
                  <a:txBody>
                    <a:bodyPr/>
                    <a:lstStyle/>
                    <a:p>
                      <a:pPr algn="r"/>
                      <a:r>
                        <a:rPr lang="ru-RU" sz="500"/>
                        <a:t>3,09</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1,16</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1,08</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1,16</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1,69</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0,53</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0,72</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0,09</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0,40</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1,07</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1,61</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1,54</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15,06</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solidFill>
                      <a:srgbClr val="D3D3D3"/>
                    </a:solidFill>
                  </a:tcPr>
                </a:tc>
              </a:tr>
              <a:tr h="127079">
                <a:tc>
                  <a:txBody>
                    <a:bodyPr/>
                    <a:lstStyle/>
                    <a:p>
                      <a:pPr algn="ctr"/>
                      <a:r>
                        <a:rPr lang="ru-RU" sz="500"/>
                        <a:t>2001</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solidFill>
                      <a:srgbClr val="D3D3D3"/>
                    </a:solidFill>
                  </a:tcPr>
                </a:tc>
                <a:tc>
                  <a:txBody>
                    <a:bodyPr/>
                    <a:lstStyle/>
                    <a:p>
                      <a:pPr algn="r"/>
                      <a:r>
                        <a:rPr lang="ru-RU" sz="500"/>
                        <a:t>2,8</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2,3</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1,9</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1,8</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1,8</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1,6</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0,5</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0,0</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0,6</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1,1</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1,4</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1,6</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18,8</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solidFill>
                      <a:srgbClr val="D3D3D3"/>
                    </a:solidFill>
                  </a:tcPr>
                </a:tc>
              </a:tr>
              <a:tr h="127079">
                <a:tc>
                  <a:txBody>
                    <a:bodyPr/>
                    <a:lstStyle/>
                    <a:p>
                      <a:pPr algn="ctr"/>
                      <a:r>
                        <a:rPr lang="ru-RU" sz="500"/>
                        <a:t>2000</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solidFill>
                      <a:srgbClr val="D3D3D3"/>
                    </a:solidFill>
                  </a:tcPr>
                </a:tc>
                <a:tc>
                  <a:txBody>
                    <a:bodyPr/>
                    <a:lstStyle/>
                    <a:p>
                      <a:pPr algn="r"/>
                      <a:r>
                        <a:rPr lang="ru-RU" sz="500"/>
                        <a:t>2,3</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1,0</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0,6</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0,9</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1,8</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2,6</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1,8</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1,0</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1,3</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2,1</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1,5</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1,6</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20,1</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solidFill>
                      <a:srgbClr val="D3D3D3"/>
                    </a:solidFill>
                  </a:tcPr>
                </a:tc>
              </a:tr>
              <a:tr h="127079">
                <a:tc>
                  <a:txBody>
                    <a:bodyPr/>
                    <a:lstStyle/>
                    <a:p>
                      <a:pPr algn="ctr"/>
                      <a:r>
                        <a:rPr lang="ru-RU" sz="500"/>
                        <a:t>1999</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solidFill>
                      <a:srgbClr val="D3D3D3"/>
                    </a:solidFill>
                  </a:tcPr>
                </a:tc>
                <a:tc>
                  <a:txBody>
                    <a:bodyPr/>
                    <a:lstStyle/>
                    <a:p>
                      <a:pPr algn="r"/>
                      <a:r>
                        <a:rPr lang="ru-RU" sz="500"/>
                        <a:t>8,4</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4,1</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2,8</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3,0</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2,2</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1,9</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2,8</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1,2</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1,5</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1,4</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1,2</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1,3</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36,6</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solidFill>
                      <a:srgbClr val="D3D3D3"/>
                    </a:solidFill>
                  </a:tcPr>
                </a:tc>
              </a:tr>
              <a:tr h="127079">
                <a:tc>
                  <a:txBody>
                    <a:bodyPr/>
                    <a:lstStyle/>
                    <a:p>
                      <a:pPr algn="ctr"/>
                      <a:r>
                        <a:rPr lang="ru-RU" sz="500"/>
                        <a:t>1998</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solidFill>
                      <a:srgbClr val="D3D3D3"/>
                    </a:solidFill>
                  </a:tcPr>
                </a:tc>
                <a:tc>
                  <a:txBody>
                    <a:bodyPr/>
                    <a:lstStyle/>
                    <a:p>
                      <a:pPr algn="r"/>
                      <a:r>
                        <a:rPr lang="ru-RU" sz="500"/>
                        <a:t>1,5</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0,9</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0,6</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0,4</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0,5</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0,1</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0,2</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3,7</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38,4</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4,5</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5,7</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11,6</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84,5</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solidFill>
                      <a:srgbClr val="D3D3D3"/>
                    </a:solidFill>
                  </a:tcPr>
                </a:tc>
              </a:tr>
              <a:tr h="182122">
                <a:tc>
                  <a:txBody>
                    <a:bodyPr/>
                    <a:lstStyle/>
                    <a:p>
                      <a:pPr algn="ctr"/>
                      <a:r>
                        <a:rPr lang="ru-RU" sz="500"/>
                        <a:t>1997</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solidFill>
                      <a:srgbClr val="D3D3D3"/>
                    </a:solidFill>
                  </a:tcPr>
                </a:tc>
                <a:tc>
                  <a:txBody>
                    <a:bodyPr/>
                    <a:lstStyle/>
                    <a:p>
                      <a:pPr algn="r"/>
                      <a:r>
                        <a:rPr lang="ru-RU" sz="500"/>
                        <a:t>2,3</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1,5</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1,4</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1,0</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solidFill>
                      <a:srgbClr val="EBEDEB"/>
                    </a:solidFill>
                  </a:tcPr>
                </a:tc>
                <a:tc>
                  <a:txBody>
                    <a:bodyPr/>
                    <a:lstStyle/>
                    <a:p>
                      <a:pPr algn="r"/>
                      <a:r>
                        <a:rPr lang="ru-RU" sz="500"/>
                        <a:t>0,9</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1,1</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0,9</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solidFill>
                            <a:srgbClr val="FF0000"/>
                          </a:solidFill>
                        </a:rPr>
                        <a:t>-0,1</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solidFill>
                            <a:srgbClr val="FF0000"/>
                          </a:solidFill>
                        </a:rPr>
                        <a:t>-0,3</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0,2</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0,6</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1,0</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11,0</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solidFill>
                      <a:srgbClr val="D3D3D3"/>
                    </a:solidFill>
                  </a:tcPr>
                </a:tc>
              </a:tr>
              <a:tr h="182122">
                <a:tc>
                  <a:txBody>
                    <a:bodyPr/>
                    <a:lstStyle/>
                    <a:p>
                      <a:pPr algn="ctr"/>
                      <a:r>
                        <a:rPr lang="ru-RU" sz="500"/>
                        <a:t>1996</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solidFill>
                      <a:srgbClr val="D3D3D3"/>
                    </a:solidFill>
                  </a:tcPr>
                </a:tc>
                <a:tc>
                  <a:txBody>
                    <a:bodyPr/>
                    <a:lstStyle/>
                    <a:p>
                      <a:pPr algn="r"/>
                      <a:r>
                        <a:rPr lang="ru-RU" sz="500"/>
                        <a:t>4,1</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2,8</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2,8</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2,2</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1,6</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1,2</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0,7</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solidFill>
                            <a:srgbClr val="FF0000"/>
                          </a:solidFill>
                        </a:rPr>
                        <a:t>-0,2</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0,3</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1,2</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1,9</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1,4</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21,8</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solidFill>
                      <a:srgbClr val="D3D3D3"/>
                    </a:solidFill>
                  </a:tcPr>
                </a:tc>
              </a:tr>
              <a:tr h="127079">
                <a:tc>
                  <a:txBody>
                    <a:bodyPr/>
                    <a:lstStyle/>
                    <a:p>
                      <a:pPr algn="ctr"/>
                      <a:r>
                        <a:rPr lang="ru-RU" sz="500"/>
                        <a:t>1995</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solidFill>
                      <a:srgbClr val="D3D3D3"/>
                    </a:solidFill>
                  </a:tcPr>
                </a:tc>
                <a:tc>
                  <a:txBody>
                    <a:bodyPr/>
                    <a:lstStyle/>
                    <a:p>
                      <a:pPr algn="r"/>
                      <a:r>
                        <a:rPr lang="ru-RU" sz="500"/>
                        <a:t>17,8</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11,0</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8,9</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8,5</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7,9</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6,7</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5,4</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4,6</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4,5</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4,7</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4,6</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3,2</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131,6</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solidFill>
                      <a:srgbClr val="D3D3D3"/>
                    </a:solidFill>
                  </a:tcPr>
                </a:tc>
              </a:tr>
              <a:tr h="127079">
                <a:tc>
                  <a:txBody>
                    <a:bodyPr/>
                    <a:lstStyle/>
                    <a:p>
                      <a:pPr algn="ctr"/>
                      <a:r>
                        <a:rPr lang="ru-RU" sz="500"/>
                        <a:t>1994</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solidFill>
                      <a:srgbClr val="D3D3D3"/>
                    </a:solidFill>
                  </a:tcPr>
                </a:tc>
                <a:tc>
                  <a:txBody>
                    <a:bodyPr/>
                    <a:lstStyle/>
                    <a:p>
                      <a:pPr algn="r"/>
                      <a:r>
                        <a:rPr lang="ru-RU" sz="500"/>
                        <a:t>17,9</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10,8</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7,4</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8,5</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6,9</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6,0</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5,3</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4,6</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8,0</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15,0</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14,6</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16,4</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214,8</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solidFill>
                      <a:srgbClr val="D3D3D3"/>
                    </a:solidFill>
                  </a:tcPr>
                </a:tc>
              </a:tr>
              <a:tr h="127079">
                <a:tc>
                  <a:txBody>
                    <a:bodyPr/>
                    <a:lstStyle/>
                    <a:p>
                      <a:pPr algn="ctr"/>
                      <a:r>
                        <a:rPr lang="ru-RU" sz="500"/>
                        <a:t>1993</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solidFill>
                      <a:srgbClr val="D3D3D3"/>
                    </a:solidFill>
                  </a:tcPr>
                </a:tc>
                <a:tc>
                  <a:txBody>
                    <a:bodyPr/>
                    <a:lstStyle/>
                    <a:p>
                      <a:pPr algn="r"/>
                      <a:r>
                        <a:rPr lang="ru-RU" sz="500"/>
                        <a:t>25,8</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24,7</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20,1</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18,7</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18,1</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19,9</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22,4</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26,0</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23,0</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19,5</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16,4</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12,5</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840,0</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solidFill>
                      <a:srgbClr val="D3D3D3"/>
                    </a:solidFill>
                  </a:tcPr>
                </a:tc>
              </a:tr>
              <a:tr h="182122">
                <a:tc>
                  <a:txBody>
                    <a:bodyPr/>
                    <a:lstStyle/>
                    <a:p>
                      <a:pPr algn="ctr"/>
                      <a:r>
                        <a:rPr lang="ru-RU" sz="500"/>
                        <a:t>1992</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solidFill>
                      <a:srgbClr val="D3D3D3"/>
                    </a:solidFill>
                  </a:tcPr>
                </a:tc>
                <a:tc>
                  <a:txBody>
                    <a:bodyPr/>
                    <a:lstStyle/>
                    <a:p>
                      <a:pPr algn="r"/>
                      <a:r>
                        <a:rPr lang="ru-RU" sz="500"/>
                        <a:t>245,3</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38,0</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29,9</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21,7</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11,9</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19,1</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10,6</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8,6</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11,5</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22,9</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26,1</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25,2</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2508,8</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solidFill>
                      <a:srgbClr val="D3D3D3"/>
                    </a:solidFill>
                  </a:tcPr>
                </a:tc>
              </a:tr>
              <a:tr h="127079">
                <a:tc>
                  <a:txBody>
                    <a:bodyPr/>
                    <a:lstStyle/>
                    <a:p>
                      <a:pPr algn="ctr"/>
                      <a:r>
                        <a:rPr lang="ru-RU" sz="500"/>
                        <a:t>1991</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solidFill>
                      <a:srgbClr val="D3D3D3"/>
                    </a:solidFill>
                  </a:tcPr>
                </a:tc>
                <a:tc>
                  <a:txBody>
                    <a:bodyPr/>
                    <a:lstStyle/>
                    <a:p>
                      <a:pPr algn="r"/>
                      <a:r>
                        <a:rPr lang="ru-RU" sz="500"/>
                        <a:t>6,2</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4,8</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6,3</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63,5</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3,0</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1,2</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0,6</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0,5</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1,1</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3,5</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8,9</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a:t>12,1</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tcPr>
                </a:tc>
                <a:tc>
                  <a:txBody>
                    <a:bodyPr/>
                    <a:lstStyle/>
                    <a:p>
                      <a:pPr algn="r"/>
                      <a:r>
                        <a:rPr lang="ru-RU" sz="500" dirty="0"/>
                        <a:t>160,4</a:t>
                      </a:r>
                    </a:p>
                  </a:txBody>
                  <a:tcPr marL="23527" marR="23527" marT="11764" marB="11764" anchor="ctr">
                    <a:lnL w="9525" cap="flat" cmpd="sng" algn="ctr">
                      <a:solidFill>
                        <a:srgbClr val="C0C0C0"/>
                      </a:solidFill>
                      <a:prstDash val="solid"/>
                      <a:round/>
                      <a:headEnd type="none" w="med" len="med"/>
                      <a:tailEnd type="none" w="med" len="med"/>
                    </a:lnL>
                    <a:lnR w="9525" cap="flat" cmpd="sng" algn="ctr">
                      <a:solidFill>
                        <a:srgbClr val="C0C0C0"/>
                      </a:solidFill>
                      <a:prstDash val="solid"/>
                      <a:round/>
                      <a:headEnd type="none" w="med" len="med"/>
                      <a:tailEnd type="none" w="med" len="med"/>
                    </a:lnR>
                    <a:lnT w="9525" cap="flat" cmpd="sng" algn="ctr">
                      <a:solidFill>
                        <a:srgbClr val="C0C0C0"/>
                      </a:solidFill>
                      <a:prstDash val="solid"/>
                      <a:round/>
                      <a:headEnd type="none" w="med" len="med"/>
                      <a:tailEnd type="none" w="med" len="med"/>
                    </a:lnT>
                    <a:lnB w="9525" cap="flat" cmpd="sng" algn="ctr">
                      <a:solidFill>
                        <a:srgbClr val="C0C0C0"/>
                      </a:solidFill>
                      <a:prstDash val="solid"/>
                      <a:round/>
                      <a:headEnd type="none" w="med" len="med"/>
                      <a:tailEnd type="none" w="med" len="med"/>
                    </a:lnB>
                    <a:solidFill>
                      <a:srgbClr val="D3D3D3"/>
                    </a:solidFill>
                  </a:tcPr>
                </a:tc>
              </a:tr>
            </a:tbl>
          </a:graphicData>
        </a:graphic>
      </p:graphicFrame>
      <p:sp>
        <p:nvSpPr>
          <p:cNvPr id="1026" name="Rectangle 2"/>
          <p:cNvSpPr>
            <a:spLocks noChangeArrowheads="1"/>
          </p:cNvSpPr>
          <p:nvPr/>
        </p:nvSpPr>
        <p:spPr bwMode="auto">
          <a:xfrm>
            <a:off x="467544" y="4947331"/>
            <a:ext cx="7488832" cy="1569660"/>
          </a:xfrm>
          <a:prstGeom prst="rect">
            <a:avLst/>
          </a:prstGeom>
          <a:solidFill>
            <a:srgbClr val="FFFF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sz="1000" b="0" i="0" u="none" strike="noStrike" cap="none" normalizeH="0" baseline="0" dirty="0" smtClean="0">
                <a:ln>
                  <a:noFill/>
                </a:ln>
                <a:solidFill>
                  <a:srgbClr val="4B4B4B"/>
                </a:solidFill>
                <a:effectLst/>
                <a:latin typeface="Arial" pitchFamily="34" charset="0"/>
                <a:cs typeface="Arial" pitchFamily="34" charset="0"/>
              </a:rPr>
              <a:t>Ниже представлена таблица месячной и годовой инфляции России с 1991 года по настоящее время, выраженной в % относительно предыдущего периода. Инфляция рассчитывается на основе индексов потребительских цен, публикуемых Федеральной службой государственной статистики.</a:t>
            </a:r>
            <a:endParaRPr kumimoji="0" lang="ru-RU"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800" b="1" i="0" u="none" strike="noStrike" cap="none" normalizeH="0" baseline="0" dirty="0" smtClean="0">
                <a:ln>
                  <a:noFill/>
                </a:ln>
                <a:solidFill>
                  <a:srgbClr val="4B4B4B"/>
                </a:solidFill>
                <a:effectLst/>
                <a:latin typeface="Arial" pitchFamily="34" charset="0"/>
                <a:cs typeface="Arial" pitchFamily="34" charset="0"/>
              </a:rPr>
              <a:t>Уровень Инфляции в России, %</a:t>
            </a:r>
            <a:br>
              <a:rPr kumimoji="0" lang="ru-RU" sz="800" b="1" i="0" u="none" strike="noStrike" cap="none" normalizeH="0" baseline="0" dirty="0" smtClean="0">
                <a:ln>
                  <a:noFill/>
                </a:ln>
                <a:solidFill>
                  <a:srgbClr val="4B4B4B"/>
                </a:solidFill>
                <a:effectLst/>
                <a:latin typeface="Arial" pitchFamily="34" charset="0"/>
                <a:cs typeface="Arial" pitchFamily="34" charset="0"/>
              </a:rPr>
            </a:br>
            <a:r>
              <a:rPr kumimoji="0" lang="ru-RU" sz="800" b="1" i="0" u="none" strike="noStrike" cap="none" normalizeH="0" baseline="0" dirty="0" smtClean="0">
                <a:ln>
                  <a:noFill/>
                </a:ln>
                <a:solidFill>
                  <a:srgbClr val="4B4B4B"/>
                </a:solidFill>
                <a:effectLst/>
                <a:latin typeface="Arial" pitchFamily="34" charset="0"/>
                <a:cs typeface="Arial" pitchFamily="34" charset="0"/>
              </a:rPr>
              <a:t>Инфляция по месяцам. Инфляция по годам.</a:t>
            </a:r>
            <a:endParaRPr kumimoji="0" lang="ru-RU" sz="1000" b="0" i="0" u="none" strike="noStrike" cap="none" normalizeH="0" baseline="0" dirty="0" smtClean="0">
              <a:ln>
                <a:noFill/>
              </a:ln>
              <a:solidFill>
                <a:srgbClr val="4B4B4B"/>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000" b="0" i="0" u="none" strike="noStrike" cap="none" normalizeH="0" baseline="0" dirty="0" smtClean="0">
                <a:ln>
                  <a:noFill/>
                </a:ln>
                <a:solidFill>
                  <a:srgbClr val="4B4B4B"/>
                </a:solidFill>
                <a:effectLst/>
                <a:latin typeface="Arial" pitchFamily="34" charset="0"/>
                <a:cs typeface="Arial" pitchFamily="34" charset="0"/>
              </a:rPr>
              <a:t>Примечание:</a:t>
            </a:r>
            <a:br>
              <a:rPr kumimoji="0" lang="ru-RU" sz="1000" b="0" i="0" u="none" strike="noStrike" cap="none" normalizeH="0" baseline="0" dirty="0" smtClean="0">
                <a:ln>
                  <a:noFill/>
                </a:ln>
                <a:solidFill>
                  <a:srgbClr val="4B4B4B"/>
                </a:solidFill>
                <a:effectLst/>
                <a:latin typeface="Arial" pitchFamily="34" charset="0"/>
                <a:cs typeface="Arial" pitchFamily="34" charset="0"/>
              </a:rPr>
            </a:br>
            <a:r>
              <a:rPr kumimoji="0" lang="ru-RU" sz="1000" b="0" i="0" u="none" strike="noStrike" cap="none" normalizeH="0" baseline="0" dirty="0" smtClean="0">
                <a:ln>
                  <a:noFill/>
                </a:ln>
                <a:solidFill>
                  <a:srgbClr val="4B4B4B"/>
                </a:solidFill>
                <a:effectLst/>
                <a:latin typeface="Arial" pitchFamily="34" charset="0"/>
                <a:cs typeface="Arial" pitchFamily="34" charset="0"/>
              </a:rPr>
              <a:t>* Данные до 2002 года округлены до одного десятичного знака.</a:t>
            </a:r>
            <a:br>
              <a:rPr kumimoji="0" lang="ru-RU" sz="1000" b="0" i="0" u="none" strike="noStrike" cap="none" normalizeH="0" baseline="0" dirty="0" smtClean="0">
                <a:ln>
                  <a:noFill/>
                </a:ln>
                <a:solidFill>
                  <a:srgbClr val="4B4B4B"/>
                </a:solidFill>
                <a:effectLst/>
                <a:latin typeface="Arial" pitchFamily="34" charset="0"/>
                <a:cs typeface="Arial" pitchFamily="34" charset="0"/>
              </a:rPr>
            </a:br>
            <a:r>
              <a:rPr kumimoji="0" lang="ru-RU" sz="1000" b="0" i="0" u="none" strike="noStrike" cap="none" normalizeH="0" baseline="0" dirty="0" smtClean="0">
                <a:ln>
                  <a:noFill/>
                </a:ln>
                <a:solidFill>
                  <a:srgbClr val="4B4B4B"/>
                </a:solidFill>
                <a:effectLst/>
                <a:latin typeface="Arial" pitchFamily="34" charset="0"/>
                <a:cs typeface="Arial" pitchFamily="34" charset="0"/>
              </a:rPr>
              <a:t>** </a:t>
            </a:r>
            <a:r>
              <a:rPr kumimoji="0" lang="ru-RU" sz="1000" b="0" i="0" u="none" strike="noStrike" cap="none" normalizeH="0" baseline="0" dirty="0" smtClean="0">
                <a:ln>
                  <a:noFill/>
                </a:ln>
                <a:solidFill>
                  <a:srgbClr val="FF0000"/>
                </a:solidFill>
                <a:effectLst/>
                <a:latin typeface="Arial" pitchFamily="34" charset="0"/>
                <a:cs typeface="Arial" pitchFamily="34" charset="0"/>
              </a:rPr>
              <a:t>Красным</a:t>
            </a:r>
            <a:r>
              <a:rPr kumimoji="0" lang="ru-RU" sz="1000" b="0" i="0" u="none" strike="noStrike" cap="none" normalizeH="0" baseline="0" dirty="0" smtClean="0">
                <a:ln>
                  <a:noFill/>
                </a:ln>
                <a:solidFill>
                  <a:srgbClr val="4B4B4B"/>
                </a:solidFill>
                <a:effectLst/>
                <a:latin typeface="Arial" pitchFamily="34" charset="0"/>
                <a:cs typeface="Arial" pitchFamily="34" charset="0"/>
              </a:rPr>
              <a:t> цветом в таблице обозначена дефляция.</a:t>
            </a:r>
            <a:br>
              <a:rPr kumimoji="0" lang="ru-RU" sz="1000" b="0" i="0" u="none" strike="noStrike" cap="none" normalizeH="0" baseline="0" dirty="0" smtClean="0">
                <a:ln>
                  <a:noFill/>
                </a:ln>
                <a:solidFill>
                  <a:srgbClr val="4B4B4B"/>
                </a:solidFill>
                <a:effectLst/>
                <a:latin typeface="Arial" pitchFamily="34" charset="0"/>
                <a:cs typeface="Arial" pitchFamily="34" charset="0"/>
              </a:rPr>
            </a:br>
            <a:r>
              <a:rPr kumimoji="0" lang="ru-RU" sz="1000" b="0" i="0" u="none" strike="noStrike" cap="none" normalizeH="0" baseline="0" dirty="0" smtClean="0">
                <a:ln>
                  <a:noFill/>
                </a:ln>
                <a:solidFill>
                  <a:srgbClr val="4B4B4B"/>
                </a:solidFill>
                <a:effectLst/>
                <a:latin typeface="Arial" pitchFamily="34" charset="0"/>
                <a:cs typeface="Arial" pitchFamily="34" charset="0"/>
              </a:rPr>
              <a:t>*** Инфляция по месяцам складывается в годовую </a:t>
            </a:r>
            <a:r>
              <a:rPr kumimoji="0" lang="ru-RU" sz="1000" b="0" i="0" u="none" strike="noStrike" cap="none" normalizeH="0" baseline="0" dirty="0" err="1" smtClean="0">
                <a:ln>
                  <a:noFill/>
                </a:ln>
                <a:solidFill>
                  <a:srgbClr val="4B4B4B"/>
                </a:solidFill>
                <a:effectLst/>
                <a:latin typeface="Arial" pitchFamily="34" charset="0"/>
                <a:cs typeface="Arial" pitchFamily="34" charset="0"/>
              </a:rPr>
              <a:t>неалгебраически</a:t>
            </a:r>
            <a:r>
              <a:rPr kumimoji="0" lang="ru-RU" sz="1000" b="0" i="0" u="none" strike="noStrike" cap="none" normalizeH="0" baseline="0" dirty="0" smtClean="0">
                <a:ln>
                  <a:noFill/>
                </a:ln>
                <a:solidFill>
                  <a:srgbClr val="4B4B4B"/>
                </a:solidFill>
                <a:effectLst/>
                <a:latin typeface="Arial" pitchFamily="34" charset="0"/>
                <a:cs typeface="Arial" pitchFamily="34" charset="0"/>
              </a:rPr>
              <a:t>. Для расчета инфляции за произвольный период используйте </a:t>
            </a:r>
            <a:r>
              <a:rPr kumimoji="0" lang="ru-RU" sz="1000" b="0" i="0" u="none" strike="noStrike" cap="none" normalizeH="0" baseline="0" dirty="0" smtClean="0">
                <a:ln>
                  <a:noFill/>
                </a:ln>
                <a:solidFill>
                  <a:srgbClr val="FF8800"/>
                </a:solidFill>
                <a:effectLst/>
                <a:latin typeface="Arial" pitchFamily="34" charset="0"/>
                <a:cs typeface="Arial" pitchFamily="34" charset="0"/>
                <a:hlinkClick r:id="rId2"/>
              </a:rPr>
              <a:t>Инфляционные Калькуляторы</a:t>
            </a:r>
            <a:r>
              <a:rPr kumimoji="0" lang="ru-RU" sz="1000" b="0" i="0" u="none" strike="noStrike" cap="none" normalizeH="0" baseline="0" dirty="0" smtClean="0">
                <a:ln>
                  <a:noFill/>
                </a:ln>
                <a:solidFill>
                  <a:srgbClr val="4B4B4B"/>
                </a:solidFill>
                <a:effectLst/>
                <a:latin typeface="Arial" pitchFamily="34" charset="0"/>
                <a:cs typeface="Arial" pitchFamily="34" charset="0"/>
              </a:rPr>
              <a:t>.</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Понятие Инфляции</a:t>
            </a:r>
            <a:endParaRPr lang="ru-RU" dirty="0"/>
          </a:p>
        </p:txBody>
      </p:sp>
      <p:sp>
        <p:nvSpPr>
          <p:cNvPr id="3" name="Содержимое 2"/>
          <p:cNvSpPr>
            <a:spLocks noGrp="1"/>
          </p:cNvSpPr>
          <p:nvPr>
            <p:ph idx="1"/>
          </p:nvPr>
        </p:nvSpPr>
        <p:spPr/>
        <p:txBody>
          <a:bodyPr>
            <a:normAutofit/>
          </a:bodyPr>
          <a:lstStyle/>
          <a:p>
            <a:r>
              <a:rPr lang="ru-RU" b="1" dirty="0" smtClean="0">
                <a:solidFill>
                  <a:srgbClr val="FF0000"/>
                </a:solidFill>
              </a:rPr>
              <a:t>Инфляция </a:t>
            </a:r>
            <a:r>
              <a:rPr lang="ru-RU" dirty="0" smtClean="0"/>
              <a:t>– это </a:t>
            </a:r>
            <a:r>
              <a:rPr lang="ru-RU" dirty="0" smtClean="0">
                <a:solidFill>
                  <a:srgbClr val="0070C0"/>
                </a:solidFill>
              </a:rPr>
              <a:t> повышение общего уровня цен </a:t>
            </a:r>
            <a:r>
              <a:rPr lang="ru-RU" dirty="0" smtClean="0"/>
              <a:t>на потребительские и производственные товары в результате снижения покупательной способности  денег (</a:t>
            </a:r>
            <a:r>
              <a:rPr lang="ru-RU" dirty="0" smtClean="0"/>
              <a:t>обесценивания </a:t>
            </a:r>
            <a:r>
              <a:rPr lang="ru-RU" dirty="0" smtClean="0"/>
              <a:t>денег).</a:t>
            </a:r>
          </a:p>
          <a:p>
            <a:r>
              <a:rPr lang="ru-RU" b="1" dirty="0" smtClean="0">
                <a:solidFill>
                  <a:srgbClr val="FF0000"/>
                </a:solidFill>
              </a:rPr>
              <a:t>Инфляция</a:t>
            </a:r>
            <a:r>
              <a:rPr lang="ru-RU" dirty="0" smtClean="0"/>
              <a:t> — это переполнение каналов денежного обращения избыточной </a:t>
            </a:r>
            <a:r>
              <a:rPr lang="ru-RU" dirty="0" smtClean="0">
                <a:solidFill>
                  <a:srgbClr val="0070C0"/>
                </a:solidFill>
                <a:hlinkClick r:id="rId2" tooltip="Денежная масса"/>
              </a:rPr>
              <a:t>денежной массой</a:t>
            </a:r>
            <a:r>
              <a:rPr lang="ru-RU" dirty="0" smtClean="0"/>
              <a:t>, проявляемое в росте товарных </a:t>
            </a:r>
            <a:r>
              <a:rPr lang="ru-RU" dirty="0" smtClean="0">
                <a:hlinkClick r:id="rId3" tooltip="Цена"/>
              </a:rPr>
              <a:t>цен</a:t>
            </a:r>
            <a:r>
              <a:rPr lang="ru-RU" dirty="0" smtClean="0"/>
              <a:t>.</a:t>
            </a:r>
          </a:p>
          <a:p>
            <a:pPr>
              <a:buNone/>
            </a:pPr>
            <a:endParaRPr lang="ru-RU" dirty="0">
              <a:solidFill>
                <a:srgbClr val="0070C0"/>
              </a:solidFill>
            </a:endParaRPr>
          </a:p>
        </p:txBody>
      </p:sp>
      <p:pic>
        <p:nvPicPr>
          <p:cNvPr id="28674" name="Picture 2" descr="Инфляция"/>
          <p:cNvPicPr>
            <a:picLocks noChangeAspect="1" noChangeArrowheads="1"/>
          </p:cNvPicPr>
          <p:nvPr/>
        </p:nvPicPr>
        <p:blipFill>
          <a:blip r:embed="rId4" cstate="print"/>
          <a:srcRect/>
          <a:stretch>
            <a:fillRect/>
          </a:stretch>
        </p:blipFill>
        <p:spPr bwMode="auto">
          <a:xfrm>
            <a:off x="6372200" y="0"/>
            <a:ext cx="2269629" cy="1724642"/>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Причины инфляции</a:t>
            </a:r>
            <a:endParaRPr lang="ru-RU" dirty="0"/>
          </a:p>
        </p:txBody>
      </p:sp>
      <p:sp>
        <p:nvSpPr>
          <p:cNvPr id="3" name="Содержимое 2"/>
          <p:cNvSpPr>
            <a:spLocks noGrp="1"/>
          </p:cNvSpPr>
          <p:nvPr>
            <p:ph idx="1"/>
          </p:nvPr>
        </p:nvSpPr>
        <p:spPr/>
        <p:txBody>
          <a:bodyPr>
            <a:normAutofit fontScale="92500" lnSpcReduction="20000"/>
          </a:bodyPr>
          <a:lstStyle/>
          <a:p>
            <a:pPr>
              <a:buNone/>
            </a:pPr>
            <a:r>
              <a:rPr lang="ru-RU" dirty="0" smtClean="0"/>
              <a:t>   Инфляция вызывается </a:t>
            </a:r>
            <a:r>
              <a:rPr lang="ru-RU" dirty="0" smtClean="0">
                <a:solidFill>
                  <a:srgbClr val="FF0000"/>
                </a:solidFill>
              </a:rPr>
              <a:t>монетарными причинами:</a:t>
            </a:r>
          </a:p>
          <a:p>
            <a:pPr>
              <a:buFont typeface="Wingdings" pitchFamily="2" charset="2"/>
              <a:buChar char="q"/>
            </a:pPr>
            <a:r>
              <a:rPr lang="ru-RU" dirty="0" smtClean="0"/>
              <a:t>несоответствие денежного спроса и товарной массы, когда спрос на товары и услуги превышает размер товарооборота;</a:t>
            </a:r>
          </a:p>
          <a:p>
            <a:pPr>
              <a:buFont typeface="Wingdings" pitchFamily="2" charset="2"/>
              <a:buChar char="q"/>
            </a:pPr>
            <a:r>
              <a:rPr lang="ru-RU" dirty="0" smtClean="0"/>
              <a:t> превышение доходов над потребительскими расходами; </a:t>
            </a:r>
          </a:p>
          <a:p>
            <a:pPr>
              <a:buFont typeface="Wingdings" pitchFamily="2" charset="2"/>
              <a:buChar char="q"/>
            </a:pPr>
            <a:r>
              <a:rPr lang="ru-RU" dirty="0" smtClean="0"/>
              <a:t>дефицит государственного бюджета; </a:t>
            </a:r>
          </a:p>
          <a:p>
            <a:pPr>
              <a:buFont typeface="Wingdings" pitchFamily="2" charset="2"/>
              <a:buChar char="q"/>
            </a:pPr>
            <a:r>
              <a:rPr lang="ru-RU" dirty="0" smtClean="0"/>
              <a:t>чрезмерное инвестирование — объем инвестиций превышает возможность экономики; </a:t>
            </a:r>
          </a:p>
          <a:p>
            <a:pPr>
              <a:buFont typeface="Wingdings" pitchFamily="2" charset="2"/>
              <a:buChar char="q"/>
            </a:pPr>
            <a:r>
              <a:rPr lang="ru-RU" dirty="0" smtClean="0"/>
              <a:t>опережающий рост заработной платы по сравнению с ростом производства и повышением производительности труда;</a:t>
            </a:r>
          </a:p>
          <a:p>
            <a:endParaRPr lang="ru-RU" dirty="0"/>
          </a:p>
        </p:txBody>
      </p:sp>
      <p:pic>
        <p:nvPicPr>
          <p:cNvPr id="27650" name="Picture 2" descr="http://mtsattarov.narod.ru/Leshiy-51.jpg"/>
          <p:cNvPicPr>
            <a:picLocks noChangeAspect="1" noChangeArrowheads="1"/>
          </p:cNvPicPr>
          <p:nvPr/>
        </p:nvPicPr>
        <p:blipFill>
          <a:blip r:embed="rId2" cstate="print"/>
          <a:srcRect/>
          <a:stretch>
            <a:fillRect/>
          </a:stretch>
        </p:blipFill>
        <p:spPr bwMode="auto">
          <a:xfrm>
            <a:off x="6228184" y="188640"/>
            <a:ext cx="2679204" cy="1786136"/>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Причины инфляции</a:t>
            </a:r>
            <a:endParaRPr lang="ru-RU" dirty="0"/>
          </a:p>
        </p:txBody>
      </p:sp>
      <p:sp>
        <p:nvSpPr>
          <p:cNvPr id="3" name="Содержимое 2"/>
          <p:cNvSpPr>
            <a:spLocks noGrp="1"/>
          </p:cNvSpPr>
          <p:nvPr>
            <p:ph idx="1"/>
          </p:nvPr>
        </p:nvSpPr>
        <p:spPr/>
        <p:txBody>
          <a:bodyPr>
            <a:normAutofit/>
          </a:bodyPr>
          <a:lstStyle/>
          <a:p>
            <a:pPr>
              <a:buNone/>
            </a:pPr>
            <a:r>
              <a:rPr lang="ru-RU" dirty="0" smtClean="0"/>
              <a:t>   Инфляция вызывается </a:t>
            </a:r>
            <a:r>
              <a:rPr lang="ru-RU" dirty="0" smtClean="0">
                <a:solidFill>
                  <a:srgbClr val="FF0000"/>
                </a:solidFill>
              </a:rPr>
              <a:t>структурными причинами:</a:t>
            </a:r>
          </a:p>
          <a:p>
            <a:pPr>
              <a:buFont typeface="Wingdings" pitchFamily="2" charset="2"/>
              <a:buChar char="q"/>
            </a:pPr>
            <a:r>
              <a:rPr lang="ru-RU" dirty="0" smtClean="0"/>
              <a:t> деформация народно-хозяйственной структуры, выражающаяся в отставании развития отраслей потребительского сектора; </a:t>
            </a:r>
          </a:p>
          <a:p>
            <a:pPr>
              <a:buFont typeface="Wingdings" pitchFamily="2" charset="2"/>
              <a:buChar char="q"/>
            </a:pPr>
            <a:r>
              <a:rPr lang="ru-RU" dirty="0" smtClean="0"/>
              <a:t>снижение эффективности капиталовложения и сдерживание роста потребления; </a:t>
            </a:r>
          </a:p>
          <a:p>
            <a:pPr>
              <a:buFont typeface="Wingdings" pitchFamily="2" charset="2"/>
              <a:buChar char="q"/>
            </a:pPr>
            <a:r>
              <a:rPr lang="ru-RU" dirty="0" smtClean="0"/>
              <a:t>несовершенство системы управления экономикой;</a:t>
            </a:r>
          </a:p>
          <a:p>
            <a:endParaRPr lang="ru-RU" dirty="0"/>
          </a:p>
        </p:txBody>
      </p:sp>
      <p:pic>
        <p:nvPicPr>
          <p:cNvPr id="39938" name="Picture 2" descr="http://news.tajweek.tj/i/358/933/326/3589333266/3663-news_400x300.jpg"/>
          <p:cNvPicPr>
            <a:picLocks noChangeAspect="1" noChangeArrowheads="1"/>
          </p:cNvPicPr>
          <p:nvPr/>
        </p:nvPicPr>
        <p:blipFill>
          <a:blip r:embed="rId2" cstate="print"/>
          <a:srcRect/>
          <a:stretch>
            <a:fillRect/>
          </a:stretch>
        </p:blipFill>
        <p:spPr bwMode="auto">
          <a:xfrm>
            <a:off x="6660232" y="116632"/>
            <a:ext cx="2208246" cy="1656184"/>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Причины инфляции</a:t>
            </a:r>
            <a:endParaRPr lang="ru-RU" dirty="0"/>
          </a:p>
        </p:txBody>
      </p:sp>
      <p:sp>
        <p:nvSpPr>
          <p:cNvPr id="3" name="Содержимое 2"/>
          <p:cNvSpPr>
            <a:spLocks noGrp="1"/>
          </p:cNvSpPr>
          <p:nvPr>
            <p:ph idx="1"/>
          </p:nvPr>
        </p:nvSpPr>
        <p:spPr/>
        <p:txBody>
          <a:bodyPr>
            <a:normAutofit/>
          </a:bodyPr>
          <a:lstStyle/>
          <a:p>
            <a:pPr>
              <a:buNone/>
            </a:pPr>
            <a:r>
              <a:rPr lang="ru-RU" dirty="0" smtClean="0"/>
              <a:t>   Инфляция вызывается </a:t>
            </a:r>
            <a:r>
              <a:rPr lang="ru-RU" dirty="0" smtClean="0">
                <a:solidFill>
                  <a:srgbClr val="FF0000"/>
                </a:solidFill>
              </a:rPr>
              <a:t>внешними причинами: </a:t>
            </a:r>
          </a:p>
          <a:p>
            <a:pPr>
              <a:buFont typeface="Wingdings" pitchFamily="2" charset="2"/>
              <a:buChar char="q"/>
            </a:pPr>
            <a:r>
              <a:rPr lang="ru-RU" dirty="0" smtClean="0"/>
              <a:t>сокращение поступлений от внешней торговли, </a:t>
            </a:r>
          </a:p>
          <a:p>
            <a:pPr>
              <a:buFont typeface="Wingdings" pitchFamily="2" charset="2"/>
              <a:buChar char="q"/>
            </a:pPr>
            <a:r>
              <a:rPr lang="ru-RU" dirty="0" smtClean="0"/>
              <a:t>отрицательное сальдо внешнеторгового платежного баланса.</a:t>
            </a:r>
          </a:p>
          <a:p>
            <a:endParaRPr lang="ru-RU" dirty="0"/>
          </a:p>
        </p:txBody>
      </p:sp>
      <p:pic>
        <p:nvPicPr>
          <p:cNvPr id="38914" name="Picture 2" descr="http://media.realitatea.ro/multimedia/image/201101/w728/inflation_182495_26298000_22736900.jpg"/>
          <p:cNvPicPr>
            <a:picLocks noChangeAspect="1" noChangeArrowheads="1"/>
          </p:cNvPicPr>
          <p:nvPr/>
        </p:nvPicPr>
        <p:blipFill>
          <a:blip r:embed="rId2" cstate="print"/>
          <a:srcRect/>
          <a:stretch>
            <a:fillRect/>
          </a:stretch>
        </p:blipFill>
        <p:spPr bwMode="auto">
          <a:xfrm>
            <a:off x="4139952" y="4077072"/>
            <a:ext cx="4209050" cy="2376264"/>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4186808" cy="1143000"/>
          </a:xfrm>
        </p:spPr>
        <p:txBody>
          <a:bodyPr>
            <a:normAutofit fontScale="90000"/>
          </a:bodyPr>
          <a:lstStyle/>
          <a:p>
            <a:r>
              <a:rPr lang="ru-RU" dirty="0" smtClean="0"/>
              <a:t>Последствия инфляции</a:t>
            </a:r>
            <a:endParaRPr lang="ru-RU" dirty="0"/>
          </a:p>
        </p:txBody>
      </p:sp>
      <p:sp>
        <p:nvSpPr>
          <p:cNvPr id="3" name="Содержимое 2"/>
          <p:cNvSpPr>
            <a:spLocks noGrp="1"/>
          </p:cNvSpPr>
          <p:nvPr>
            <p:ph idx="1"/>
          </p:nvPr>
        </p:nvSpPr>
        <p:spPr/>
        <p:txBody>
          <a:bodyPr>
            <a:normAutofit fontScale="85000" lnSpcReduction="20000"/>
          </a:bodyPr>
          <a:lstStyle/>
          <a:p>
            <a:r>
              <a:rPr lang="ru-RU" dirty="0" smtClean="0"/>
              <a:t>1. В условиях инфляции </a:t>
            </a:r>
            <a:r>
              <a:rPr lang="ru-RU" dirty="0" smtClean="0">
                <a:solidFill>
                  <a:srgbClr val="FF0000"/>
                </a:solidFill>
              </a:rPr>
              <a:t>реальные доходы населения сокращаются</a:t>
            </a:r>
            <a:r>
              <a:rPr lang="ru-RU" dirty="0" smtClean="0"/>
              <a:t>. </a:t>
            </a:r>
          </a:p>
          <a:p>
            <a:pPr>
              <a:buNone/>
            </a:pPr>
            <a:r>
              <a:rPr lang="ru-RU" dirty="0" smtClean="0"/>
              <a:t>   Здесь необходимо ввести два понятия — номинальный и реальный доход. Номинальный доход — фактически полученный доход, а реальный доход — сумма товаров и услуг, которую могут приобрести потребители в рамках своего номинального дохода. Это означает, что при неизменной величине номинального дохода по мере развития инфляционных процессов объемы покупок из-за роста цен будут сокращаться, т. е. реальный доход будет падать. Во время инфляции несут потери люди, получающие фиксированные доходы. Эти люди со временем обнаруживают, что получают деньги, имеющие меньшую покупательную способность, чем ранее.</a:t>
            </a:r>
          </a:p>
          <a:p>
            <a:endParaRPr lang="ru-RU" dirty="0"/>
          </a:p>
        </p:txBody>
      </p:sp>
      <p:pic>
        <p:nvPicPr>
          <p:cNvPr id="36866" name="Picture 2" descr="http://im.kommersant.ru/Issues.photo/RADIO/2013/12/12/KMO_097799_00006_1_t218_113947.jpg"/>
          <p:cNvPicPr>
            <a:picLocks noChangeAspect="1" noChangeArrowheads="1"/>
          </p:cNvPicPr>
          <p:nvPr/>
        </p:nvPicPr>
        <p:blipFill>
          <a:blip r:embed="rId2" cstate="print"/>
          <a:srcRect/>
          <a:stretch>
            <a:fillRect/>
          </a:stretch>
        </p:blipFill>
        <p:spPr bwMode="auto">
          <a:xfrm>
            <a:off x="6412992" y="476672"/>
            <a:ext cx="2731008" cy="1534782"/>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5482952" cy="1143000"/>
          </a:xfrm>
        </p:spPr>
        <p:txBody>
          <a:bodyPr>
            <a:normAutofit fontScale="90000"/>
          </a:bodyPr>
          <a:lstStyle/>
          <a:p>
            <a:r>
              <a:rPr lang="ru-RU" dirty="0" smtClean="0"/>
              <a:t>Последствия инфляции</a:t>
            </a:r>
            <a:endParaRPr lang="ru-RU" dirty="0"/>
          </a:p>
        </p:txBody>
      </p:sp>
      <p:sp>
        <p:nvSpPr>
          <p:cNvPr id="3" name="Содержимое 2"/>
          <p:cNvSpPr>
            <a:spLocks noGrp="1"/>
          </p:cNvSpPr>
          <p:nvPr>
            <p:ph idx="1"/>
          </p:nvPr>
        </p:nvSpPr>
        <p:spPr/>
        <p:txBody>
          <a:bodyPr>
            <a:normAutofit/>
          </a:bodyPr>
          <a:lstStyle/>
          <a:p>
            <a:r>
              <a:rPr lang="ru-RU" dirty="0" smtClean="0"/>
              <a:t>2. При инфляции </a:t>
            </a:r>
            <a:r>
              <a:rPr lang="ru-RU" dirty="0" smtClean="0">
                <a:solidFill>
                  <a:srgbClr val="FF0000"/>
                </a:solidFill>
              </a:rPr>
              <a:t>уменьшаются реальные накопления</a:t>
            </a:r>
            <a:r>
              <a:rPr lang="ru-RU" dirty="0" smtClean="0"/>
              <a:t>, осуществляемые в форме бумажных денег, кроме того, уровень инфляции чаще всего гораздо выше, чем номинальная ставка процента в кредитных учреждениях. Таким образом, личные сбережения населения обесцениваются.</a:t>
            </a:r>
          </a:p>
          <a:p>
            <a:r>
              <a:rPr lang="ru-RU" dirty="0" smtClean="0"/>
              <a:t>3. Особенно быстро идет </a:t>
            </a:r>
            <a:r>
              <a:rPr lang="ru-RU" dirty="0" smtClean="0">
                <a:solidFill>
                  <a:srgbClr val="FF0000"/>
                </a:solidFill>
              </a:rPr>
              <a:t>социальное расслоение</a:t>
            </a:r>
            <a:r>
              <a:rPr lang="ru-RU" dirty="0" smtClean="0"/>
              <a:t>. Большая часть населения нищает, переходя черту бедности.</a:t>
            </a:r>
          </a:p>
          <a:p>
            <a:pPr>
              <a:buNone/>
            </a:pPr>
            <a:endParaRPr lang="ru-RU" dirty="0"/>
          </a:p>
        </p:txBody>
      </p:sp>
      <p:pic>
        <p:nvPicPr>
          <p:cNvPr id="35842" name="Picture 2" descr="http://rus.db.lv/uploads/thumbnails/436x327/o/article/2009/05/15/1e8e1ca4-e997-499c-a73a-9a5c2f3b869b.jpg.jpg"/>
          <p:cNvPicPr>
            <a:picLocks noChangeAspect="1" noChangeArrowheads="1"/>
          </p:cNvPicPr>
          <p:nvPr/>
        </p:nvPicPr>
        <p:blipFill>
          <a:blip r:embed="rId2" cstate="print"/>
          <a:srcRect/>
          <a:stretch>
            <a:fillRect/>
          </a:stretch>
        </p:blipFill>
        <p:spPr bwMode="auto">
          <a:xfrm>
            <a:off x="6876256" y="116632"/>
            <a:ext cx="2171732" cy="1628800"/>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5050904" cy="1143000"/>
          </a:xfrm>
        </p:spPr>
        <p:txBody>
          <a:bodyPr>
            <a:normAutofit fontScale="90000"/>
          </a:bodyPr>
          <a:lstStyle/>
          <a:p>
            <a:r>
              <a:rPr lang="ru-RU" dirty="0" smtClean="0"/>
              <a:t>Последствия инфляции</a:t>
            </a:r>
            <a:endParaRPr lang="ru-RU" dirty="0"/>
          </a:p>
        </p:txBody>
      </p:sp>
      <p:sp>
        <p:nvSpPr>
          <p:cNvPr id="3" name="Содержимое 2"/>
          <p:cNvSpPr>
            <a:spLocks noGrp="1"/>
          </p:cNvSpPr>
          <p:nvPr>
            <p:ph idx="1"/>
          </p:nvPr>
        </p:nvSpPr>
        <p:spPr/>
        <p:txBody>
          <a:bodyPr>
            <a:normAutofit fontScale="85000" lnSpcReduction="10000"/>
          </a:bodyPr>
          <a:lstStyle/>
          <a:p>
            <a:r>
              <a:rPr lang="ru-RU" dirty="0" smtClean="0"/>
              <a:t> 4. «Бегство» от денег — </a:t>
            </a:r>
            <a:r>
              <a:rPr lang="ru-RU" dirty="0" smtClean="0">
                <a:solidFill>
                  <a:srgbClr val="FF0000"/>
                </a:solidFill>
              </a:rPr>
              <a:t>ускоренная материализация денежных средств населения и бизнеса.</a:t>
            </a:r>
            <a:r>
              <a:rPr lang="ru-RU" dirty="0" smtClean="0"/>
              <a:t> </a:t>
            </a:r>
          </a:p>
          <a:p>
            <a:pPr>
              <a:buNone/>
            </a:pPr>
            <a:r>
              <a:rPr lang="ru-RU" dirty="0" smtClean="0"/>
              <a:t>    В условиях обесценивания денег субъекты рыночных отношений стараются как можно быстрее избавиться от них, переводя деньги в товары и услуги. В период устойчивой инфляции люди, чтобы не обесценились их сбережения и текущие доходы, вынуждены тратить деньги сейчас. Предприятия поступают точно также — вместо того чтобы вкладывать капитал в инвестиционные товары, производители, защищаясь от инфляции, приобретают непроизводительные материальные ценности (золото, драгоценные металлы, недвижимость).</a:t>
            </a:r>
          </a:p>
          <a:p>
            <a:pPr>
              <a:buNone/>
            </a:pPr>
            <a:endParaRPr lang="ru-RU" dirty="0"/>
          </a:p>
        </p:txBody>
      </p:sp>
      <p:pic>
        <p:nvPicPr>
          <p:cNvPr id="33794" name="Picture 2" descr="http://li.tl/i/Cn_rp.jpeg"/>
          <p:cNvPicPr>
            <a:picLocks noChangeAspect="1" noChangeArrowheads="1"/>
          </p:cNvPicPr>
          <p:nvPr/>
        </p:nvPicPr>
        <p:blipFill>
          <a:blip r:embed="rId2" cstate="print"/>
          <a:srcRect/>
          <a:stretch>
            <a:fillRect/>
          </a:stretch>
        </p:blipFill>
        <p:spPr bwMode="auto">
          <a:xfrm>
            <a:off x="6012160" y="116632"/>
            <a:ext cx="2915816" cy="1813273"/>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4978896" cy="1143000"/>
          </a:xfrm>
        </p:spPr>
        <p:txBody>
          <a:bodyPr>
            <a:normAutofit fontScale="90000"/>
          </a:bodyPr>
          <a:lstStyle/>
          <a:p>
            <a:r>
              <a:rPr lang="ru-RU" dirty="0" smtClean="0"/>
              <a:t>Последствия инфляции</a:t>
            </a:r>
            <a:endParaRPr lang="ru-RU" dirty="0"/>
          </a:p>
        </p:txBody>
      </p:sp>
      <p:sp>
        <p:nvSpPr>
          <p:cNvPr id="3" name="Содержимое 2"/>
          <p:cNvSpPr>
            <a:spLocks noGrp="1"/>
          </p:cNvSpPr>
          <p:nvPr>
            <p:ph idx="1"/>
          </p:nvPr>
        </p:nvSpPr>
        <p:spPr/>
        <p:txBody>
          <a:bodyPr>
            <a:normAutofit lnSpcReduction="10000"/>
          </a:bodyPr>
          <a:lstStyle/>
          <a:p>
            <a:r>
              <a:rPr lang="ru-RU" dirty="0" smtClean="0"/>
              <a:t>5. </a:t>
            </a:r>
            <a:r>
              <a:rPr lang="ru-RU" dirty="0" smtClean="0">
                <a:solidFill>
                  <a:srgbClr val="FF0000"/>
                </a:solidFill>
              </a:rPr>
              <a:t>Отставание процентной ставки</a:t>
            </a:r>
            <a:r>
              <a:rPr lang="ru-RU" dirty="0" smtClean="0"/>
              <a:t>, выплачиваемой банками и другими кредитными учреждениями, от уровня инфляции вплоть до отрицательных значений реальной процентной ставки. Здесь следует различать номинальную и реальную </a:t>
            </a:r>
            <a:r>
              <a:rPr lang="ru-RU" dirty="0" smtClean="0"/>
              <a:t>процентную ставку</a:t>
            </a:r>
            <a:r>
              <a:rPr lang="ru-RU" dirty="0" smtClean="0"/>
              <a:t>. </a:t>
            </a:r>
            <a:r>
              <a:rPr lang="ru-RU" b="1" dirty="0" smtClean="0"/>
              <a:t>Номинальная процентная ставка</a:t>
            </a:r>
            <a:r>
              <a:rPr lang="ru-RU" dirty="0" smtClean="0"/>
              <a:t> — </a:t>
            </a:r>
            <a:r>
              <a:rPr lang="ru-RU" dirty="0" err="1" smtClean="0"/>
              <a:t>ставка</a:t>
            </a:r>
            <a:r>
              <a:rPr lang="ru-RU" dirty="0" smtClean="0"/>
              <a:t> процента по кредитам, существующая в данный момент времени в данной стране. </a:t>
            </a:r>
            <a:r>
              <a:rPr lang="ru-RU" b="1" dirty="0" smtClean="0"/>
              <a:t>Реальная процентная ставка</a:t>
            </a:r>
            <a:r>
              <a:rPr lang="ru-RU" dirty="0" smtClean="0"/>
              <a:t> — номинальная процентная ставка за вычетом уровня инфляции.</a:t>
            </a:r>
          </a:p>
          <a:p>
            <a:pPr>
              <a:buNone/>
            </a:pPr>
            <a:endParaRPr lang="ru-RU" dirty="0"/>
          </a:p>
        </p:txBody>
      </p:sp>
      <p:pic>
        <p:nvPicPr>
          <p:cNvPr id="34818" name="Picture 2" descr="http://www.finam.ru/sp/=&amp;0=6361&amp;1=42.gif"/>
          <p:cNvPicPr>
            <a:picLocks noChangeAspect="1" noChangeArrowheads="1"/>
          </p:cNvPicPr>
          <p:nvPr/>
        </p:nvPicPr>
        <p:blipFill>
          <a:blip r:embed="rId2" cstate="print"/>
          <a:srcRect/>
          <a:stretch>
            <a:fillRect/>
          </a:stretch>
        </p:blipFill>
        <p:spPr bwMode="auto">
          <a:xfrm>
            <a:off x="6300192" y="116632"/>
            <a:ext cx="2381250" cy="1905000"/>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зящн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214</TotalTime>
  <Words>1118</Words>
  <Application>Microsoft Office PowerPoint</Application>
  <PresentationFormat>Экран (4:3)</PresentationFormat>
  <Paragraphs>399</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Изящная</vt:lpstr>
      <vt:lpstr>Слайд 1</vt:lpstr>
      <vt:lpstr>Понятие Инфляции</vt:lpstr>
      <vt:lpstr>Причины инфляции</vt:lpstr>
      <vt:lpstr>Причины инфляции</vt:lpstr>
      <vt:lpstr>Причины инфляции</vt:lpstr>
      <vt:lpstr>Последствия инфляции</vt:lpstr>
      <vt:lpstr>Последствия инфляции</vt:lpstr>
      <vt:lpstr>Последствия инфляции</vt:lpstr>
      <vt:lpstr>Последствия инфляции</vt:lpstr>
      <vt:lpstr>Последствия инфляции</vt:lpstr>
      <vt:lpstr>Последствия инфляции</vt:lpstr>
      <vt:lpstr>Последствия инфляции</vt:lpstr>
      <vt:lpstr>Таблица инфляции</vt:lpstr>
    </vt:vector>
  </TitlesOfParts>
  <Company>RePack by SPecialiST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Раздел 2. Законы денежного обращения</dc:title>
  <dc:creator>RePack by SPecialiST</dc:creator>
  <cp:lastModifiedBy>User</cp:lastModifiedBy>
  <cp:revision>23</cp:revision>
  <dcterms:created xsi:type="dcterms:W3CDTF">2015-04-20T16:00:36Z</dcterms:created>
  <dcterms:modified xsi:type="dcterms:W3CDTF">2018-08-09T15:12:06Z</dcterms:modified>
</cp:coreProperties>
</file>