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0" r:id="rId4"/>
    <p:sldId id="259" r:id="rId5"/>
    <p:sldId id="258" r:id="rId6"/>
    <p:sldId id="260" r:id="rId7"/>
    <p:sldId id="261" r:id="rId8"/>
    <p:sldId id="263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3E6AF-A4CA-4266-9E45-34D1D98BFF07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8D61E1B-36C2-4087-8A78-44DCA001D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3E6AF-A4CA-4266-9E45-34D1D98BFF07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1E1B-36C2-4087-8A78-44DCA001D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3E6AF-A4CA-4266-9E45-34D1D98BFF07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1E1B-36C2-4087-8A78-44DCA001D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3E6AF-A4CA-4266-9E45-34D1D98BFF07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8D61E1B-36C2-4087-8A78-44DCA001D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3E6AF-A4CA-4266-9E45-34D1D98BFF07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1E1B-36C2-4087-8A78-44DCA001D8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3E6AF-A4CA-4266-9E45-34D1D98BFF07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1E1B-36C2-4087-8A78-44DCA001D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3E6AF-A4CA-4266-9E45-34D1D98BFF07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8D61E1B-36C2-4087-8A78-44DCA001D8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3E6AF-A4CA-4266-9E45-34D1D98BFF07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1E1B-36C2-4087-8A78-44DCA001D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3E6AF-A4CA-4266-9E45-34D1D98BFF07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1E1B-36C2-4087-8A78-44DCA001D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3E6AF-A4CA-4266-9E45-34D1D98BFF07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1E1B-36C2-4087-8A78-44DCA001D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3E6AF-A4CA-4266-9E45-34D1D98BFF07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1E1B-36C2-4087-8A78-44DCA001D8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3C3E6AF-A4CA-4266-9E45-34D1D98BFF07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8D61E1B-36C2-4087-8A78-44DCA001D8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420889"/>
            <a:ext cx="8458200" cy="3654898"/>
          </a:xfrm>
        </p:spPr>
        <p:txBody>
          <a:bodyPr/>
          <a:lstStyle/>
          <a:p>
            <a:pPr algn="r"/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Принципы и функции налогообложения.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налогообложения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1340768"/>
            <a:ext cx="4923656" cy="473935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Стабильность - </a:t>
            </a:r>
            <a:r>
              <a:rPr lang="ru-RU" dirty="0" smtClean="0"/>
              <a:t>устойчивость видов налогов и налоговых ставок во времени.</a:t>
            </a:r>
            <a:endParaRPr lang="ru-RU" dirty="0"/>
          </a:p>
        </p:txBody>
      </p:sp>
      <p:pic>
        <p:nvPicPr>
          <p:cNvPr id="7170" name="Picture 2" descr="http://investments.academic.ru/pictures/investments/img1943980_Svobodnyie_deng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3355192"/>
            <a:ext cx="5472608" cy="3386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налогообложения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1554162"/>
            <a:ext cx="4923656" cy="452596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Обязательность</a:t>
            </a:r>
            <a:r>
              <a:rPr lang="ru-RU" dirty="0" smtClean="0"/>
              <a:t> - принудительность налога и неизбежность его выплаты.</a:t>
            </a:r>
            <a:endParaRPr lang="ru-RU" dirty="0"/>
          </a:p>
        </p:txBody>
      </p:sp>
      <p:pic>
        <p:nvPicPr>
          <p:cNvPr id="6146" name="Picture 2" descr="http://my-ideya.ru/wp-content/uploads/109804-1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3876675" cy="3857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налогообложения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1554162"/>
            <a:ext cx="4923656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Социальная справедливость </a:t>
            </a:r>
            <a:r>
              <a:rPr lang="ru-RU" dirty="0" smtClean="0"/>
              <a:t>- установление налоговых ставок и налоговых льгот, оказывающих щадящее воздействие на низкодоходные предприятия и группы населения.</a:t>
            </a:r>
            <a:endParaRPr lang="ru-RU" dirty="0"/>
          </a:p>
        </p:txBody>
      </p:sp>
      <p:pic>
        <p:nvPicPr>
          <p:cNvPr id="5122" name="Picture 2" descr="http://youcapital.ru/uploads/posts/2010-10/1287819656_7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35018"/>
            <a:ext cx="4248472" cy="32053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налогообложения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1554162"/>
            <a:ext cx="4923656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Легитимность</a:t>
            </a:r>
            <a:r>
              <a:rPr lang="ru-RU" dirty="0" smtClean="0"/>
              <a:t> - законодательно утвержденный размер налогов и порядок их взимания.</a:t>
            </a:r>
            <a:endParaRPr lang="ru-RU" dirty="0"/>
          </a:p>
        </p:txBody>
      </p:sp>
      <p:pic>
        <p:nvPicPr>
          <p:cNvPr id="4098" name="Picture 2" descr="http://saint-petersburg.ru/i2/imgweb/800/40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717032"/>
            <a:ext cx="5602617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налогообложения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124744"/>
            <a:ext cx="8308032" cy="237626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Объективность и системность</a:t>
            </a:r>
            <a:r>
              <a:rPr lang="ru-RU" dirty="0" smtClean="0"/>
              <a:t> - необходимость аккумуляции денежных средств для выполнения государством общественных защитных, хозяйственных и социальных функций.</a:t>
            </a:r>
            <a:endParaRPr lang="ru-RU" dirty="0"/>
          </a:p>
        </p:txBody>
      </p:sp>
      <p:pic>
        <p:nvPicPr>
          <p:cNvPr id="3074" name="Picture 2" descr="http://subsidii.net/media/k2/items/cache/42121f00ffc451d0c288e11c1f28cbd4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284984"/>
            <a:ext cx="5615063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налогообложения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1268761"/>
            <a:ext cx="7083896" cy="187220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Эффективность</a:t>
            </a:r>
            <a:r>
              <a:rPr lang="ru-RU" dirty="0" smtClean="0"/>
              <a:t> - превышение сумм налогов над затратами на их взимание и использование.</a:t>
            </a:r>
            <a:endParaRPr lang="ru-RU" dirty="0"/>
          </a:p>
        </p:txBody>
      </p:sp>
      <p:pic>
        <p:nvPicPr>
          <p:cNvPr id="2050" name="Picture 2" descr="http://gov.cap.ru/UserFiles/news/201410/07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780928"/>
            <a:ext cx="7049025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rud.exdat.com/pars_docs/tw_refs/814/813568/813568_html_4ef087e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548680"/>
            <a:ext cx="7036671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Налоги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4162"/>
            <a:ext cx="4896544" cy="5115198"/>
          </a:xfrm>
        </p:spPr>
        <p:txBody>
          <a:bodyPr/>
          <a:lstStyle/>
          <a:p>
            <a:r>
              <a:rPr lang="ru-RU" dirty="0" smtClean="0"/>
              <a:t> это обязательные платежи, взимаемые государством с юридических и физических лиц на основе специального налогового законодательства.</a:t>
            </a:r>
            <a:endParaRPr lang="ru-RU" dirty="0"/>
          </a:p>
        </p:txBody>
      </p:sp>
      <p:pic>
        <p:nvPicPr>
          <p:cNvPr id="14338" name="Picture 2" descr="http://primrep.ru/wp-content/uploads/2015/03/nalog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988840"/>
            <a:ext cx="4320480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Налогообложение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554162"/>
            <a:ext cx="4896544" cy="504319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это закрепленная действующим законодательством процедура установления, взимания и уплаты налогов и сборов, включающая в себя определение видов, величин и ставок налоговых платежей, порядок их уплаты различными субъектами.</a:t>
            </a:r>
            <a:endParaRPr lang="ru-RU" dirty="0"/>
          </a:p>
        </p:txBody>
      </p:sp>
      <p:pic>
        <p:nvPicPr>
          <p:cNvPr id="1026" name="Picture 2" descr="http://www.nalog.ru/cdn/image/194293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412776"/>
            <a:ext cx="4032448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347864" y="692696"/>
            <a:ext cx="237626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Функции налогов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11560" y="2780928"/>
            <a:ext cx="2448272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фискальная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47664" y="4797152"/>
            <a:ext cx="2448272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социальная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228184" y="2780928"/>
            <a:ext cx="2376264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стимулирующая</a:t>
            </a:r>
            <a:endParaRPr lang="ru-RU" dirty="0"/>
          </a:p>
        </p:txBody>
      </p:sp>
      <p:cxnSp>
        <p:nvCxnSpPr>
          <p:cNvPr id="7" name="Прямая со стрелкой 6"/>
          <p:cNvCxnSpPr>
            <a:stCxn id="2" idx="4"/>
            <a:endCxn id="4" idx="0"/>
          </p:cNvCxnSpPr>
          <p:nvPr/>
        </p:nvCxnSpPr>
        <p:spPr>
          <a:xfrm flipH="1">
            <a:off x="2771800" y="1916832"/>
            <a:ext cx="1764196" cy="28803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2" idx="4"/>
            <a:endCxn id="3" idx="0"/>
          </p:cNvCxnSpPr>
          <p:nvPr/>
        </p:nvCxnSpPr>
        <p:spPr>
          <a:xfrm flipH="1">
            <a:off x="1835696" y="1916832"/>
            <a:ext cx="270030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2" idx="4"/>
            <a:endCxn id="5" idx="0"/>
          </p:cNvCxnSpPr>
          <p:nvPr/>
        </p:nvCxnSpPr>
        <p:spPr>
          <a:xfrm>
            <a:off x="4535996" y="1916832"/>
            <a:ext cx="288032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4932040" y="4797152"/>
            <a:ext cx="2448272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регулирующая</a:t>
            </a:r>
            <a:endParaRPr lang="ru-RU" dirty="0"/>
          </a:p>
        </p:txBody>
      </p:sp>
      <p:cxnSp>
        <p:nvCxnSpPr>
          <p:cNvPr id="18" name="Прямая со стрелкой 17"/>
          <p:cNvCxnSpPr>
            <a:stCxn id="2" idx="4"/>
            <a:endCxn id="16" idx="0"/>
          </p:cNvCxnSpPr>
          <p:nvPr/>
        </p:nvCxnSpPr>
        <p:spPr>
          <a:xfrm>
            <a:off x="4535996" y="1916832"/>
            <a:ext cx="1620180" cy="28803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Фискальная функция</a:t>
            </a: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835696" y="1484784"/>
            <a:ext cx="5688632" cy="388843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 </a:t>
            </a:r>
            <a:r>
              <a:rPr lang="ru-RU" sz="3600" dirty="0" smtClean="0"/>
              <a:t>финансирование </a:t>
            </a:r>
            <a:r>
              <a:rPr lang="ru-RU" sz="3600" dirty="0"/>
              <a:t>государственных расходов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социальная функция</a:t>
            </a: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835696" y="1484784"/>
            <a:ext cx="5832648" cy="396044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поддержание </a:t>
            </a:r>
            <a:r>
              <a:rPr lang="ru-RU" sz="2800" dirty="0"/>
              <a:t>социального равновесия путем изменения соотношения между доходами отдельных социальных групп с целью сглаживания неравенства между ними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регулирующая функция</a:t>
            </a: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835696" y="1484784"/>
            <a:ext cx="5832648" cy="396044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государственное регулирование </a:t>
            </a:r>
            <a:r>
              <a:rPr lang="ru-RU" sz="3600" dirty="0"/>
              <a:t>экономики</a:t>
            </a:r>
            <a:r>
              <a:rPr lang="ru-RU" sz="2800" dirty="0"/>
              <a:t> 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стимулирующая функция</a:t>
            </a: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835696" y="1484784"/>
            <a:ext cx="5832648" cy="396044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с</a:t>
            </a:r>
            <a:r>
              <a:rPr lang="ru-RU" sz="2800" dirty="0" smtClean="0"/>
              <a:t> помощью налогов государство стимулирует технический прогресс, увеличение числа рабочих мест, капитальные вложения в расширение производства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налогообложения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1554162"/>
            <a:ext cx="4923656" cy="452596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Всеобщность </a:t>
            </a:r>
            <a:r>
              <a:rPr lang="ru-RU" dirty="0" smtClean="0"/>
              <a:t>- охват налогами всех экономических субъектов, получающих доходы, независимо от организационно-правовой формы.</a:t>
            </a:r>
            <a:endParaRPr lang="ru-RU" dirty="0"/>
          </a:p>
        </p:txBody>
      </p:sp>
      <p:pic>
        <p:nvPicPr>
          <p:cNvPr id="9218" name="Picture 2" descr="http://dumskaya.net/pics/b1/picturepicture_4876253528659_684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348880"/>
            <a:ext cx="4136229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90</TotalTime>
  <Words>201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 Принципы и функции налогообложения.    </vt:lpstr>
      <vt:lpstr>Налоги</vt:lpstr>
      <vt:lpstr>Налогообложение</vt:lpstr>
      <vt:lpstr>Слайд 4</vt:lpstr>
      <vt:lpstr>Фискальная функция</vt:lpstr>
      <vt:lpstr> социальная функция</vt:lpstr>
      <vt:lpstr>регулирующая функция</vt:lpstr>
      <vt:lpstr>стимулирующая функция</vt:lpstr>
      <vt:lpstr>принципы налогообложения</vt:lpstr>
      <vt:lpstr>принципы налогообложения</vt:lpstr>
      <vt:lpstr>принципы налогообложения</vt:lpstr>
      <vt:lpstr>принципы налогообложения</vt:lpstr>
      <vt:lpstr>принципы налогообложения</vt:lpstr>
      <vt:lpstr>принципы налогообложения</vt:lpstr>
      <vt:lpstr>принципы налогообложения</vt:lpstr>
      <vt:lpstr>Слайд 16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5.3. Принципы и функции налогообложения.    9 класс</dc:title>
  <dc:creator>RePack by SPecialiST</dc:creator>
  <cp:lastModifiedBy>User</cp:lastModifiedBy>
  <cp:revision>10</cp:revision>
  <dcterms:created xsi:type="dcterms:W3CDTF">2015-05-03T09:16:09Z</dcterms:created>
  <dcterms:modified xsi:type="dcterms:W3CDTF">2018-08-09T14:37:20Z</dcterms:modified>
</cp:coreProperties>
</file>