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257" r:id="rId3"/>
    <p:sldId id="263" r:id="rId4"/>
    <p:sldId id="262" r:id="rId5"/>
    <p:sldId id="261" r:id="rId6"/>
    <p:sldId id="260" r:id="rId7"/>
    <p:sldId id="266" r:id="rId8"/>
    <p:sldId id="259" r:id="rId9"/>
    <p:sldId id="265" r:id="rId10"/>
    <p:sldId id="267" r:id="rId11"/>
    <p:sldId id="264" r:id="rId12"/>
    <p:sldId id="258" r:id="rId13"/>
    <p:sldId id="270" r:id="rId14"/>
    <p:sldId id="269" r:id="rId15"/>
    <p:sldId id="268" r:id="rId16"/>
    <p:sldId id="271" r:id="rId17"/>
    <p:sldId id="275" r:id="rId18"/>
    <p:sldId id="274" r:id="rId19"/>
    <p:sldId id="278" r:id="rId20"/>
    <p:sldId id="280" r:id="rId21"/>
    <p:sldId id="279" r:id="rId22"/>
    <p:sldId id="277" r:id="rId23"/>
    <p:sldId id="294" r:id="rId24"/>
    <p:sldId id="282" r:id="rId25"/>
    <p:sldId id="281" r:id="rId26"/>
    <p:sldId id="283" r:id="rId27"/>
    <p:sldId id="284" r:id="rId28"/>
    <p:sldId id="286" r:id="rId29"/>
    <p:sldId id="287" r:id="rId30"/>
    <p:sldId id="285" r:id="rId31"/>
    <p:sldId id="289" r:id="rId32"/>
    <p:sldId id="290" r:id="rId33"/>
    <p:sldId id="292" r:id="rId34"/>
    <p:sldId id="288" r:id="rId35"/>
    <p:sldId id="293" r:id="rId36"/>
    <p:sldId id="291" r:id="rId37"/>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737" autoAdjust="0"/>
  </p:normalViewPr>
  <p:slideViewPr>
    <p:cSldViewPr>
      <p:cViewPr varScale="1">
        <p:scale>
          <a:sx n="98" d="100"/>
          <a:sy n="98" d="100"/>
        </p:scale>
        <p:origin x="1290"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EF455D-8C93-43F5-8896-5469D688B9D0}" type="datetimeFigureOut">
              <a:rPr lang="ru-RU" smtClean="0"/>
              <a:pPr/>
              <a:t>09.08.2018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AE99A4-E3E0-485C-9671-FBB56F13D54F}" type="slidenum">
              <a:rPr lang="ru-RU" smtClean="0"/>
              <a:pPr/>
              <a:t>‹#›</a:t>
            </a:fld>
            <a:endParaRPr lang="ru-RU"/>
          </a:p>
        </p:txBody>
      </p:sp>
    </p:spTree>
    <p:extLst>
      <p:ext uri="{BB962C8B-B14F-4D97-AF65-F5344CB8AC3E}">
        <p14:creationId xmlns:p14="http://schemas.microsoft.com/office/powerpoint/2010/main" val="117733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7EAF463A-BC7C-46EE-9F1E-7F377CCA4891}" type="datetimeFigureOut">
              <a:rPr lang="en-US" smtClean="0"/>
              <a:pPr/>
              <a:t>8/9/2018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EAF463A-BC7C-46EE-9F1E-7F377CCA4891}" type="datetimeFigureOut">
              <a:rPr lang="en-US" smtClean="0"/>
              <a:pPr/>
              <a:t>8/9/2018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add title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EAF463A-BC7C-46EE-9F1E-7F377CCA4891}" type="datetimeFigureOut">
              <a:rPr lang="en-US" smtClean="0"/>
              <a:pPr/>
              <a:t>8/9/2018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EAF463A-BC7C-46EE-9F1E-7F377CCA4891}" type="datetimeFigureOut">
              <a:rPr lang="en-US" smtClean="0"/>
              <a:pPr/>
              <a:t>8/9/2018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8/9/2018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EAF463A-BC7C-46EE-9F1E-7F377CCA4891}" type="datetimeFigureOut">
              <a:rPr lang="en-US" smtClean="0"/>
              <a:pPr/>
              <a:t>8/9/2018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EAF463A-BC7C-46EE-9F1E-7F377CCA4891}" type="datetimeFigureOut">
              <a:rPr lang="en-US" smtClean="0"/>
              <a:pPr/>
              <a:t>8/9/2018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EAF463A-BC7C-46EE-9F1E-7F377CCA4891}" type="datetimeFigureOut">
              <a:rPr lang="en-US" smtClean="0"/>
              <a:pPr/>
              <a:t>8/9/2018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8/9/2018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8/9/2018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8/9/2018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8/9/2018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image" Target="../media/image24.jpeg"/></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30.jpeg"/><Relationship Id="rId4" Type="http://schemas.openxmlformats.org/officeDocument/2006/relationships/image" Target="../media/image29.jpeg"/></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33.jpeg"/><Relationship Id="rId4" Type="http://schemas.openxmlformats.org/officeDocument/2006/relationships/image" Target="../media/image32.jpeg"/></Relationships>
</file>

<file path=ppt/slides/_rels/slide2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2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9.jpe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1.jpeg"/></Relationships>
</file>

<file path=ppt/slides/_rels/slide3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3.jpeg"/></Relationships>
</file>

<file path=ppt/slides/_rels/slide3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slides/_rels/slide3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9.jpeg"/></Relationships>
</file>

<file path=ppt/slides/_rels/slide3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51.png"/></Relationships>
</file>

<file path=ppt/slides/_rels/slide35.xml.rels><?xml version="1.0" encoding="UTF-8" standalone="yes"?>
<Relationships xmlns="http://schemas.openxmlformats.org/package/2006/relationships"><Relationship Id="rId3" Type="http://schemas.openxmlformats.org/officeDocument/2006/relationships/image" Target="../media/image54.jpeg"/><Relationship Id="rId7" Type="http://schemas.openxmlformats.org/officeDocument/2006/relationships/image" Target="../media/image58.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image" Target="../media/image55.jpeg"/></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emplate_20160530_1150.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0" y="-152400"/>
            <a:ext cx="9165167" cy="7010400"/>
          </a:xfrm>
          <a:prstGeom prst="rect">
            <a:avLst/>
          </a:prstGeom>
        </p:spPr>
      </p:pic>
      <p:sp>
        <p:nvSpPr>
          <p:cNvPr id="3" name="Прямоугольник 2"/>
          <p:cNvSpPr/>
          <p:nvPr/>
        </p:nvSpPr>
        <p:spPr>
          <a:xfrm rot="21243428">
            <a:off x="4307436" y="2156449"/>
            <a:ext cx="3511474" cy="243143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Проект по чтению</a:t>
            </a:r>
          </a:p>
          <a:p>
            <a:pPr algn="ctr"/>
            <a:r>
              <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«Мои </a:t>
            </a:r>
          </a:p>
          <a:p>
            <a:pPr algn="ctr"/>
            <a:r>
              <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первые книжки»</a:t>
            </a:r>
          </a:p>
          <a:p>
            <a:pPr algn="ctr"/>
            <a:endPar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г</a:t>
            </a:r>
            <a:r>
              <a:rPr lang="ru-RU" sz="2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руппа «Ромашка»</a:t>
            </a:r>
          </a:p>
        </p:txBody>
      </p:sp>
      <p:sp>
        <p:nvSpPr>
          <p:cNvPr id="4" name="Прямоугольник 3"/>
          <p:cNvSpPr/>
          <p:nvPr/>
        </p:nvSpPr>
        <p:spPr>
          <a:xfrm rot="21311131">
            <a:off x="5262233" y="4746431"/>
            <a:ext cx="2475895" cy="584775"/>
          </a:xfrm>
          <a:prstGeom prst="rect">
            <a:avLst/>
          </a:prstGeom>
          <a:noFill/>
        </p:spPr>
        <p:txBody>
          <a:bodyPr wrap="square" lIns="91440" tIns="45720" rIns="91440" bIns="45720">
            <a:spAutoFit/>
          </a:bodyPr>
          <a:lstStyle/>
          <a:p>
            <a:pPr algn="ctr"/>
            <a:r>
              <a:rPr lang="ru-RU" sz="1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Воспитатели: </a:t>
            </a:r>
          </a:p>
          <a:p>
            <a:pPr algn="ctr"/>
            <a:r>
              <a:rPr lang="ru-RU" sz="16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Солдатченкова</a:t>
            </a:r>
            <a:r>
              <a:rPr lang="ru-RU"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И.А.</a:t>
            </a:r>
            <a:endParaRPr lang="ru-RU" sz="1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24577" name="Rectangle 1"/>
          <p:cNvSpPr>
            <a:spLocks noChangeArrowheads="1"/>
          </p:cNvSpPr>
          <p:nvPr/>
        </p:nvSpPr>
        <p:spPr bwMode="auto">
          <a:xfrm>
            <a:off x="0" y="0"/>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II</a:t>
            </a:r>
            <a:r>
              <a:rPr kumimoji="0" lang="ru-RU"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этап, основной</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400" b="1" i="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Перспективный план мероприятий по проекту </a:t>
            </a:r>
            <a:r>
              <a:rPr kumimoji="0" lang="ru-RU" sz="1400" b="1" i="1" u="none" strike="noStrike" cap="none" normalizeH="0" baseline="0" dirty="0">
                <a:ln>
                  <a:noFill/>
                </a:ln>
                <a:solidFill>
                  <a:schemeClr val="tx1"/>
                </a:solidFill>
                <a:effectLst/>
                <a:latin typeface="Calibri"/>
                <a:ea typeface="Calibri" pitchFamily="34" charset="0"/>
                <a:cs typeface="Times New Roman" pitchFamily="18" charset="0"/>
              </a:rPr>
              <a:t>«</a:t>
            </a:r>
            <a:r>
              <a:rPr kumimoji="0" lang="ru-RU" sz="1400" b="1" i="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Мои первые книжки</a:t>
            </a:r>
            <a:r>
              <a:rPr kumimoji="0" lang="ru-RU" sz="1400" b="1" i="1" u="none" strike="noStrike" cap="none" normalizeH="0" baseline="0" dirty="0">
                <a:ln>
                  <a:noFill/>
                </a:ln>
                <a:solidFill>
                  <a:schemeClr val="tx1"/>
                </a:solidFill>
                <a:effectLst/>
                <a:latin typeface="Calibri"/>
                <a:ea typeface="Calibri" pitchFamily="34" charset="0"/>
                <a:cs typeface="Times New Roman" pitchFamily="18" charset="0"/>
              </a:rPr>
              <a:t>»</a:t>
            </a: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graphicFrame>
        <p:nvGraphicFramePr>
          <p:cNvPr id="4" name="Таблица 3"/>
          <p:cNvGraphicFramePr>
            <a:graphicFrameLocks noGrp="1"/>
          </p:cNvGraphicFramePr>
          <p:nvPr/>
        </p:nvGraphicFramePr>
        <p:xfrm>
          <a:off x="838200" y="685801"/>
          <a:ext cx="7924800" cy="5957549"/>
        </p:xfrm>
        <a:graphic>
          <a:graphicData uri="http://schemas.openxmlformats.org/drawingml/2006/table">
            <a:tbl>
              <a:tblPr/>
              <a:tblGrid>
                <a:gridCol w="1850584">
                  <a:extLst>
                    <a:ext uri="{9D8B030D-6E8A-4147-A177-3AD203B41FA5}">
                      <a16:colId xmlns:a16="http://schemas.microsoft.com/office/drawing/2014/main" val="20000"/>
                    </a:ext>
                  </a:extLst>
                </a:gridCol>
                <a:gridCol w="6074216">
                  <a:extLst>
                    <a:ext uri="{9D8B030D-6E8A-4147-A177-3AD203B41FA5}">
                      <a16:colId xmlns:a16="http://schemas.microsoft.com/office/drawing/2014/main" val="20001"/>
                    </a:ext>
                  </a:extLst>
                </a:gridCol>
              </a:tblGrid>
              <a:tr h="148492">
                <a:tc>
                  <a:txBody>
                    <a:bodyPr/>
                    <a:lstStyle/>
                    <a:p>
                      <a:pPr algn="ctr">
                        <a:lnSpc>
                          <a:spcPct val="115000"/>
                        </a:lnSpc>
                        <a:spcAft>
                          <a:spcPts val="0"/>
                        </a:spcAft>
                      </a:pPr>
                      <a:r>
                        <a:rPr lang="ru-RU" sz="900" b="1" i="1" dirty="0">
                          <a:latin typeface="Times New Roman" pitchFamily="18" charset="0"/>
                          <a:ea typeface="Calibri"/>
                          <a:cs typeface="Times New Roman" pitchFamily="18" charset="0"/>
                        </a:rPr>
                        <a:t>Месяц</a:t>
                      </a:r>
                      <a:endParaRPr lang="ru-RU" sz="800" dirty="0">
                        <a:latin typeface="Times New Roman" pitchFamily="18" charset="0"/>
                        <a:ea typeface="Calibri"/>
                        <a:cs typeface="Times New Roman" pitchFamily="18" charset="0"/>
                      </a:endParaRPr>
                    </a:p>
                  </a:txBody>
                  <a:tcPr marL="29126" marR="29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900" b="1" i="1">
                          <a:latin typeface="Times New Roman" pitchFamily="18" charset="0"/>
                          <a:ea typeface="Calibri"/>
                          <a:cs typeface="Times New Roman" pitchFamily="18" charset="0"/>
                        </a:rPr>
                        <a:t>Мероприятия</a:t>
                      </a:r>
                      <a:endParaRPr lang="ru-RU" sz="800">
                        <a:latin typeface="Times New Roman" pitchFamily="18" charset="0"/>
                        <a:ea typeface="Calibri"/>
                        <a:cs typeface="Times New Roman" pitchFamily="18" charset="0"/>
                      </a:endParaRPr>
                    </a:p>
                  </a:txBody>
                  <a:tcPr marL="29126" marR="29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42461">
                <a:tc>
                  <a:txBody>
                    <a:bodyPr/>
                    <a:lstStyle/>
                    <a:p>
                      <a:pPr algn="ctr">
                        <a:lnSpc>
                          <a:spcPct val="115000"/>
                        </a:lnSpc>
                        <a:spcAft>
                          <a:spcPts val="0"/>
                        </a:spcAft>
                      </a:pPr>
                      <a:r>
                        <a:rPr lang="ru-RU" sz="900" b="1" i="1" dirty="0">
                          <a:latin typeface="Times New Roman" pitchFamily="18" charset="0"/>
                          <a:ea typeface="Calibri"/>
                          <a:cs typeface="Times New Roman" pitchFamily="18" charset="0"/>
                        </a:rPr>
                        <a:t>Октябрь</a:t>
                      </a:r>
                      <a:endParaRPr lang="ru-RU" sz="800" dirty="0">
                        <a:latin typeface="Times New Roman" pitchFamily="18" charset="0"/>
                        <a:ea typeface="Calibri"/>
                        <a:cs typeface="Times New Roman" pitchFamily="18" charset="0"/>
                      </a:endParaRPr>
                    </a:p>
                  </a:txBody>
                  <a:tcPr marL="29126" marR="29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a:latin typeface="Times New Roman" pitchFamily="18" charset="0"/>
                          <a:ea typeface="Calibri"/>
                          <a:cs typeface="Times New Roman" pitchFamily="18" charset="0"/>
                        </a:rPr>
                        <a:t>Анкетирование родителей «Сказка в жизни вашего ребенка»</a:t>
                      </a:r>
                      <a:endParaRPr lang="ru-RU" sz="800">
                        <a:latin typeface="Times New Roman" pitchFamily="18" charset="0"/>
                        <a:ea typeface="Calibri"/>
                        <a:cs typeface="Times New Roman" pitchFamily="18" charset="0"/>
                      </a:endParaRPr>
                    </a:p>
                    <a:p>
                      <a:pPr>
                        <a:lnSpc>
                          <a:spcPct val="115000"/>
                        </a:lnSpc>
                        <a:spcAft>
                          <a:spcPts val="0"/>
                        </a:spcAft>
                      </a:pPr>
                      <a:r>
                        <a:rPr lang="ru-RU" sz="900">
                          <a:latin typeface="Times New Roman" pitchFamily="18" charset="0"/>
                          <a:ea typeface="Calibri"/>
                          <a:cs typeface="Times New Roman" pitchFamily="18" charset="0"/>
                        </a:rPr>
                        <a:t>Составление списка сказок для домашнего чтения.</a:t>
                      </a:r>
                      <a:endParaRPr lang="ru-RU" sz="800">
                        <a:latin typeface="Times New Roman" pitchFamily="18" charset="0"/>
                        <a:ea typeface="Calibri"/>
                        <a:cs typeface="Times New Roman" pitchFamily="18" charset="0"/>
                      </a:endParaRPr>
                    </a:p>
                    <a:p>
                      <a:pPr>
                        <a:lnSpc>
                          <a:spcPct val="115000"/>
                        </a:lnSpc>
                        <a:spcAft>
                          <a:spcPts val="0"/>
                        </a:spcAft>
                      </a:pPr>
                      <a:r>
                        <a:rPr lang="ru-RU" sz="900">
                          <a:latin typeface="Times New Roman" pitchFamily="18" charset="0"/>
                          <a:ea typeface="Calibri"/>
                          <a:cs typeface="Times New Roman" pitchFamily="18" charset="0"/>
                        </a:rPr>
                        <a:t>Беседа – опрос детей.</a:t>
                      </a:r>
                      <a:endParaRPr lang="ru-RU" sz="800">
                        <a:latin typeface="Times New Roman" pitchFamily="18" charset="0"/>
                        <a:ea typeface="Calibri"/>
                        <a:cs typeface="Times New Roman" pitchFamily="18" charset="0"/>
                      </a:endParaRPr>
                    </a:p>
                    <a:p>
                      <a:pPr>
                        <a:lnSpc>
                          <a:spcPct val="115000"/>
                        </a:lnSpc>
                        <a:spcAft>
                          <a:spcPts val="0"/>
                        </a:spcAft>
                      </a:pPr>
                      <a:r>
                        <a:rPr lang="ru-RU" sz="900">
                          <a:latin typeface="Times New Roman" pitchFamily="18" charset="0"/>
                          <a:ea typeface="Calibri"/>
                          <a:cs typeface="Times New Roman" pitchFamily="18" charset="0"/>
                        </a:rPr>
                        <a:t>Чтение сказки «Гуси-лебеди»</a:t>
                      </a:r>
                      <a:endParaRPr lang="ru-RU" sz="800">
                        <a:latin typeface="Times New Roman" pitchFamily="18" charset="0"/>
                        <a:ea typeface="Calibri"/>
                        <a:cs typeface="Times New Roman" pitchFamily="18" charset="0"/>
                      </a:endParaRPr>
                    </a:p>
                  </a:txBody>
                  <a:tcPr marL="29126" marR="29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42461">
                <a:tc>
                  <a:txBody>
                    <a:bodyPr/>
                    <a:lstStyle/>
                    <a:p>
                      <a:pPr algn="ctr">
                        <a:lnSpc>
                          <a:spcPct val="115000"/>
                        </a:lnSpc>
                        <a:spcAft>
                          <a:spcPts val="0"/>
                        </a:spcAft>
                      </a:pPr>
                      <a:r>
                        <a:rPr lang="ru-RU" sz="900" b="1" i="1" dirty="0">
                          <a:latin typeface="Times New Roman" pitchFamily="18" charset="0"/>
                          <a:ea typeface="Calibri"/>
                          <a:cs typeface="Times New Roman" pitchFamily="18" charset="0"/>
                        </a:rPr>
                        <a:t>Ноябрь</a:t>
                      </a:r>
                      <a:endParaRPr lang="ru-RU" sz="800" dirty="0">
                        <a:latin typeface="Times New Roman" pitchFamily="18" charset="0"/>
                        <a:ea typeface="Calibri"/>
                        <a:cs typeface="Times New Roman" pitchFamily="18" charset="0"/>
                      </a:endParaRPr>
                    </a:p>
                  </a:txBody>
                  <a:tcPr marL="29126" marR="29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a:latin typeface="Times New Roman" pitchFamily="18" charset="0"/>
                          <a:ea typeface="Calibri"/>
                          <a:cs typeface="Times New Roman" pitchFamily="18" charset="0"/>
                        </a:rPr>
                        <a:t>Консультация для родителей «Нужно ли читать детям сказки».</a:t>
                      </a:r>
                      <a:endParaRPr lang="ru-RU" sz="800">
                        <a:latin typeface="Times New Roman" pitchFamily="18" charset="0"/>
                        <a:ea typeface="Calibri"/>
                        <a:cs typeface="Times New Roman" pitchFamily="18" charset="0"/>
                      </a:endParaRPr>
                    </a:p>
                    <a:p>
                      <a:pPr>
                        <a:lnSpc>
                          <a:spcPct val="115000"/>
                        </a:lnSpc>
                        <a:spcAft>
                          <a:spcPts val="0"/>
                        </a:spcAft>
                      </a:pPr>
                      <a:r>
                        <a:rPr lang="ru-RU" sz="900">
                          <a:latin typeface="Times New Roman" pitchFamily="18" charset="0"/>
                          <a:ea typeface="Calibri"/>
                          <a:cs typeface="Times New Roman" pitchFamily="18" charset="0"/>
                        </a:rPr>
                        <a:t>Загадывание загадок по сказкам.</a:t>
                      </a:r>
                      <a:endParaRPr lang="ru-RU" sz="800">
                        <a:latin typeface="Times New Roman" pitchFamily="18" charset="0"/>
                        <a:ea typeface="Calibri"/>
                        <a:cs typeface="Times New Roman" pitchFamily="18" charset="0"/>
                      </a:endParaRPr>
                    </a:p>
                    <a:p>
                      <a:pPr>
                        <a:lnSpc>
                          <a:spcPct val="115000"/>
                        </a:lnSpc>
                        <a:spcAft>
                          <a:spcPts val="0"/>
                        </a:spcAft>
                      </a:pPr>
                      <a:r>
                        <a:rPr lang="ru-RU" sz="900">
                          <a:latin typeface="Times New Roman" pitchFamily="18" charset="0"/>
                          <a:ea typeface="Calibri"/>
                          <a:cs typeface="Times New Roman" pitchFamily="18" charset="0"/>
                        </a:rPr>
                        <a:t>Конструирование «Построим теремок для игрушек»</a:t>
                      </a:r>
                      <a:endParaRPr lang="ru-RU" sz="800">
                        <a:latin typeface="Times New Roman" pitchFamily="18" charset="0"/>
                        <a:ea typeface="Calibri"/>
                        <a:cs typeface="Times New Roman" pitchFamily="18" charset="0"/>
                      </a:endParaRPr>
                    </a:p>
                    <a:p>
                      <a:pPr>
                        <a:lnSpc>
                          <a:spcPct val="115000"/>
                        </a:lnSpc>
                        <a:spcAft>
                          <a:spcPts val="0"/>
                        </a:spcAft>
                      </a:pPr>
                      <a:r>
                        <a:rPr lang="ru-RU" sz="900">
                          <a:latin typeface="Times New Roman" pitchFamily="18" charset="0"/>
                          <a:ea typeface="Calibri"/>
                          <a:cs typeface="Times New Roman" pitchFamily="18" charset="0"/>
                        </a:rPr>
                        <a:t>Беседа с детьми «Что такое библиотека?»</a:t>
                      </a:r>
                      <a:endParaRPr lang="ru-RU" sz="800">
                        <a:latin typeface="Times New Roman" pitchFamily="18" charset="0"/>
                        <a:ea typeface="Calibri"/>
                        <a:cs typeface="Times New Roman" pitchFamily="18" charset="0"/>
                      </a:endParaRPr>
                    </a:p>
                  </a:txBody>
                  <a:tcPr marL="29126" marR="29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93969">
                <a:tc>
                  <a:txBody>
                    <a:bodyPr/>
                    <a:lstStyle/>
                    <a:p>
                      <a:pPr algn="ctr">
                        <a:lnSpc>
                          <a:spcPct val="115000"/>
                        </a:lnSpc>
                        <a:spcAft>
                          <a:spcPts val="0"/>
                        </a:spcAft>
                      </a:pPr>
                      <a:r>
                        <a:rPr lang="ru-RU" sz="900" b="1" i="1" dirty="0">
                          <a:latin typeface="Times New Roman" pitchFamily="18" charset="0"/>
                          <a:ea typeface="Calibri"/>
                          <a:cs typeface="Times New Roman" pitchFamily="18" charset="0"/>
                        </a:rPr>
                        <a:t>Декабрь</a:t>
                      </a:r>
                      <a:endParaRPr lang="ru-RU" sz="800" dirty="0">
                        <a:latin typeface="Times New Roman" pitchFamily="18" charset="0"/>
                        <a:ea typeface="Calibri"/>
                        <a:cs typeface="Times New Roman" pitchFamily="18" charset="0"/>
                      </a:endParaRPr>
                    </a:p>
                  </a:txBody>
                  <a:tcPr marL="29126" marR="29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dirty="0">
                          <a:latin typeface="Times New Roman" pitchFamily="18" charset="0"/>
                          <a:ea typeface="Calibri"/>
                          <a:cs typeface="Times New Roman" pitchFamily="18" charset="0"/>
                        </a:rPr>
                        <a:t>Беседа с детьми «Откуда берутся сказки».</a:t>
                      </a:r>
                      <a:endParaRPr lang="ru-RU" sz="800" dirty="0">
                        <a:latin typeface="Times New Roman" pitchFamily="18" charset="0"/>
                        <a:ea typeface="Calibri"/>
                        <a:cs typeface="Times New Roman" pitchFamily="18" charset="0"/>
                      </a:endParaRPr>
                    </a:p>
                    <a:p>
                      <a:pPr>
                        <a:lnSpc>
                          <a:spcPct val="115000"/>
                        </a:lnSpc>
                        <a:spcAft>
                          <a:spcPts val="0"/>
                        </a:spcAft>
                      </a:pPr>
                      <a:r>
                        <a:rPr lang="ru-RU" sz="900" dirty="0">
                          <a:latin typeface="Times New Roman" pitchFamily="18" charset="0"/>
                          <a:ea typeface="Calibri"/>
                          <a:cs typeface="Times New Roman" pitchFamily="18" charset="0"/>
                        </a:rPr>
                        <a:t>Спортивное развлечение «В гостях у сказки»</a:t>
                      </a:r>
                      <a:endParaRPr lang="ru-RU" sz="800" dirty="0">
                        <a:latin typeface="Times New Roman" pitchFamily="18" charset="0"/>
                        <a:ea typeface="Calibri"/>
                        <a:cs typeface="Times New Roman" pitchFamily="18" charset="0"/>
                      </a:endParaRPr>
                    </a:p>
                    <a:p>
                      <a:pPr>
                        <a:lnSpc>
                          <a:spcPct val="115000"/>
                        </a:lnSpc>
                        <a:spcAft>
                          <a:spcPts val="0"/>
                        </a:spcAft>
                      </a:pPr>
                      <a:r>
                        <a:rPr lang="ru-RU" sz="900" dirty="0">
                          <a:latin typeface="Times New Roman" pitchFamily="18" charset="0"/>
                          <a:ea typeface="Calibri"/>
                          <a:cs typeface="Times New Roman" pitchFamily="18" charset="0"/>
                        </a:rPr>
                        <a:t>Чтение сказки «Кто, петух, лиса».</a:t>
                      </a:r>
                      <a:endParaRPr lang="ru-RU" sz="800" dirty="0">
                        <a:latin typeface="Times New Roman" pitchFamily="18" charset="0"/>
                        <a:ea typeface="Calibri"/>
                        <a:cs typeface="Times New Roman" pitchFamily="18" charset="0"/>
                      </a:endParaRPr>
                    </a:p>
                    <a:p>
                      <a:pPr>
                        <a:lnSpc>
                          <a:spcPct val="115000"/>
                        </a:lnSpc>
                        <a:spcAft>
                          <a:spcPts val="0"/>
                        </a:spcAft>
                      </a:pPr>
                      <a:r>
                        <a:rPr lang="ru-RU" sz="900" dirty="0">
                          <a:latin typeface="Times New Roman" pitchFamily="18" charset="0"/>
                          <a:ea typeface="Calibri"/>
                          <a:cs typeface="Times New Roman" pitchFamily="18" charset="0"/>
                        </a:rPr>
                        <a:t>Аппликация «Изготовление закладок для книг»</a:t>
                      </a:r>
                      <a:endParaRPr lang="ru-RU" sz="800" dirty="0">
                        <a:latin typeface="Times New Roman" pitchFamily="18" charset="0"/>
                        <a:ea typeface="Calibri"/>
                        <a:cs typeface="Times New Roman" pitchFamily="18" charset="0"/>
                      </a:endParaRPr>
                    </a:p>
                  </a:txBody>
                  <a:tcPr marL="29126" marR="29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93969">
                <a:tc>
                  <a:txBody>
                    <a:bodyPr/>
                    <a:lstStyle/>
                    <a:p>
                      <a:pPr algn="ctr">
                        <a:lnSpc>
                          <a:spcPct val="115000"/>
                        </a:lnSpc>
                        <a:spcAft>
                          <a:spcPts val="0"/>
                        </a:spcAft>
                      </a:pPr>
                      <a:r>
                        <a:rPr lang="ru-RU" sz="900" b="1" i="1" dirty="0">
                          <a:latin typeface="Times New Roman" pitchFamily="18" charset="0"/>
                          <a:ea typeface="Calibri"/>
                          <a:cs typeface="Times New Roman" pitchFamily="18" charset="0"/>
                        </a:rPr>
                        <a:t>Январь</a:t>
                      </a:r>
                      <a:endParaRPr lang="ru-RU" sz="800" dirty="0">
                        <a:latin typeface="Times New Roman" pitchFamily="18" charset="0"/>
                        <a:ea typeface="Calibri"/>
                        <a:cs typeface="Times New Roman" pitchFamily="18" charset="0"/>
                      </a:endParaRPr>
                    </a:p>
                  </a:txBody>
                  <a:tcPr marL="29126" marR="29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dirty="0">
                          <a:latin typeface="Times New Roman" pitchFamily="18" charset="0"/>
                          <a:ea typeface="Calibri"/>
                          <a:cs typeface="Times New Roman" pitchFamily="18" charset="0"/>
                        </a:rPr>
                        <a:t>Игра «Пройди как герои сказок»</a:t>
                      </a:r>
                      <a:endParaRPr lang="ru-RU" sz="800" dirty="0">
                        <a:latin typeface="Times New Roman" pitchFamily="18" charset="0"/>
                        <a:ea typeface="Calibri"/>
                        <a:cs typeface="Times New Roman" pitchFamily="18" charset="0"/>
                      </a:endParaRPr>
                    </a:p>
                    <a:p>
                      <a:pPr>
                        <a:lnSpc>
                          <a:spcPct val="115000"/>
                        </a:lnSpc>
                        <a:spcAft>
                          <a:spcPts val="0"/>
                        </a:spcAft>
                      </a:pPr>
                      <a:r>
                        <a:rPr lang="ru-RU" sz="900" dirty="0">
                          <a:latin typeface="Times New Roman" pitchFamily="18" charset="0"/>
                          <a:ea typeface="Calibri"/>
                          <a:cs typeface="Times New Roman" pitchFamily="18" charset="0"/>
                        </a:rPr>
                        <a:t>Чтение сказки «Колобок»</a:t>
                      </a:r>
                      <a:endParaRPr lang="ru-RU" sz="800" dirty="0">
                        <a:latin typeface="Times New Roman" pitchFamily="18" charset="0"/>
                        <a:ea typeface="Calibri"/>
                        <a:cs typeface="Times New Roman" pitchFamily="18" charset="0"/>
                      </a:endParaRPr>
                    </a:p>
                    <a:p>
                      <a:pPr>
                        <a:lnSpc>
                          <a:spcPct val="115000"/>
                        </a:lnSpc>
                        <a:spcAft>
                          <a:spcPts val="0"/>
                        </a:spcAft>
                      </a:pPr>
                      <a:r>
                        <a:rPr lang="ru-RU" sz="900" dirty="0">
                          <a:latin typeface="Times New Roman" pitchFamily="18" charset="0"/>
                          <a:ea typeface="Calibri"/>
                          <a:cs typeface="Times New Roman" pitchFamily="18" charset="0"/>
                        </a:rPr>
                        <a:t>Лепка «Колобок»</a:t>
                      </a:r>
                      <a:endParaRPr lang="ru-RU" sz="800" dirty="0">
                        <a:latin typeface="Times New Roman" pitchFamily="18" charset="0"/>
                        <a:ea typeface="Calibri"/>
                        <a:cs typeface="Times New Roman" pitchFamily="18" charset="0"/>
                      </a:endParaRPr>
                    </a:p>
                    <a:p>
                      <a:pPr>
                        <a:lnSpc>
                          <a:spcPct val="115000"/>
                        </a:lnSpc>
                        <a:spcAft>
                          <a:spcPts val="0"/>
                        </a:spcAft>
                      </a:pPr>
                      <a:r>
                        <a:rPr lang="ru-RU" sz="900" dirty="0">
                          <a:latin typeface="Times New Roman" pitchFamily="18" charset="0"/>
                          <a:ea typeface="Calibri"/>
                          <a:cs typeface="Times New Roman" pitchFamily="18" charset="0"/>
                        </a:rPr>
                        <a:t>Беседа с детьми «Зачем нам нужны книжки»</a:t>
                      </a:r>
                      <a:endParaRPr lang="ru-RU" sz="800" dirty="0">
                        <a:latin typeface="Times New Roman" pitchFamily="18" charset="0"/>
                        <a:ea typeface="Calibri"/>
                        <a:cs typeface="Times New Roman" pitchFamily="18" charset="0"/>
                      </a:endParaRPr>
                    </a:p>
                  </a:txBody>
                  <a:tcPr marL="29126" marR="29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742461">
                <a:tc>
                  <a:txBody>
                    <a:bodyPr/>
                    <a:lstStyle/>
                    <a:p>
                      <a:pPr algn="ctr">
                        <a:lnSpc>
                          <a:spcPct val="115000"/>
                        </a:lnSpc>
                        <a:spcAft>
                          <a:spcPts val="0"/>
                        </a:spcAft>
                      </a:pPr>
                      <a:r>
                        <a:rPr lang="ru-RU" sz="900" b="1" i="1" dirty="0">
                          <a:latin typeface="Times New Roman" pitchFamily="18" charset="0"/>
                          <a:ea typeface="Calibri"/>
                          <a:cs typeface="Times New Roman" pitchFamily="18" charset="0"/>
                        </a:rPr>
                        <a:t>Февраль</a:t>
                      </a:r>
                      <a:endParaRPr lang="ru-RU" sz="800" dirty="0">
                        <a:latin typeface="Times New Roman" pitchFamily="18" charset="0"/>
                        <a:ea typeface="Calibri"/>
                        <a:cs typeface="Times New Roman" pitchFamily="18" charset="0"/>
                      </a:endParaRPr>
                    </a:p>
                  </a:txBody>
                  <a:tcPr marL="29126" marR="29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dirty="0">
                          <a:latin typeface="Times New Roman" pitchFamily="18" charset="0"/>
                          <a:ea typeface="Calibri"/>
                          <a:cs typeface="Times New Roman" pitchFamily="18" charset="0"/>
                        </a:rPr>
                        <a:t>Чтение сказки «Теремок»</a:t>
                      </a:r>
                      <a:endParaRPr lang="ru-RU" sz="800" dirty="0">
                        <a:latin typeface="Times New Roman" pitchFamily="18" charset="0"/>
                        <a:ea typeface="Calibri"/>
                        <a:cs typeface="Times New Roman" pitchFamily="18" charset="0"/>
                      </a:endParaRPr>
                    </a:p>
                    <a:p>
                      <a:pPr>
                        <a:lnSpc>
                          <a:spcPct val="115000"/>
                        </a:lnSpc>
                        <a:spcAft>
                          <a:spcPts val="0"/>
                        </a:spcAft>
                      </a:pPr>
                      <a:r>
                        <a:rPr lang="ru-RU" sz="900" dirty="0">
                          <a:latin typeface="Times New Roman" pitchFamily="18" charset="0"/>
                          <a:ea typeface="Calibri"/>
                          <a:cs typeface="Times New Roman" pitchFamily="18" charset="0"/>
                        </a:rPr>
                        <a:t>Игра-драматизация «Теремок».</a:t>
                      </a:r>
                      <a:endParaRPr lang="ru-RU" sz="800" dirty="0">
                        <a:latin typeface="Times New Roman" pitchFamily="18" charset="0"/>
                        <a:ea typeface="Calibri"/>
                        <a:cs typeface="Times New Roman" pitchFamily="18" charset="0"/>
                      </a:endParaRPr>
                    </a:p>
                    <a:p>
                      <a:pPr>
                        <a:lnSpc>
                          <a:spcPct val="115000"/>
                        </a:lnSpc>
                        <a:spcAft>
                          <a:spcPts val="0"/>
                        </a:spcAft>
                      </a:pPr>
                      <a:r>
                        <a:rPr lang="ru-RU" sz="900" dirty="0">
                          <a:latin typeface="Times New Roman" pitchFamily="18" charset="0"/>
                          <a:ea typeface="Calibri"/>
                          <a:cs typeface="Times New Roman" pitchFamily="18" charset="0"/>
                        </a:rPr>
                        <a:t>Беседа «Как вести себя в библиотеке».</a:t>
                      </a:r>
                      <a:endParaRPr lang="ru-RU" sz="800" dirty="0">
                        <a:latin typeface="Times New Roman" pitchFamily="18" charset="0"/>
                        <a:ea typeface="Calibri"/>
                        <a:cs typeface="Times New Roman" pitchFamily="18" charset="0"/>
                      </a:endParaRPr>
                    </a:p>
                    <a:p>
                      <a:pPr>
                        <a:lnSpc>
                          <a:spcPct val="115000"/>
                        </a:lnSpc>
                        <a:spcAft>
                          <a:spcPts val="0"/>
                        </a:spcAft>
                      </a:pPr>
                      <a:r>
                        <a:rPr lang="ru-RU" sz="900" dirty="0">
                          <a:latin typeface="Times New Roman" pitchFamily="18" charset="0"/>
                          <a:ea typeface="Calibri"/>
                          <a:cs typeface="Times New Roman" pitchFamily="18" charset="0"/>
                        </a:rPr>
                        <a:t>Рассматривание иллюстраций к русским народным сказкам.</a:t>
                      </a:r>
                      <a:endParaRPr lang="ru-RU" sz="800" dirty="0">
                        <a:latin typeface="Times New Roman" pitchFamily="18" charset="0"/>
                        <a:ea typeface="Calibri"/>
                        <a:cs typeface="Times New Roman" pitchFamily="18" charset="0"/>
                      </a:endParaRPr>
                    </a:p>
                  </a:txBody>
                  <a:tcPr marL="29126" marR="29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890954">
                <a:tc>
                  <a:txBody>
                    <a:bodyPr/>
                    <a:lstStyle/>
                    <a:p>
                      <a:pPr algn="ctr">
                        <a:lnSpc>
                          <a:spcPct val="115000"/>
                        </a:lnSpc>
                        <a:spcAft>
                          <a:spcPts val="0"/>
                        </a:spcAft>
                      </a:pPr>
                      <a:r>
                        <a:rPr lang="ru-RU" sz="900" b="1" i="1" dirty="0">
                          <a:latin typeface="Times New Roman" pitchFamily="18" charset="0"/>
                          <a:ea typeface="Calibri"/>
                          <a:cs typeface="Times New Roman" pitchFamily="18" charset="0"/>
                        </a:rPr>
                        <a:t>Март</a:t>
                      </a:r>
                      <a:endParaRPr lang="ru-RU" sz="800" dirty="0">
                        <a:latin typeface="Times New Roman" pitchFamily="18" charset="0"/>
                        <a:ea typeface="Calibri"/>
                        <a:cs typeface="Times New Roman" pitchFamily="18" charset="0"/>
                      </a:endParaRPr>
                    </a:p>
                  </a:txBody>
                  <a:tcPr marL="29126" marR="29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dirty="0">
                          <a:latin typeface="Times New Roman" pitchFamily="18" charset="0"/>
                          <a:ea typeface="Calibri"/>
                          <a:cs typeface="Times New Roman" pitchFamily="18" charset="0"/>
                        </a:rPr>
                        <a:t>Консультация для родителей «Как научить детей любить сказки».</a:t>
                      </a:r>
                      <a:endParaRPr lang="ru-RU" sz="800" dirty="0">
                        <a:latin typeface="Times New Roman" pitchFamily="18" charset="0"/>
                        <a:ea typeface="Calibri"/>
                        <a:cs typeface="Times New Roman" pitchFamily="18" charset="0"/>
                      </a:endParaRPr>
                    </a:p>
                    <a:p>
                      <a:pPr>
                        <a:lnSpc>
                          <a:spcPct val="115000"/>
                        </a:lnSpc>
                        <a:spcAft>
                          <a:spcPts val="0"/>
                        </a:spcAft>
                      </a:pPr>
                      <a:r>
                        <a:rPr lang="ru-RU" sz="900" dirty="0">
                          <a:latin typeface="Times New Roman" pitchFamily="18" charset="0"/>
                          <a:ea typeface="Calibri"/>
                          <a:cs typeface="Times New Roman" pitchFamily="18" charset="0"/>
                        </a:rPr>
                        <a:t>Чтение сказки «Три поросенка»</a:t>
                      </a:r>
                      <a:endParaRPr lang="ru-RU" sz="800" dirty="0">
                        <a:latin typeface="Times New Roman" pitchFamily="18" charset="0"/>
                        <a:ea typeface="Calibri"/>
                        <a:cs typeface="Times New Roman" pitchFamily="18" charset="0"/>
                      </a:endParaRPr>
                    </a:p>
                    <a:p>
                      <a:pPr>
                        <a:lnSpc>
                          <a:spcPct val="115000"/>
                        </a:lnSpc>
                        <a:spcAft>
                          <a:spcPts val="0"/>
                        </a:spcAft>
                      </a:pPr>
                      <a:r>
                        <a:rPr lang="ru-RU" sz="900" dirty="0">
                          <a:latin typeface="Times New Roman" pitchFamily="18" charset="0"/>
                          <a:ea typeface="Calibri"/>
                          <a:cs typeface="Times New Roman" pitchFamily="18" charset="0"/>
                        </a:rPr>
                        <a:t>Раскрась героя сказки.</a:t>
                      </a:r>
                      <a:endParaRPr lang="ru-RU" sz="800" dirty="0">
                        <a:latin typeface="Times New Roman" pitchFamily="18" charset="0"/>
                        <a:ea typeface="Calibri"/>
                        <a:cs typeface="Times New Roman" pitchFamily="18" charset="0"/>
                      </a:endParaRPr>
                    </a:p>
                    <a:p>
                      <a:pPr>
                        <a:lnSpc>
                          <a:spcPct val="115000"/>
                        </a:lnSpc>
                        <a:spcAft>
                          <a:spcPts val="0"/>
                        </a:spcAft>
                      </a:pPr>
                      <a:r>
                        <a:rPr lang="ru-RU" sz="900" dirty="0">
                          <a:latin typeface="Times New Roman" pitchFamily="18" charset="0"/>
                          <a:ea typeface="Calibri"/>
                          <a:cs typeface="Times New Roman" pitchFamily="18" charset="0"/>
                        </a:rPr>
                        <a:t>Беседа «Как нужно обращаться с книгой.</a:t>
                      </a:r>
                      <a:endParaRPr lang="ru-RU" sz="800" dirty="0">
                        <a:latin typeface="Times New Roman" pitchFamily="18" charset="0"/>
                        <a:ea typeface="Calibri"/>
                        <a:cs typeface="Times New Roman" pitchFamily="18" charset="0"/>
                      </a:endParaRPr>
                    </a:p>
                    <a:p>
                      <a:pPr>
                        <a:lnSpc>
                          <a:spcPct val="115000"/>
                        </a:lnSpc>
                        <a:spcAft>
                          <a:spcPts val="0"/>
                        </a:spcAft>
                      </a:pPr>
                      <a:r>
                        <a:rPr lang="ru-RU" sz="900" dirty="0">
                          <a:latin typeface="Times New Roman" pitchFamily="18" charset="0"/>
                          <a:ea typeface="Calibri"/>
                          <a:cs typeface="Times New Roman" pitchFamily="18" charset="0"/>
                        </a:rPr>
                        <a:t>Организация «книжной больницы»</a:t>
                      </a:r>
                      <a:endParaRPr lang="ru-RU" sz="800" dirty="0">
                        <a:latin typeface="Times New Roman" pitchFamily="18" charset="0"/>
                        <a:ea typeface="Calibri"/>
                        <a:cs typeface="Times New Roman" pitchFamily="18" charset="0"/>
                      </a:endParaRPr>
                    </a:p>
                  </a:txBody>
                  <a:tcPr marL="29126" marR="29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593969">
                <a:tc>
                  <a:txBody>
                    <a:bodyPr/>
                    <a:lstStyle/>
                    <a:p>
                      <a:pPr algn="ctr">
                        <a:lnSpc>
                          <a:spcPct val="115000"/>
                        </a:lnSpc>
                        <a:spcAft>
                          <a:spcPts val="0"/>
                        </a:spcAft>
                      </a:pPr>
                      <a:r>
                        <a:rPr lang="ru-RU" sz="900" b="1" i="1" dirty="0">
                          <a:latin typeface="Times New Roman" pitchFamily="18" charset="0"/>
                          <a:ea typeface="Calibri"/>
                          <a:cs typeface="Times New Roman" pitchFamily="18" charset="0"/>
                        </a:rPr>
                        <a:t>Апрель</a:t>
                      </a:r>
                      <a:endParaRPr lang="ru-RU" sz="800" dirty="0">
                        <a:latin typeface="Times New Roman" pitchFamily="18" charset="0"/>
                        <a:ea typeface="Calibri"/>
                        <a:cs typeface="Times New Roman" pitchFamily="18" charset="0"/>
                      </a:endParaRPr>
                    </a:p>
                  </a:txBody>
                  <a:tcPr marL="29126" marR="29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dirty="0">
                          <a:latin typeface="Times New Roman" pitchFamily="18" charset="0"/>
                          <a:ea typeface="Calibri"/>
                          <a:cs typeface="Times New Roman" pitchFamily="18" charset="0"/>
                        </a:rPr>
                        <a:t>Дидактическая игра «Угадай сказку по предмету»</a:t>
                      </a:r>
                      <a:endParaRPr lang="ru-RU" sz="800" dirty="0">
                        <a:latin typeface="Times New Roman" pitchFamily="18" charset="0"/>
                        <a:ea typeface="Calibri"/>
                        <a:cs typeface="Times New Roman" pitchFamily="18" charset="0"/>
                      </a:endParaRPr>
                    </a:p>
                    <a:p>
                      <a:pPr>
                        <a:lnSpc>
                          <a:spcPct val="115000"/>
                        </a:lnSpc>
                        <a:spcAft>
                          <a:spcPts val="0"/>
                        </a:spcAft>
                      </a:pPr>
                      <a:r>
                        <a:rPr lang="ru-RU" sz="900" dirty="0">
                          <a:latin typeface="Times New Roman" pitchFamily="18" charset="0"/>
                          <a:ea typeface="Calibri"/>
                          <a:cs typeface="Times New Roman" pitchFamily="18" charset="0"/>
                        </a:rPr>
                        <a:t>Чтение сказки «Волк и 7 козлят».</a:t>
                      </a:r>
                      <a:endParaRPr lang="ru-RU" sz="800" dirty="0">
                        <a:latin typeface="Times New Roman" pitchFamily="18" charset="0"/>
                        <a:ea typeface="Calibri"/>
                        <a:cs typeface="Times New Roman" pitchFamily="18" charset="0"/>
                      </a:endParaRPr>
                    </a:p>
                    <a:p>
                      <a:pPr>
                        <a:lnSpc>
                          <a:spcPct val="115000"/>
                        </a:lnSpc>
                        <a:spcAft>
                          <a:spcPts val="0"/>
                        </a:spcAft>
                      </a:pPr>
                      <a:r>
                        <a:rPr lang="ru-RU" sz="900" dirty="0">
                          <a:latin typeface="Times New Roman" pitchFamily="18" charset="0"/>
                          <a:ea typeface="Calibri"/>
                          <a:cs typeface="Times New Roman" pitchFamily="18" charset="0"/>
                        </a:rPr>
                        <a:t>«Собери </a:t>
                      </a:r>
                      <a:r>
                        <a:rPr lang="ru-RU" sz="900" dirty="0" err="1">
                          <a:latin typeface="Times New Roman" pitchFamily="18" charset="0"/>
                          <a:ea typeface="Calibri"/>
                          <a:cs typeface="Times New Roman" pitchFamily="18" charset="0"/>
                        </a:rPr>
                        <a:t>пазл</a:t>
                      </a:r>
                      <a:r>
                        <a:rPr lang="ru-RU" sz="900" dirty="0">
                          <a:latin typeface="Times New Roman" pitchFamily="18" charset="0"/>
                          <a:ea typeface="Calibri"/>
                          <a:cs typeface="Times New Roman" pitchFamily="18" charset="0"/>
                        </a:rPr>
                        <a:t> из картинок».</a:t>
                      </a:r>
                      <a:endParaRPr lang="ru-RU" sz="800" dirty="0">
                        <a:latin typeface="Times New Roman" pitchFamily="18" charset="0"/>
                        <a:ea typeface="Calibri"/>
                        <a:cs typeface="Times New Roman" pitchFamily="18" charset="0"/>
                      </a:endParaRPr>
                    </a:p>
                    <a:p>
                      <a:pPr>
                        <a:lnSpc>
                          <a:spcPct val="115000"/>
                        </a:lnSpc>
                        <a:spcAft>
                          <a:spcPts val="0"/>
                        </a:spcAft>
                      </a:pPr>
                      <a:r>
                        <a:rPr lang="ru-RU" sz="900" dirty="0">
                          <a:latin typeface="Times New Roman" pitchFamily="18" charset="0"/>
                          <a:ea typeface="Calibri"/>
                          <a:cs typeface="Times New Roman" pitchFamily="18" charset="0"/>
                        </a:rPr>
                        <a:t>Изготовление книжек – малышек.</a:t>
                      </a:r>
                      <a:endParaRPr lang="ru-RU" sz="800" dirty="0">
                        <a:latin typeface="Times New Roman" pitchFamily="18" charset="0"/>
                        <a:ea typeface="Calibri"/>
                        <a:cs typeface="Times New Roman" pitchFamily="18" charset="0"/>
                      </a:endParaRPr>
                    </a:p>
                  </a:txBody>
                  <a:tcPr marL="29126" marR="29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742461">
                <a:tc>
                  <a:txBody>
                    <a:bodyPr/>
                    <a:lstStyle/>
                    <a:p>
                      <a:pPr algn="ctr">
                        <a:lnSpc>
                          <a:spcPct val="115000"/>
                        </a:lnSpc>
                        <a:spcAft>
                          <a:spcPts val="0"/>
                        </a:spcAft>
                      </a:pPr>
                      <a:r>
                        <a:rPr lang="ru-RU" sz="900" b="1" i="1" dirty="0">
                          <a:latin typeface="Times New Roman" pitchFamily="18" charset="0"/>
                          <a:ea typeface="Calibri"/>
                          <a:cs typeface="Times New Roman" pitchFamily="18" charset="0"/>
                        </a:rPr>
                        <a:t>Май</a:t>
                      </a:r>
                      <a:endParaRPr lang="ru-RU" sz="800" dirty="0">
                        <a:latin typeface="Times New Roman" pitchFamily="18" charset="0"/>
                        <a:ea typeface="Calibri"/>
                        <a:cs typeface="Times New Roman" pitchFamily="18" charset="0"/>
                      </a:endParaRPr>
                    </a:p>
                  </a:txBody>
                  <a:tcPr marL="29126" marR="291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900" dirty="0">
                          <a:latin typeface="Times New Roman" pitchFamily="18" charset="0"/>
                          <a:ea typeface="Calibri"/>
                          <a:cs typeface="Times New Roman" pitchFamily="18" charset="0"/>
                        </a:rPr>
                        <a:t>Чтение сказки «Репка».</a:t>
                      </a:r>
                      <a:endParaRPr lang="ru-RU" sz="800" dirty="0">
                        <a:latin typeface="Times New Roman" pitchFamily="18" charset="0"/>
                        <a:ea typeface="Calibri"/>
                        <a:cs typeface="Times New Roman" pitchFamily="18" charset="0"/>
                      </a:endParaRPr>
                    </a:p>
                    <a:p>
                      <a:pPr>
                        <a:lnSpc>
                          <a:spcPct val="115000"/>
                        </a:lnSpc>
                        <a:spcAft>
                          <a:spcPts val="0"/>
                        </a:spcAft>
                      </a:pPr>
                      <a:r>
                        <a:rPr lang="ru-RU" sz="900" dirty="0">
                          <a:latin typeface="Times New Roman" pitchFamily="18" charset="0"/>
                          <a:ea typeface="Calibri"/>
                          <a:cs typeface="Times New Roman" pitchFamily="18" charset="0"/>
                        </a:rPr>
                        <a:t>Театрализация сказки «Репка»</a:t>
                      </a:r>
                      <a:endParaRPr lang="ru-RU" sz="800" dirty="0">
                        <a:latin typeface="Times New Roman" pitchFamily="18" charset="0"/>
                        <a:ea typeface="Calibri"/>
                        <a:cs typeface="Times New Roman" pitchFamily="18" charset="0"/>
                      </a:endParaRPr>
                    </a:p>
                    <a:p>
                      <a:pPr>
                        <a:lnSpc>
                          <a:spcPct val="115000"/>
                        </a:lnSpc>
                        <a:spcAft>
                          <a:spcPts val="0"/>
                        </a:spcAft>
                      </a:pPr>
                      <a:r>
                        <a:rPr lang="ru-RU" sz="900" dirty="0">
                          <a:latin typeface="Times New Roman" pitchFamily="18" charset="0"/>
                          <a:ea typeface="Calibri"/>
                          <a:cs typeface="Times New Roman" pitchFamily="18" charset="0"/>
                        </a:rPr>
                        <a:t>Аппликация «Репка».</a:t>
                      </a:r>
                      <a:endParaRPr lang="ru-RU" sz="800" dirty="0">
                        <a:latin typeface="Times New Roman" pitchFamily="18" charset="0"/>
                        <a:ea typeface="Calibri"/>
                        <a:cs typeface="Times New Roman" pitchFamily="18" charset="0"/>
                      </a:endParaRPr>
                    </a:p>
                    <a:p>
                      <a:pPr>
                        <a:lnSpc>
                          <a:spcPct val="115000"/>
                        </a:lnSpc>
                        <a:spcAft>
                          <a:spcPts val="0"/>
                        </a:spcAft>
                      </a:pPr>
                      <a:r>
                        <a:rPr lang="ru-RU" sz="900" dirty="0">
                          <a:latin typeface="Times New Roman" pitchFamily="18" charset="0"/>
                          <a:ea typeface="Calibri"/>
                          <a:cs typeface="Times New Roman" pitchFamily="18" charset="0"/>
                        </a:rPr>
                        <a:t>Выставка рисунков «Моя любимая сказка».</a:t>
                      </a:r>
                      <a:endParaRPr lang="ru-RU" sz="800" dirty="0">
                        <a:latin typeface="Times New Roman" pitchFamily="18" charset="0"/>
                        <a:ea typeface="Calibri"/>
                        <a:cs typeface="Times New Roman" pitchFamily="18" charset="0"/>
                      </a:endParaRPr>
                    </a:p>
                    <a:p>
                      <a:pPr>
                        <a:lnSpc>
                          <a:spcPct val="115000"/>
                        </a:lnSpc>
                        <a:spcAft>
                          <a:spcPts val="0"/>
                        </a:spcAft>
                      </a:pPr>
                      <a:r>
                        <a:rPr lang="ru-RU" sz="900" dirty="0" err="1">
                          <a:latin typeface="Times New Roman" pitchFamily="18" charset="0"/>
                          <a:ea typeface="Calibri"/>
                          <a:cs typeface="Times New Roman" pitchFamily="18" charset="0"/>
                        </a:rPr>
                        <a:t>Фото-выставка</a:t>
                      </a:r>
                      <a:r>
                        <a:rPr lang="ru-RU" sz="900" dirty="0">
                          <a:latin typeface="Times New Roman" pitchFamily="18" charset="0"/>
                          <a:ea typeface="Calibri"/>
                          <a:cs typeface="Times New Roman" pitchFamily="18" charset="0"/>
                        </a:rPr>
                        <a:t> «Читаем с мамой»</a:t>
                      </a:r>
                      <a:endParaRPr lang="ru-RU" sz="800" dirty="0">
                        <a:latin typeface="Times New Roman" pitchFamily="18" charset="0"/>
                        <a:ea typeface="Calibri"/>
                        <a:cs typeface="Times New Roman" pitchFamily="18" charset="0"/>
                      </a:endParaRPr>
                    </a:p>
                  </a:txBody>
                  <a:tcPr marL="29126" marR="291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23553" name="Rectangle 1"/>
          <p:cNvSpPr>
            <a:spLocks noChangeArrowheads="1"/>
          </p:cNvSpPr>
          <p:nvPr/>
        </p:nvSpPr>
        <p:spPr bwMode="auto">
          <a:xfrm>
            <a:off x="457200" y="533400"/>
            <a:ext cx="8229600" cy="38549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Работа с родителями.</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05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Просветительская: выставка рисунков «Моя любимая сказка».</a:t>
            </a:r>
            <a:endParaRPr kumimoji="0" lang="ru-RU" sz="105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Консультативная: консультации для родителей </a:t>
            </a:r>
            <a:r>
              <a:rPr kumimoji="0" lang="ru-RU" sz="20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a:t>
            </a:r>
            <a:r>
              <a:rPr kumimoji="0" lang="ru-RU"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Как научить ребенка любить сказки», «</a:t>
            </a:r>
            <a:r>
              <a:rPr kumimoji="0" lang="ru-RU" sz="20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Нужно ли читать детям сказки</a:t>
            </a:r>
            <a:r>
              <a:rPr kumimoji="0" lang="ru-RU"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t>
            </a:r>
            <a:endParaRPr kumimoji="0" lang="ru-RU" sz="105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Информационная: перечень </a:t>
            </a:r>
            <a:r>
              <a:rPr kumimoji="0" lang="ru-RU" sz="20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сказок для чтения и рассказывания детям младшего возраста </a:t>
            </a:r>
            <a:r>
              <a:rPr kumimoji="0" lang="ru-RU"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в семье.</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Диагностическая: анкетирование родителей   на тему:  «</a:t>
            </a:r>
            <a:r>
              <a:rPr kumimoji="0" lang="ru-RU" sz="2000" b="0"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Сказка</a:t>
            </a:r>
            <a:r>
              <a:rPr kumimoji="0" lang="ru-RU" sz="3600" b="0"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a:ln>
                  <a:noFill/>
                </a:ln>
                <a:solidFill>
                  <a:srgbClr val="333333"/>
                </a:solidFill>
                <a:effectLst/>
                <a:latin typeface="Times New Roman" pitchFamily="18" charset="0"/>
                <a:ea typeface="Times New Roman" pitchFamily="18" charset="0"/>
                <a:cs typeface="Times New Roman" pitchFamily="18" charset="0"/>
              </a:rPr>
              <a:t>в жизни вашего ребенка»</a:t>
            </a:r>
            <a:r>
              <a:rPr kumimoji="0" lang="ru-RU"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с целью выявления- часто ли родители читают и рассказывают детям сказки, знают ли они любимую сказку своего ребенка.</a:t>
            </a:r>
            <a:endParaRPr kumimoji="0" lang="ru-RU" sz="105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6145" name="Rectangle 1"/>
          <p:cNvSpPr>
            <a:spLocks noChangeArrowheads="1"/>
          </p:cNvSpPr>
          <p:nvPr/>
        </p:nvSpPr>
        <p:spPr bwMode="auto">
          <a:xfrm>
            <a:off x="533400" y="228600"/>
            <a:ext cx="7848600" cy="320087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en-US" sz="3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II</a:t>
            </a:r>
            <a:r>
              <a:rPr kumimoji="0" lang="ru-RU" sz="3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I этап, заключительный</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3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spcBef>
                <a:spcPct val="0"/>
              </a:spcBef>
              <a:spcAft>
                <a:spcPct val="0"/>
              </a:spcAft>
              <a:buClrTx/>
              <a:buSzTx/>
              <a:buFontTx/>
              <a:buChar char="-"/>
              <a:tabLst/>
            </a:pPr>
            <a:r>
              <a:rPr kumimoji="0" lang="ru-RU" sz="28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анализ достижения поставленных целей и полученных результатов;</a:t>
            </a:r>
          </a:p>
          <a:p>
            <a:pPr marL="0" marR="0" lvl="0" indent="0" algn="just" defTabSz="914400" rtl="0" eaLnBrk="0" fontAlgn="base" latinLnBrk="0" hangingPunct="0">
              <a:spcBef>
                <a:spcPct val="0"/>
              </a:spcBef>
              <a:spcAft>
                <a:spcPct val="0"/>
              </a:spcAft>
              <a:buClrTx/>
              <a:buSzTx/>
              <a:buFontTx/>
              <a:buChar char="-"/>
              <a:tabLst/>
            </a:pPr>
            <a:endParaRPr kumimoji="0" lang="ru-RU" sz="12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spcBef>
                <a:spcPct val="0"/>
              </a:spcBef>
              <a:spcAft>
                <a:spcPct val="0"/>
              </a:spcAft>
              <a:buClrTx/>
              <a:buSzTx/>
              <a:buFontTx/>
              <a:buNone/>
              <a:tabLst/>
            </a:pPr>
            <a:r>
              <a:rPr kumimoji="0" lang="ru-RU" sz="28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-обобщение результатов работы, формулировка выводов</a:t>
            </a:r>
            <a:r>
              <a:rPr kumimoji="0" lang="ru-RU" sz="20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endParaRPr kumimoji="0" lang="ru-RU" sz="2800" b="0" i="0" u="none" strike="noStrike" cap="none" normalizeH="0" baseline="0" dirty="0">
              <a:ln>
                <a:noFill/>
              </a:ln>
              <a:solidFill>
                <a:schemeClr val="tx1"/>
              </a:solidFill>
              <a:effectLst/>
              <a:latin typeface="Times New Roman" pitchFamily="18" charset="0"/>
              <a:cs typeface="Times New Roman" pitchFamily="18"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25601" name="Rectangle 1"/>
          <p:cNvSpPr>
            <a:spLocks noChangeArrowheads="1"/>
          </p:cNvSpPr>
          <p:nvPr/>
        </p:nvSpPr>
        <p:spPr bwMode="auto">
          <a:xfrm>
            <a:off x="304800" y="990600"/>
            <a:ext cx="8001000" cy="46166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Русские народные сказки: </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Колобок.</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Курочка Ряба. </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err="1">
                <a:ln>
                  <a:noFill/>
                </a:ln>
                <a:solidFill>
                  <a:srgbClr val="000000"/>
                </a:solidFill>
                <a:effectLst/>
                <a:latin typeface="Times New Roman" pitchFamily="18" charset="0"/>
                <a:ea typeface="Times New Roman" pitchFamily="18" charset="0"/>
                <a:cs typeface="Times New Roman" pitchFamily="18" charset="0"/>
              </a:rPr>
              <a:t>Морозко</a:t>
            </a: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Царевна-лягушка. </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Василиса Прекрасная. </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err="1">
                <a:ln>
                  <a:noFill/>
                </a:ln>
                <a:solidFill>
                  <a:srgbClr val="000000"/>
                </a:solidFill>
                <a:effectLst/>
                <a:latin typeface="Times New Roman" pitchFamily="18" charset="0"/>
                <a:ea typeface="Times New Roman" pitchFamily="18" charset="0"/>
                <a:cs typeface="Times New Roman" pitchFamily="18" charset="0"/>
              </a:rPr>
              <a:t>Крошечка-Хаврошечка</a:t>
            </a: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По щучьему веленью.</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Русские народные сказки из сборника Афанасьева А. Жар-птица и Василиса-царевна. </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Толстой Л. Три медведя</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Ершов П. Конек-Горбунок</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a:t>
            </a:r>
            <a:r>
              <a:rPr kumimoji="0" lang="ru-RU" sz="1400" b="0" i="0" u="none" strike="noStrike" cap="none" normalizeH="0" baseline="0" dirty="0" err="1">
                <a:ln>
                  <a:noFill/>
                </a:ln>
                <a:solidFill>
                  <a:srgbClr val="000000"/>
                </a:solidFill>
                <a:effectLst/>
                <a:latin typeface="Times New Roman" pitchFamily="18" charset="0"/>
                <a:ea typeface="Times New Roman" pitchFamily="18" charset="0"/>
                <a:cs typeface="Times New Roman" pitchFamily="18" charset="0"/>
              </a:rPr>
              <a:t>Барто</a:t>
            </a: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А. Успенский Э. Крокодил Гена и его друзья. Каникулы в </a:t>
            </a:r>
            <a:r>
              <a:rPr kumimoji="0" lang="ru-RU" sz="1400" b="0" i="0" u="none" strike="noStrike" cap="none" normalizeH="0" baseline="0" dirty="0" err="1">
                <a:ln>
                  <a:noFill/>
                </a:ln>
                <a:solidFill>
                  <a:srgbClr val="000000"/>
                </a:solidFill>
                <a:effectLst/>
                <a:latin typeface="Times New Roman" pitchFamily="18" charset="0"/>
                <a:ea typeface="Times New Roman" pitchFamily="18" charset="0"/>
                <a:cs typeface="Times New Roman" pitchFamily="18" charset="0"/>
              </a:rPr>
              <a:t>Простоквашино</a:t>
            </a: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Чуковский К. Айболит. </a:t>
            </a:r>
            <a:r>
              <a:rPr kumimoji="0" lang="ru-RU" sz="1400" b="0" i="0" u="none" strike="noStrike" cap="none" normalizeH="0" baseline="0" dirty="0" err="1">
                <a:ln>
                  <a:noFill/>
                </a:ln>
                <a:solidFill>
                  <a:srgbClr val="000000"/>
                </a:solidFill>
                <a:effectLst/>
                <a:latin typeface="Times New Roman" pitchFamily="18" charset="0"/>
                <a:ea typeface="Times New Roman" pitchFamily="18" charset="0"/>
                <a:cs typeface="Times New Roman" pitchFamily="18" charset="0"/>
              </a:rPr>
              <a:t>Бармалей</a:t>
            </a: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a:t>
            </a:r>
            <a:r>
              <a:rPr kumimoji="0" lang="ru-RU" sz="1400" b="0" i="0" u="none" strike="noStrike" cap="none" normalizeH="0" baseline="0" dirty="0" err="1">
                <a:ln>
                  <a:noFill/>
                </a:ln>
                <a:solidFill>
                  <a:srgbClr val="000000"/>
                </a:solidFill>
                <a:effectLst/>
                <a:latin typeface="Times New Roman" pitchFamily="18" charset="0"/>
                <a:ea typeface="Times New Roman" pitchFamily="18" charset="0"/>
                <a:cs typeface="Times New Roman" pitchFamily="18" charset="0"/>
              </a:rPr>
              <a:t>Бибигон</a:t>
            </a: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a:t>
            </a:r>
            <a:r>
              <a:rPr kumimoji="0" lang="ru-RU" sz="1400" b="0" i="0" u="none" strike="noStrike" cap="none" normalizeH="0" baseline="0" dirty="0" err="1">
                <a:ln>
                  <a:noFill/>
                </a:ln>
                <a:solidFill>
                  <a:srgbClr val="000000"/>
                </a:solidFill>
                <a:effectLst/>
                <a:latin typeface="Times New Roman" pitchFamily="18" charset="0"/>
                <a:ea typeface="Times New Roman" pitchFamily="18" charset="0"/>
                <a:cs typeface="Times New Roman" pitchFamily="18" charset="0"/>
              </a:rPr>
              <a:t>Мойдодыр</a:t>
            </a: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Муха-Цокотуха. Путаница. Загадки </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В стране </a:t>
            </a:r>
            <a:r>
              <a:rPr kumimoji="0" lang="ru-RU" sz="1400" b="0" i="0" u="none" strike="noStrike" cap="none" normalizeH="0" baseline="0" dirty="0">
                <a:ln>
                  <a:noFill/>
                </a:ln>
                <a:solidFill>
                  <a:srgbClr val="000000"/>
                </a:solidFill>
                <a:effectLst/>
                <a:latin typeface="Calibri"/>
                <a:ea typeface="Times New Roman" pitchFamily="18"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Нигде и никуда</a:t>
            </a:r>
            <a:r>
              <a:rPr kumimoji="0" lang="ru-RU" sz="1400" b="0" i="0" u="none" strike="noStrike" cap="none" normalizeH="0" baseline="0" dirty="0">
                <a:ln>
                  <a:noFill/>
                </a:ln>
                <a:solidFill>
                  <a:srgbClr val="000000"/>
                </a:solidFill>
                <a:effectLst/>
                <a:latin typeface="Calibri"/>
                <a:ea typeface="Times New Roman" pitchFamily="18"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a:t>
            </a:r>
            <a:r>
              <a:rPr kumimoji="0" lang="ru-RU" sz="1400" b="0" i="0" u="none" strike="noStrike" cap="none" normalizeH="0" baseline="0" dirty="0" err="1">
                <a:ln>
                  <a:noFill/>
                </a:ln>
                <a:solidFill>
                  <a:srgbClr val="000000"/>
                </a:solidFill>
                <a:effectLst/>
                <a:latin typeface="Times New Roman" pitchFamily="18" charset="0"/>
                <a:ea typeface="Times New Roman" pitchFamily="18" charset="0"/>
                <a:cs typeface="Times New Roman" pitchFamily="18" charset="0"/>
              </a:rPr>
              <a:t>Плим</a:t>
            </a: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Михалков С. Дядя Степа.</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Маршак С. Вот какой рассеянный. Двенадцать месяцев. </a:t>
            </a:r>
            <a:r>
              <a:rPr kumimoji="0" lang="ru-RU" sz="1400" b="0" i="0" u="none" strike="noStrike" cap="none" normalizeH="0" baseline="0" dirty="0" err="1">
                <a:ln>
                  <a:noFill/>
                </a:ln>
                <a:solidFill>
                  <a:srgbClr val="000000"/>
                </a:solidFill>
                <a:effectLst/>
                <a:latin typeface="Times New Roman" pitchFamily="18" charset="0"/>
                <a:ea typeface="Times New Roman" pitchFamily="18" charset="0"/>
                <a:cs typeface="Times New Roman" pitchFamily="18" charset="0"/>
              </a:rPr>
              <a:t>Усатый-полосатый</a:t>
            </a: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Веселый счет до десяти. Сказка о глупом мышонке. Что такое перед нами (и другие стихи) </a:t>
            </a:r>
            <a:r>
              <a:rPr kumimoji="0" lang="ru-RU" sz="1400" b="0" i="0" u="none" strike="noStrike" cap="none" normalizeH="0" baseline="0" dirty="0" err="1">
                <a:ln>
                  <a:noFill/>
                </a:ln>
                <a:solidFill>
                  <a:srgbClr val="000000"/>
                </a:solidFill>
                <a:effectLst/>
                <a:latin typeface="Times New Roman" pitchFamily="18" charset="0"/>
                <a:ea typeface="Times New Roman" pitchFamily="18" charset="0"/>
                <a:cs typeface="Times New Roman" pitchFamily="18" charset="0"/>
              </a:rPr>
              <a:t>Биссет</a:t>
            </a: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Д. Сказки </a:t>
            </a:r>
            <a:r>
              <a:rPr kumimoji="0" lang="ru-RU" sz="1400" b="0" i="0" u="none" strike="noStrike" cap="none" normalizeH="0" baseline="0" dirty="0" err="1">
                <a:ln>
                  <a:noFill/>
                </a:ln>
                <a:solidFill>
                  <a:srgbClr val="000000"/>
                </a:solidFill>
                <a:effectLst/>
                <a:latin typeface="Times New Roman" pitchFamily="18" charset="0"/>
                <a:ea typeface="Times New Roman" pitchFamily="18" charset="0"/>
                <a:cs typeface="Times New Roman" pitchFamily="18" charset="0"/>
              </a:rPr>
              <a:t>Фаллада</a:t>
            </a: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Г. </a:t>
            </a:r>
            <a:r>
              <a:rPr kumimoji="0" lang="ru-RU" sz="1400" b="0" i="0" u="none" strike="noStrike" cap="none" normalizeH="0" baseline="0" dirty="0" err="1">
                <a:ln>
                  <a:noFill/>
                </a:ln>
                <a:solidFill>
                  <a:srgbClr val="000000"/>
                </a:solidFill>
                <a:effectLst/>
                <a:latin typeface="Times New Roman" pitchFamily="18" charset="0"/>
                <a:ea typeface="Times New Roman" pitchFamily="18" charset="0"/>
                <a:cs typeface="Times New Roman" pitchFamily="18" charset="0"/>
              </a:rPr>
              <a:t>Фридолин</a:t>
            </a: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a:t>
            </a:r>
            <a:r>
              <a:rPr kumimoji="0" lang="ru-RU" sz="1400" b="0" i="0" u="none" strike="noStrike" cap="none" normalizeH="0" baseline="0" dirty="0">
                <a:ln>
                  <a:noFill/>
                </a:ln>
                <a:solidFill>
                  <a:srgbClr val="000000"/>
                </a:solidFill>
                <a:effectLst/>
                <a:latin typeface="Calibri"/>
                <a:ea typeface="Times New Roman" pitchFamily="18" charset="0"/>
                <a:cs typeface="Times New Roman" pitchFamily="18" charset="0"/>
              </a:rPr>
              <a:t>—</a:t>
            </a: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нахальный </a:t>
            </a:r>
            <a:r>
              <a:rPr kumimoji="0" lang="ru-RU" sz="1400" b="0" i="0" u="none" strike="noStrike" cap="none" normalizeH="0" baseline="0" dirty="0" err="1">
                <a:ln>
                  <a:noFill/>
                </a:ln>
                <a:solidFill>
                  <a:srgbClr val="000000"/>
                </a:solidFill>
                <a:effectLst/>
                <a:latin typeface="Times New Roman" pitchFamily="18" charset="0"/>
                <a:ea typeface="Times New Roman" pitchFamily="18" charset="0"/>
                <a:cs typeface="Times New Roman" pitchFamily="18" charset="0"/>
              </a:rPr>
              <a:t>барсучок</a:t>
            </a: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Шагал один чудак. Настоящий тигр Цыферов Г. Сказки старинного города. </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Дневник медвежонка. </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Про чудака лягушонка </a:t>
            </a:r>
            <a:r>
              <a:rPr kumimoji="0" lang="ru-RU" sz="1400" b="0" i="0" u="none" strike="noStrike" cap="none" normalizeH="0" baseline="0" dirty="0" err="1">
                <a:ln>
                  <a:noFill/>
                </a:ln>
                <a:solidFill>
                  <a:srgbClr val="000000"/>
                </a:solidFill>
                <a:effectLst/>
                <a:latin typeface="Times New Roman" pitchFamily="18" charset="0"/>
                <a:ea typeface="Times New Roman" pitchFamily="18" charset="0"/>
                <a:cs typeface="Times New Roman" pitchFamily="18" charset="0"/>
              </a:rPr>
              <a:t>Мур</a:t>
            </a:r>
            <a:r>
              <a:rPr kumimoji="0" lang="ru-RU"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Л. Крошка Енот</a:t>
            </a: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sp>
        <p:nvSpPr>
          <p:cNvPr id="4" name="Прямоугольник 3"/>
          <p:cNvSpPr/>
          <p:nvPr/>
        </p:nvSpPr>
        <p:spPr>
          <a:xfrm>
            <a:off x="609600" y="228600"/>
            <a:ext cx="7980390" cy="646331"/>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Список сказок для домашнего чтения</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26625" name="Rectangle 1"/>
          <p:cNvSpPr>
            <a:spLocks noChangeArrowheads="1"/>
          </p:cNvSpPr>
          <p:nvPr/>
        </p:nvSpPr>
        <p:spPr bwMode="auto">
          <a:xfrm>
            <a:off x="0" y="0"/>
            <a:ext cx="914400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ru-RU" sz="16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Анкета для родителей</a:t>
            </a:r>
            <a:endParaRPr kumimoji="0" lang="ru-RU" sz="1600" b="1"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50000"/>
              </a:lnSpc>
              <a:spcBef>
                <a:spcPct val="0"/>
              </a:spcBef>
              <a:spcAft>
                <a:spcPct val="0"/>
              </a:spcAft>
              <a:buClrTx/>
              <a:buSzTx/>
              <a:buFontTx/>
              <a:buNone/>
              <a:tabLst/>
            </a:pPr>
            <a:r>
              <a:rPr kumimoji="0" lang="ru-RU" sz="1600"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«Сказка в жизни вашего ребенка»</a:t>
            </a:r>
          </a:p>
          <a:p>
            <a:pPr marL="0" marR="0" lvl="0" indent="0" algn="ctr" defTabSz="914400" rtl="0" eaLnBrk="0" fontAlgn="base" latinLnBrk="0" hangingPunct="0">
              <a:lnSpc>
                <a:spcPct val="150000"/>
              </a:lnSpc>
              <a:spcBef>
                <a:spcPct val="0"/>
              </a:spcBef>
              <a:spcAft>
                <a:spcPct val="0"/>
              </a:spcAft>
              <a:buClrTx/>
              <a:buSzTx/>
              <a:buFontTx/>
              <a:buNone/>
              <a:tabLst/>
            </a:pPr>
            <a:endParaRPr kumimoji="0" lang="ru-RU" sz="16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50000"/>
              </a:lnSpc>
              <a:spcBef>
                <a:spcPct val="0"/>
              </a:spcBef>
              <a:spcAft>
                <a:spcPct val="0"/>
              </a:spcAft>
              <a:buClrTx/>
              <a:buSzTx/>
              <a:buFontTx/>
              <a:buChar char="•"/>
              <a:tabLst/>
            </a:pPr>
            <a:r>
              <a:rPr kumimoji="0" lang="ru-RU" sz="1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Как часто Вы читаете (рассказываете) своему ребенку сказки?</a:t>
            </a:r>
            <a:endParaRPr kumimoji="0" lang="ru-RU" sz="16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50000"/>
              </a:lnSpc>
              <a:spcBef>
                <a:spcPct val="0"/>
              </a:spcBef>
              <a:spcAft>
                <a:spcPct val="0"/>
              </a:spcAft>
              <a:buClrTx/>
              <a:buSzTx/>
              <a:buFontTx/>
              <a:buChar char="•"/>
              <a:tabLst/>
            </a:pPr>
            <a:r>
              <a:rPr kumimoji="0" lang="ru-RU" sz="1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Какие сказки предпочитает Ваш ребенок?</a:t>
            </a:r>
            <a:endParaRPr kumimoji="0" lang="ru-RU" sz="16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50000"/>
              </a:lnSpc>
              <a:spcBef>
                <a:spcPct val="0"/>
              </a:spcBef>
              <a:spcAft>
                <a:spcPct val="0"/>
              </a:spcAft>
              <a:buClrTx/>
              <a:buSzTx/>
              <a:buFontTx/>
              <a:buChar char="•"/>
              <a:tabLst/>
            </a:pPr>
            <a:r>
              <a:rPr kumimoji="0" lang="ru-RU" sz="1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Просит ли Ваш ребенок читать (рассказывать) сказку несколько раз?</a:t>
            </a:r>
            <a:endParaRPr kumimoji="0" lang="ru-RU" sz="16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50000"/>
              </a:lnSpc>
              <a:spcBef>
                <a:spcPct val="0"/>
              </a:spcBef>
              <a:spcAft>
                <a:spcPct val="0"/>
              </a:spcAft>
              <a:buClrTx/>
              <a:buSzTx/>
              <a:buFontTx/>
              <a:buChar char="•"/>
              <a:tabLst/>
            </a:pPr>
            <a:r>
              <a:rPr kumimoji="0" lang="ru-RU" sz="1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Есть ли любимая сказка у Вашего малыша? Если есть – какая?</a:t>
            </a:r>
            <a:endParaRPr kumimoji="0" lang="ru-RU" sz="16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50000"/>
              </a:lnSpc>
              <a:spcBef>
                <a:spcPct val="0"/>
              </a:spcBef>
              <a:spcAft>
                <a:spcPct val="0"/>
              </a:spcAft>
              <a:buClrTx/>
              <a:buSzTx/>
              <a:buFontTx/>
              <a:buChar char="•"/>
              <a:tabLst/>
            </a:pPr>
            <a:r>
              <a:rPr kumimoji="0" lang="ru-RU" sz="1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Играет ли Ваш ребенок в сказки, которые слушал?</a:t>
            </a:r>
            <a:endParaRPr kumimoji="0" lang="ru-RU" sz="16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50000"/>
              </a:lnSpc>
              <a:spcBef>
                <a:spcPct val="0"/>
              </a:spcBef>
              <a:spcAft>
                <a:spcPct val="0"/>
              </a:spcAft>
              <a:buClrTx/>
              <a:buSzTx/>
              <a:buFontTx/>
              <a:buChar char="•"/>
              <a:tabLst/>
            </a:pPr>
            <a:r>
              <a:rPr kumimoji="0" lang="ru-RU" sz="1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Рассказывает ли ребенок сказку совместно с Вами или своим куклам (игрушкам?)</a:t>
            </a:r>
            <a:endParaRPr kumimoji="0" lang="ru-RU" sz="16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50000"/>
              </a:lnSpc>
              <a:spcBef>
                <a:spcPct val="0"/>
              </a:spcBef>
              <a:spcAft>
                <a:spcPct val="0"/>
              </a:spcAft>
              <a:buClrTx/>
              <a:buSzTx/>
              <a:buFontTx/>
              <a:buChar char="•"/>
              <a:tabLst/>
            </a:pPr>
            <a:r>
              <a:rPr kumimoji="0" lang="ru-RU" sz="1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Есть ли у ребенка книжки для самостоятельного рассматривания?</a:t>
            </a:r>
            <a:endParaRPr kumimoji="0" lang="ru-RU" sz="16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50000"/>
              </a:lnSpc>
              <a:spcBef>
                <a:spcPct val="0"/>
              </a:spcBef>
              <a:spcAft>
                <a:spcPct val="0"/>
              </a:spcAft>
              <a:buClrTx/>
              <a:buSzTx/>
              <a:buFontTx/>
              <a:buChar char="•"/>
              <a:tabLst/>
            </a:pPr>
            <a:r>
              <a:rPr kumimoji="0" lang="ru-RU" sz="1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Рассматривая иллюстрации к сказкам, задает ли Вам ребенок вопросы?</a:t>
            </a:r>
            <a:endParaRPr kumimoji="0" lang="ru-RU" sz="16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50000"/>
              </a:lnSpc>
              <a:spcBef>
                <a:spcPct val="0"/>
              </a:spcBef>
              <a:spcAft>
                <a:spcPct val="0"/>
              </a:spcAft>
              <a:buClrTx/>
              <a:buSzTx/>
              <a:buFontTx/>
              <a:buChar char="•"/>
              <a:tabLst/>
            </a:pPr>
            <a:r>
              <a:rPr kumimoji="0" lang="ru-RU" sz="1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Узнает ли Ваш ребенок сказку по иллюстрации?</a:t>
            </a:r>
            <a:endParaRPr kumimoji="0" lang="ru-RU" sz="16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50000"/>
              </a:lnSpc>
              <a:spcBef>
                <a:spcPct val="0"/>
              </a:spcBef>
              <a:spcAft>
                <a:spcPct val="0"/>
              </a:spcAft>
              <a:buClrTx/>
              <a:buSzTx/>
              <a:buFontTx/>
              <a:buChar char="•"/>
              <a:tabLst/>
            </a:pPr>
            <a:r>
              <a:rPr kumimoji="0" lang="ru-RU" sz="1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Есть ли у Вас дома какой-либо вид детского театра (настольный пальчиковый, кукольный.</a:t>
            </a:r>
          </a:p>
          <a:p>
            <a:pPr marL="0" marR="0" lvl="0" indent="0" defTabSz="914400" rtl="0" eaLnBrk="0" fontAlgn="base" latinLnBrk="0" hangingPunct="0">
              <a:lnSpc>
                <a:spcPct val="150000"/>
              </a:lnSpc>
              <a:spcBef>
                <a:spcPct val="0"/>
              </a:spcBef>
              <a:spcAft>
                <a:spcPct val="0"/>
              </a:spcAft>
              <a:buClrTx/>
              <a:buSzTx/>
              <a:buFontTx/>
              <a:buNone/>
              <a:tabLst/>
            </a:pPr>
            <a:r>
              <a:rPr kumimoji="0" lang="ru-RU" sz="1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Придумываете ли Вы когда-нибудь сказки для Вашего ребенка?</a:t>
            </a:r>
            <a:endParaRPr kumimoji="0" lang="ru-RU" sz="16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50000"/>
              </a:lnSpc>
              <a:spcBef>
                <a:spcPct val="0"/>
              </a:spcBef>
              <a:spcAft>
                <a:spcPct val="0"/>
              </a:spcAft>
              <a:buClrTx/>
              <a:buSzTx/>
              <a:buFontTx/>
              <a:buNone/>
              <a:tabLst/>
            </a:pPr>
            <a:r>
              <a:rPr kumimoji="0" lang="ru-RU" sz="16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СПАСИБО!</a:t>
            </a:r>
            <a:endParaRPr kumimoji="0" lang="ru-RU" sz="1600" b="0" i="0" u="none" strike="noStrike" cap="none" normalizeH="0" baseline="0" dirty="0">
              <a:ln>
                <a:noFill/>
              </a:ln>
              <a:solidFill>
                <a:schemeClr val="tx1"/>
              </a:solidFill>
              <a:effectLst/>
              <a:latin typeface="Times New Roman" pitchFamily="18" charset="0"/>
              <a:cs typeface="Times New Roman" pitchFamily="18"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304800" y="304800"/>
            <a:ext cx="8233023" cy="830997"/>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Чтение сказки «Гуси-лебеди»</a:t>
            </a:r>
          </a:p>
        </p:txBody>
      </p:sp>
      <p:pic>
        <p:nvPicPr>
          <p:cNvPr id="7" name="Рисунок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2395" y="1554897"/>
            <a:ext cx="5334000" cy="488400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 name="Рисунок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738186" y="1443368"/>
            <a:ext cx="3287684" cy="51054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580">
                                          <p:stCondLst>
                                            <p:cond delay="0"/>
                                          </p:stCondLst>
                                        </p:cTn>
                                        <p:tgtEl>
                                          <p:spTgt spid="7"/>
                                        </p:tgtEl>
                                      </p:cBhvr>
                                    </p:animEffect>
                                    <p:anim calcmode="lin" valueType="num">
                                      <p:cBhvr>
                                        <p:cTn id="26"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1" dur="26">
                                          <p:stCondLst>
                                            <p:cond delay="650"/>
                                          </p:stCondLst>
                                        </p:cTn>
                                        <p:tgtEl>
                                          <p:spTgt spid="7"/>
                                        </p:tgtEl>
                                      </p:cBhvr>
                                      <p:to x="100000" y="60000"/>
                                    </p:animScale>
                                    <p:animScale>
                                      <p:cBhvr>
                                        <p:cTn id="32" dur="166" decel="50000">
                                          <p:stCondLst>
                                            <p:cond delay="676"/>
                                          </p:stCondLst>
                                        </p:cTn>
                                        <p:tgtEl>
                                          <p:spTgt spid="7"/>
                                        </p:tgtEl>
                                      </p:cBhvr>
                                      <p:to x="100000" y="100000"/>
                                    </p:animScale>
                                    <p:animScale>
                                      <p:cBhvr>
                                        <p:cTn id="33" dur="26">
                                          <p:stCondLst>
                                            <p:cond delay="1312"/>
                                          </p:stCondLst>
                                        </p:cTn>
                                        <p:tgtEl>
                                          <p:spTgt spid="7"/>
                                        </p:tgtEl>
                                      </p:cBhvr>
                                      <p:to x="100000" y="80000"/>
                                    </p:animScale>
                                    <p:animScale>
                                      <p:cBhvr>
                                        <p:cTn id="34" dur="166" decel="50000">
                                          <p:stCondLst>
                                            <p:cond delay="1338"/>
                                          </p:stCondLst>
                                        </p:cTn>
                                        <p:tgtEl>
                                          <p:spTgt spid="7"/>
                                        </p:tgtEl>
                                      </p:cBhvr>
                                      <p:to x="100000" y="100000"/>
                                    </p:animScale>
                                    <p:animScale>
                                      <p:cBhvr>
                                        <p:cTn id="35" dur="26">
                                          <p:stCondLst>
                                            <p:cond delay="1642"/>
                                          </p:stCondLst>
                                        </p:cTn>
                                        <p:tgtEl>
                                          <p:spTgt spid="7"/>
                                        </p:tgtEl>
                                      </p:cBhvr>
                                      <p:to x="100000" y="90000"/>
                                    </p:animScale>
                                    <p:animScale>
                                      <p:cBhvr>
                                        <p:cTn id="36" dur="166" decel="50000">
                                          <p:stCondLst>
                                            <p:cond delay="1668"/>
                                          </p:stCondLst>
                                        </p:cTn>
                                        <p:tgtEl>
                                          <p:spTgt spid="7"/>
                                        </p:tgtEl>
                                      </p:cBhvr>
                                      <p:to x="100000" y="100000"/>
                                    </p:animScale>
                                    <p:animScale>
                                      <p:cBhvr>
                                        <p:cTn id="37" dur="26">
                                          <p:stCondLst>
                                            <p:cond delay="1808"/>
                                          </p:stCondLst>
                                        </p:cTn>
                                        <p:tgtEl>
                                          <p:spTgt spid="7"/>
                                        </p:tgtEl>
                                      </p:cBhvr>
                                      <p:to x="100000" y="95000"/>
                                    </p:animScale>
                                    <p:animScale>
                                      <p:cBhvr>
                                        <p:cTn id="38"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4" name="Прямоугольник 3"/>
          <p:cNvSpPr/>
          <p:nvPr/>
        </p:nvSpPr>
        <p:spPr>
          <a:xfrm>
            <a:off x="762000" y="381000"/>
            <a:ext cx="7306937" cy="1200329"/>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Конструирование </a:t>
            </a:r>
          </a:p>
          <a:p>
            <a:pPr algn="ctr"/>
            <a:r>
              <a:rPr lang="ru-RU"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«Построим теремок для игрушек»</a:t>
            </a:r>
          </a:p>
        </p:txBody>
      </p:sp>
      <p:pic>
        <p:nvPicPr>
          <p:cNvPr id="3" name="Рисунок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667" y="1769232"/>
            <a:ext cx="4222582" cy="47815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72000" y="1752600"/>
            <a:ext cx="4400550" cy="47815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down)">
                                      <p:cBhvr>
                                        <p:cTn id="25" dur="580">
                                          <p:stCondLst>
                                            <p:cond delay="0"/>
                                          </p:stCondLst>
                                        </p:cTn>
                                        <p:tgtEl>
                                          <p:spTgt spid="3"/>
                                        </p:tgtEl>
                                      </p:cBhvr>
                                    </p:animEffect>
                                    <p:anim calcmode="lin" valueType="num">
                                      <p:cBhvr>
                                        <p:cTn id="26"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gtEl>
                                      </p:cBhvr>
                                      <p:to x="100000" y="60000"/>
                                    </p:animScale>
                                    <p:animScale>
                                      <p:cBhvr>
                                        <p:cTn id="32" dur="166" decel="50000">
                                          <p:stCondLst>
                                            <p:cond delay="676"/>
                                          </p:stCondLst>
                                        </p:cTn>
                                        <p:tgtEl>
                                          <p:spTgt spid="3"/>
                                        </p:tgtEl>
                                      </p:cBhvr>
                                      <p:to x="100000" y="100000"/>
                                    </p:animScale>
                                    <p:animScale>
                                      <p:cBhvr>
                                        <p:cTn id="33" dur="26">
                                          <p:stCondLst>
                                            <p:cond delay="1312"/>
                                          </p:stCondLst>
                                        </p:cTn>
                                        <p:tgtEl>
                                          <p:spTgt spid="3"/>
                                        </p:tgtEl>
                                      </p:cBhvr>
                                      <p:to x="100000" y="80000"/>
                                    </p:animScale>
                                    <p:animScale>
                                      <p:cBhvr>
                                        <p:cTn id="34" dur="166" decel="50000">
                                          <p:stCondLst>
                                            <p:cond delay="1338"/>
                                          </p:stCondLst>
                                        </p:cTn>
                                        <p:tgtEl>
                                          <p:spTgt spid="3"/>
                                        </p:tgtEl>
                                      </p:cBhvr>
                                      <p:to x="100000" y="100000"/>
                                    </p:animScale>
                                    <p:animScale>
                                      <p:cBhvr>
                                        <p:cTn id="35" dur="26">
                                          <p:stCondLst>
                                            <p:cond delay="1642"/>
                                          </p:stCondLst>
                                        </p:cTn>
                                        <p:tgtEl>
                                          <p:spTgt spid="3"/>
                                        </p:tgtEl>
                                      </p:cBhvr>
                                      <p:to x="100000" y="90000"/>
                                    </p:animScale>
                                    <p:animScale>
                                      <p:cBhvr>
                                        <p:cTn id="36" dur="166" decel="50000">
                                          <p:stCondLst>
                                            <p:cond delay="1668"/>
                                          </p:stCondLst>
                                        </p:cTn>
                                        <p:tgtEl>
                                          <p:spTgt spid="3"/>
                                        </p:tgtEl>
                                      </p:cBhvr>
                                      <p:to x="100000" y="100000"/>
                                    </p:animScale>
                                    <p:animScale>
                                      <p:cBhvr>
                                        <p:cTn id="37" dur="26">
                                          <p:stCondLst>
                                            <p:cond delay="1808"/>
                                          </p:stCondLst>
                                        </p:cTn>
                                        <p:tgtEl>
                                          <p:spTgt spid="3"/>
                                        </p:tgtEl>
                                      </p:cBhvr>
                                      <p:to x="100000" y="95000"/>
                                    </p:animScale>
                                    <p:animScale>
                                      <p:cBhvr>
                                        <p:cTn id="38"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1295400" y="228600"/>
            <a:ext cx="6509731" cy="144655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Спортивное развлечение</a:t>
            </a:r>
          </a:p>
          <a:p>
            <a:pPr algn="ctr"/>
            <a:r>
              <a:rPr lang="ru-RU" sz="4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«В гостях у сказки»</a:t>
            </a:r>
          </a:p>
        </p:txBody>
      </p:sp>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251" y="1675150"/>
            <a:ext cx="4495800" cy="42123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Рисунок 6"/>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724400" y="2971800"/>
            <a:ext cx="4419600" cy="375849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80">
                                          <p:stCondLst>
                                            <p:cond delay="0"/>
                                          </p:stCondLst>
                                        </p:cTn>
                                        <p:tgtEl>
                                          <p:spTgt spid="5"/>
                                        </p:tgtEl>
                                      </p:cBhvr>
                                    </p:animEffect>
                                    <p:anim calcmode="lin" valueType="num">
                                      <p:cBhvr>
                                        <p:cTn id="26"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1" dur="26">
                                          <p:stCondLst>
                                            <p:cond delay="650"/>
                                          </p:stCondLst>
                                        </p:cTn>
                                        <p:tgtEl>
                                          <p:spTgt spid="5"/>
                                        </p:tgtEl>
                                      </p:cBhvr>
                                      <p:to x="100000" y="60000"/>
                                    </p:animScale>
                                    <p:animScale>
                                      <p:cBhvr>
                                        <p:cTn id="32" dur="166" decel="50000">
                                          <p:stCondLst>
                                            <p:cond delay="676"/>
                                          </p:stCondLst>
                                        </p:cTn>
                                        <p:tgtEl>
                                          <p:spTgt spid="5"/>
                                        </p:tgtEl>
                                      </p:cBhvr>
                                      <p:to x="100000" y="100000"/>
                                    </p:animScale>
                                    <p:animScale>
                                      <p:cBhvr>
                                        <p:cTn id="33" dur="26">
                                          <p:stCondLst>
                                            <p:cond delay="1312"/>
                                          </p:stCondLst>
                                        </p:cTn>
                                        <p:tgtEl>
                                          <p:spTgt spid="5"/>
                                        </p:tgtEl>
                                      </p:cBhvr>
                                      <p:to x="100000" y="80000"/>
                                    </p:animScale>
                                    <p:animScale>
                                      <p:cBhvr>
                                        <p:cTn id="34" dur="166" decel="50000">
                                          <p:stCondLst>
                                            <p:cond delay="1338"/>
                                          </p:stCondLst>
                                        </p:cTn>
                                        <p:tgtEl>
                                          <p:spTgt spid="5"/>
                                        </p:tgtEl>
                                      </p:cBhvr>
                                      <p:to x="100000" y="100000"/>
                                    </p:animScale>
                                    <p:animScale>
                                      <p:cBhvr>
                                        <p:cTn id="35" dur="26">
                                          <p:stCondLst>
                                            <p:cond delay="1642"/>
                                          </p:stCondLst>
                                        </p:cTn>
                                        <p:tgtEl>
                                          <p:spTgt spid="5"/>
                                        </p:tgtEl>
                                      </p:cBhvr>
                                      <p:to x="100000" y="90000"/>
                                    </p:animScale>
                                    <p:animScale>
                                      <p:cBhvr>
                                        <p:cTn id="36" dur="166" decel="50000">
                                          <p:stCondLst>
                                            <p:cond delay="1668"/>
                                          </p:stCondLst>
                                        </p:cTn>
                                        <p:tgtEl>
                                          <p:spTgt spid="5"/>
                                        </p:tgtEl>
                                      </p:cBhvr>
                                      <p:to x="100000" y="100000"/>
                                    </p:animScale>
                                    <p:animScale>
                                      <p:cBhvr>
                                        <p:cTn id="37" dur="26">
                                          <p:stCondLst>
                                            <p:cond delay="1808"/>
                                          </p:stCondLst>
                                        </p:cTn>
                                        <p:tgtEl>
                                          <p:spTgt spid="5"/>
                                        </p:tgtEl>
                                      </p:cBhvr>
                                      <p:to x="100000" y="95000"/>
                                    </p:animScale>
                                    <p:animScale>
                                      <p:cBhvr>
                                        <p:cTn id="38"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228600" y="228600"/>
            <a:ext cx="8414483" cy="769441"/>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Чтение сказки «Кот, петух, лиса»</a:t>
            </a:r>
          </a:p>
        </p:txBody>
      </p:sp>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011" y="838200"/>
            <a:ext cx="3487189" cy="375217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702319" y="4088630"/>
            <a:ext cx="4134697" cy="276675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Рисунок 5"/>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419600" y="1159010"/>
            <a:ext cx="4263928" cy="276901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580">
                                          <p:stCondLst>
                                            <p:cond delay="0"/>
                                          </p:stCondLst>
                                        </p:cTn>
                                        <p:tgtEl>
                                          <p:spTgt spid="4"/>
                                        </p:tgtEl>
                                      </p:cBhvr>
                                    </p:animEffect>
                                    <p:anim calcmode="lin" valueType="num">
                                      <p:cBhvr>
                                        <p:cTn id="2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31" dur="26">
                                          <p:stCondLst>
                                            <p:cond delay="650"/>
                                          </p:stCondLst>
                                        </p:cTn>
                                        <p:tgtEl>
                                          <p:spTgt spid="4"/>
                                        </p:tgtEl>
                                      </p:cBhvr>
                                      <p:to x="100000" y="60000"/>
                                    </p:animScale>
                                    <p:animScale>
                                      <p:cBhvr>
                                        <p:cTn id="32" dur="166" decel="50000">
                                          <p:stCondLst>
                                            <p:cond delay="676"/>
                                          </p:stCondLst>
                                        </p:cTn>
                                        <p:tgtEl>
                                          <p:spTgt spid="4"/>
                                        </p:tgtEl>
                                      </p:cBhvr>
                                      <p:to x="100000" y="100000"/>
                                    </p:animScale>
                                    <p:animScale>
                                      <p:cBhvr>
                                        <p:cTn id="33" dur="26">
                                          <p:stCondLst>
                                            <p:cond delay="1312"/>
                                          </p:stCondLst>
                                        </p:cTn>
                                        <p:tgtEl>
                                          <p:spTgt spid="4"/>
                                        </p:tgtEl>
                                      </p:cBhvr>
                                      <p:to x="100000" y="80000"/>
                                    </p:animScale>
                                    <p:animScale>
                                      <p:cBhvr>
                                        <p:cTn id="34" dur="166" decel="50000">
                                          <p:stCondLst>
                                            <p:cond delay="1338"/>
                                          </p:stCondLst>
                                        </p:cTn>
                                        <p:tgtEl>
                                          <p:spTgt spid="4"/>
                                        </p:tgtEl>
                                      </p:cBhvr>
                                      <p:to x="100000" y="100000"/>
                                    </p:animScale>
                                    <p:animScale>
                                      <p:cBhvr>
                                        <p:cTn id="35" dur="26">
                                          <p:stCondLst>
                                            <p:cond delay="1642"/>
                                          </p:stCondLst>
                                        </p:cTn>
                                        <p:tgtEl>
                                          <p:spTgt spid="4"/>
                                        </p:tgtEl>
                                      </p:cBhvr>
                                      <p:to x="100000" y="90000"/>
                                    </p:animScale>
                                    <p:animScale>
                                      <p:cBhvr>
                                        <p:cTn id="36" dur="166" decel="50000">
                                          <p:stCondLst>
                                            <p:cond delay="1668"/>
                                          </p:stCondLst>
                                        </p:cTn>
                                        <p:tgtEl>
                                          <p:spTgt spid="4"/>
                                        </p:tgtEl>
                                      </p:cBhvr>
                                      <p:to x="100000" y="100000"/>
                                    </p:animScale>
                                    <p:animScale>
                                      <p:cBhvr>
                                        <p:cTn id="37" dur="26">
                                          <p:stCondLst>
                                            <p:cond delay="1808"/>
                                          </p:stCondLst>
                                        </p:cTn>
                                        <p:tgtEl>
                                          <p:spTgt spid="4"/>
                                        </p:tgtEl>
                                      </p:cBhvr>
                                      <p:to x="100000" y="95000"/>
                                    </p:animScale>
                                    <p:animScale>
                                      <p:cBhvr>
                                        <p:cTn id="38" dur="166" decel="50000">
                                          <p:stCondLst>
                                            <p:cond delay="1834"/>
                                          </p:stCondLst>
                                        </p:cTn>
                                        <p:tgtEl>
                                          <p:spTgt spid="4"/>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down)">
                                      <p:cBhvr>
                                        <p:cTn id="43" dur="580">
                                          <p:stCondLst>
                                            <p:cond delay="0"/>
                                          </p:stCondLst>
                                        </p:cTn>
                                        <p:tgtEl>
                                          <p:spTgt spid="5"/>
                                        </p:tgtEl>
                                      </p:cBhvr>
                                    </p:animEffect>
                                    <p:anim calcmode="lin" valueType="num">
                                      <p:cBhvr>
                                        <p:cTn id="44"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49" dur="26">
                                          <p:stCondLst>
                                            <p:cond delay="650"/>
                                          </p:stCondLst>
                                        </p:cTn>
                                        <p:tgtEl>
                                          <p:spTgt spid="5"/>
                                        </p:tgtEl>
                                      </p:cBhvr>
                                      <p:to x="100000" y="60000"/>
                                    </p:animScale>
                                    <p:animScale>
                                      <p:cBhvr>
                                        <p:cTn id="50" dur="166" decel="50000">
                                          <p:stCondLst>
                                            <p:cond delay="676"/>
                                          </p:stCondLst>
                                        </p:cTn>
                                        <p:tgtEl>
                                          <p:spTgt spid="5"/>
                                        </p:tgtEl>
                                      </p:cBhvr>
                                      <p:to x="100000" y="100000"/>
                                    </p:animScale>
                                    <p:animScale>
                                      <p:cBhvr>
                                        <p:cTn id="51" dur="26">
                                          <p:stCondLst>
                                            <p:cond delay="1312"/>
                                          </p:stCondLst>
                                        </p:cTn>
                                        <p:tgtEl>
                                          <p:spTgt spid="5"/>
                                        </p:tgtEl>
                                      </p:cBhvr>
                                      <p:to x="100000" y="80000"/>
                                    </p:animScale>
                                    <p:animScale>
                                      <p:cBhvr>
                                        <p:cTn id="52" dur="166" decel="50000">
                                          <p:stCondLst>
                                            <p:cond delay="1338"/>
                                          </p:stCondLst>
                                        </p:cTn>
                                        <p:tgtEl>
                                          <p:spTgt spid="5"/>
                                        </p:tgtEl>
                                      </p:cBhvr>
                                      <p:to x="100000" y="100000"/>
                                    </p:animScale>
                                    <p:animScale>
                                      <p:cBhvr>
                                        <p:cTn id="53" dur="26">
                                          <p:stCondLst>
                                            <p:cond delay="1642"/>
                                          </p:stCondLst>
                                        </p:cTn>
                                        <p:tgtEl>
                                          <p:spTgt spid="5"/>
                                        </p:tgtEl>
                                      </p:cBhvr>
                                      <p:to x="100000" y="90000"/>
                                    </p:animScale>
                                    <p:animScale>
                                      <p:cBhvr>
                                        <p:cTn id="54" dur="166" decel="50000">
                                          <p:stCondLst>
                                            <p:cond delay="1668"/>
                                          </p:stCondLst>
                                        </p:cTn>
                                        <p:tgtEl>
                                          <p:spTgt spid="5"/>
                                        </p:tgtEl>
                                      </p:cBhvr>
                                      <p:to x="100000" y="100000"/>
                                    </p:animScale>
                                    <p:animScale>
                                      <p:cBhvr>
                                        <p:cTn id="55" dur="26">
                                          <p:stCondLst>
                                            <p:cond delay="1808"/>
                                          </p:stCondLst>
                                        </p:cTn>
                                        <p:tgtEl>
                                          <p:spTgt spid="5"/>
                                        </p:tgtEl>
                                      </p:cBhvr>
                                      <p:to x="100000" y="95000"/>
                                    </p:animScale>
                                    <p:animScale>
                                      <p:cBhvr>
                                        <p:cTn id="56"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381000" y="228600"/>
            <a:ext cx="8258992" cy="1323439"/>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Аппликация </a:t>
            </a:r>
          </a:p>
          <a:p>
            <a:pPr algn="ctr"/>
            <a:r>
              <a:rPr lang="ru-RU"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«Изготовление закладок для книг»</a:t>
            </a:r>
          </a:p>
        </p:txBody>
      </p:sp>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0" y="1664626"/>
            <a:ext cx="2973505" cy="225652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2400" y="4351969"/>
            <a:ext cx="3124200" cy="236038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Рисунок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412178" y="1664627"/>
            <a:ext cx="2730412" cy="229777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Рисунок 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400800" y="4343399"/>
            <a:ext cx="2692781" cy="236038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Рисунок 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400800" y="1623375"/>
            <a:ext cx="2743200" cy="23390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Рисунок 8"/>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427264" y="4343399"/>
            <a:ext cx="2828200" cy="236895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80">
                                          <p:stCondLst>
                                            <p:cond delay="0"/>
                                          </p:stCondLst>
                                        </p:cTn>
                                        <p:tgtEl>
                                          <p:spTgt spid="5"/>
                                        </p:tgtEl>
                                      </p:cBhvr>
                                    </p:animEffect>
                                    <p:anim calcmode="lin" valueType="num">
                                      <p:cBhvr>
                                        <p:cTn id="26"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1" dur="26">
                                          <p:stCondLst>
                                            <p:cond delay="650"/>
                                          </p:stCondLst>
                                        </p:cTn>
                                        <p:tgtEl>
                                          <p:spTgt spid="5"/>
                                        </p:tgtEl>
                                      </p:cBhvr>
                                      <p:to x="100000" y="60000"/>
                                    </p:animScale>
                                    <p:animScale>
                                      <p:cBhvr>
                                        <p:cTn id="32" dur="166" decel="50000">
                                          <p:stCondLst>
                                            <p:cond delay="676"/>
                                          </p:stCondLst>
                                        </p:cTn>
                                        <p:tgtEl>
                                          <p:spTgt spid="5"/>
                                        </p:tgtEl>
                                      </p:cBhvr>
                                      <p:to x="100000" y="100000"/>
                                    </p:animScale>
                                    <p:animScale>
                                      <p:cBhvr>
                                        <p:cTn id="33" dur="26">
                                          <p:stCondLst>
                                            <p:cond delay="1312"/>
                                          </p:stCondLst>
                                        </p:cTn>
                                        <p:tgtEl>
                                          <p:spTgt spid="5"/>
                                        </p:tgtEl>
                                      </p:cBhvr>
                                      <p:to x="100000" y="80000"/>
                                    </p:animScale>
                                    <p:animScale>
                                      <p:cBhvr>
                                        <p:cTn id="34" dur="166" decel="50000">
                                          <p:stCondLst>
                                            <p:cond delay="1338"/>
                                          </p:stCondLst>
                                        </p:cTn>
                                        <p:tgtEl>
                                          <p:spTgt spid="5"/>
                                        </p:tgtEl>
                                      </p:cBhvr>
                                      <p:to x="100000" y="100000"/>
                                    </p:animScale>
                                    <p:animScale>
                                      <p:cBhvr>
                                        <p:cTn id="35" dur="26">
                                          <p:stCondLst>
                                            <p:cond delay="1642"/>
                                          </p:stCondLst>
                                        </p:cTn>
                                        <p:tgtEl>
                                          <p:spTgt spid="5"/>
                                        </p:tgtEl>
                                      </p:cBhvr>
                                      <p:to x="100000" y="90000"/>
                                    </p:animScale>
                                    <p:animScale>
                                      <p:cBhvr>
                                        <p:cTn id="36" dur="166" decel="50000">
                                          <p:stCondLst>
                                            <p:cond delay="1668"/>
                                          </p:stCondLst>
                                        </p:cTn>
                                        <p:tgtEl>
                                          <p:spTgt spid="5"/>
                                        </p:tgtEl>
                                      </p:cBhvr>
                                      <p:to x="100000" y="100000"/>
                                    </p:animScale>
                                    <p:animScale>
                                      <p:cBhvr>
                                        <p:cTn id="37" dur="26">
                                          <p:stCondLst>
                                            <p:cond delay="1808"/>
                                          </p:stCondLst>
                                        </p:cTn>
                                        <p:tgtEl>
                                          <p:spTgt spid="5"/>
                                        </p:tgtEl>
                                      </p:cBhvr>
                                      <p:to x="100000" y="95000"/>
                                    </p:animScale>
                                    <p:animScale>
                                      <p:cBhvr>
                                        <p:cTn id="38" dur="166" decel="50000">
                                          <p:stCondLst>
                                            <p:cond delay="1834"/>
                                          </p:stCondLst>
                                        </p:cTn>
                                        <p:tgtEl>
                                          <p:spTgt spid="5"/>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down)">
                                      <p:cBhvr>
                                        <p:cTn id="43" dur="580">
                                          <p:stCondLst>
                                            <p:cond delay="0"/>
                                          </p:stCondLst>
                                        </p:cTn>
                                        <p:tgtEl>
                                          <p:spTgt spid="6"/>
                                        </p:tgtEl>
                                      </p:cBhvr>
                                    </p:animEffect>
                                    <p:anim calcmode="lin" valueType="num">
                                      <p:cBhvr>
                                        <p:cTn id="4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49" dur="26">
                                          <p:stCondLst>
                                            <p:cond delay="650"/>
                                          </p:stCondLst>
                                        </p:cTn>
                                        <p:tgtEl>
                                          <p:spTgt spid="6"/>
                                        </p:tgtEl>
                                      </p:cBhvr>
                                      <p:to x="100000" y="60000"/>
                                    </p:animScale>
                                    <p:animScale>
                                      <p:cBhvr>
                                        <p:cTn id="50" dur="166" decel="50000">
                                          <p:stCondLst>
                                            <p:cond delay="676"/>
                                          </p:stCondLst>
                                        </p:cTn>
                                        <p:tgtEl>
                                          <p:spTgt spid="6"/>
                                        </p:tgtEl>
                                      </p:cBhvr>
                                      <p:to x="100000" y="100000"/>
                                    </p:animScale>
                                    <p:animScale>
                                      <p:cBhvr>
                                        <p:cTn id="51" dur="26">
                                          <p:stCondLst>
                                            <p:cond delay="1312"/>
                                          </p:stCondLst>
                                        </p:cTn>
                                        <p:tgtEl>
                                          <p:spTgt spid="6"/>
                                        </p:tgtEl>
                                      </p:cBhvr>
                                      <p:to x="100000" y="80000"/>
                                    </p:animScale>
                                    <p:animScale>
                                      <p:cBhvr>
                                        <p:cTn id="52" dur="166" decel="50000">
                                          <p:stCondLst>
                                            <p:cond delay="1338"/>
                                          </p:stCondLst>
                                        </p:cTn>
                                        <p:tgtEl>
                                          <p:spTgt spid="6"/>
                                        </p:tgtEl>
                                      </p:cBhvr>
                                      <p:to x="100000" y="100000"/>
                                    </p:animScale>
                                    <p:animScale>
                                      <p:cBhvr>
                                        <p:cTn id="53" dur="26">
                                          <p:stCondLst>
                                            <p:cond delay="1642"/>
                                          </p:stCondLst>
                                        </p:cTn>
                                        <p:tgtEl>
                                          <p:spTgt spid="6"/>
                                        </p:tgtEl>
                                      </p:cBhvr>
                                      <p:to x="100000" y="90000"/>
                                    </p:animScale>
                                    <p:animScale>
                                      <p:cBhvr>
                                        <p:cTn id="54" dur="166" decel="50000">
                                          <p:stCondLst>
                                            <p:cond delay="1668"/>
                                          </p:stCondLst>
                                        </p:cTn>
                                        <p:tgtEl>
                                          <p:spTgt spid="6"/>
                                        </p:tgtEl>
                                      </p:cBhvr>
                                      <p:to x="100000" y="100000"/>
                                    </p:animScale>
                                    <p:animScale>
                                      <p:cBhvr>
                                        <p:cTn id="55" dur="26">
                                          <p:stCondLst>
                                            <p:cond delay="1808"/>
                                          </p:stCondLst>
                                        </p:cTn>
                                        <p:tgtEl>
                                          <p:spTgt spid="6"/>
                                        </p:tgtEl>
                                      </p:cBhvr>
                                      <p:to x="100000" y="95000"/>
                                    </p:animScale>
                                    <p:animScale>
                                      <p:cBhvr>
                                        <p:cTn id="56" dur="166" decel="50000">
                                          <p:stCondLst>
                                            <p:cond delay="1834"/>
                                          </p:stCondLst>
                                        </p:cTn>
                                        <p:tgtEl>
                                          <p:spTgt spid="6"/>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down)">
                                      <p:cBhvr>
                                        <p:cTn id="61" dur="580">
                                          <p:stCondLst>
                                            <p:cond delay="0"/>
                                          </p:stCondLst>
                                        </p:cTn>
                                        <p:tgtEl>
                                          <p:spTgt spid="9"/>
                                        </p:tgtEl>
                                      </p:cBhvr>
                                    </p:animEffect>
                                    <p:anim calcmode="lin" valueType="num">
                                      <p:cBhvr>
                                        <p:cTn id="62"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67" dur="26">
                                          <p:stCondLst>
                                            <p:cond delay="650"/>
                                          </p:stCondLst>
                                        </p:cTn>
                                        <p:tgtEl>
                                          <p:spTgt spid="9"/>
                                        </p:tgtEl>
                                      </p:cBhvr>
                                      <p:to x="100000" y="60000"/>
                                    </p:animScale>
                                    <p:animScale>
                                      <p:cBhvr>
                                        <p:cTn id="68" dur="166" decel="50000">
                                          <p:stCondLst>
                                            <p:cond delay="676"/>
                                          </p:stCondLst>
                                        </p:cTn>
                                        <p:tgtEl>
                                          <p:spTgt spid="9"/>
                                        </p:tgtEl>
                                      </p:cBhvr>
                                      <p:to x="100000" y="100000"/>
                                    </p:animScale>
                                    <p:animScale>
                                      <p:cBhvr>
                                        <p:cTn id="69" dur="26">
                                          <p:stCondLst>
                                            <p:cond delay="1312"/>
                                          </p:stCondLst>
                                        </p:cTn>
                                        <p:tgtEl>
                                          <p:spTgt spid="9"/>
                                        </p:tgtEl>
                                      </p:cBhvr>
                                      <p:to x="100000" y="80000"/>
                                    </p:animScale>
                                    <p:animScale>
                                      <p:cBhvr>
                                        <p:cTn id="70" dur="166" decel="50000">
                                          <p:stCondLst>
                                            <p:cond delay="1338"/>
                                          </p:stCondLst>
                                        </p:cTn>
                                        <p:tgtEl>
                                          <p:spTgt spid="9"/>
                                        </p:tgtEl>
                                      </p:cBhvr>
                                      <p:to x="100000" y="100000"/>
                                    </p:animScale>
                                    <p:animScale>
                                      <p:cBhvr>
                                        <p:cTn id="71" dur="26">
                                          <p:stCondLst>
                                            <p:cond delay="1642"/>
                                          </p:stCondLst>
                                        </p:cTn>
                                        <p:tgtEl>
                                          <p:spTgt spid="9"/>
                                        </p:tgtEl>
                                      </p:cBhvr>
                                      <p:to x="100000" y="90000"/>
                                    </p:animScale>
                                    <p:animScale>
                                      <p:cBhvr>
                                        <p:cTn id="72" dur="166" decel="50000">
                                          <p:stCondLst>
                                            <p:cond delay="1668"/>
                                          </p:stCondLst>
                                        </p:cTn>
                                        <p:tgtEl>
                                          <p:spTgt spid="9"/>
                                        </p:tgtEl>
                                      </p:cBhvr>
                                      <p:to x="100000" y="100000"/>
                                    </p:animScale>
                                    <p:animScale>
                                      <p:cBhvr>
                                        <p:cTn id="73" dur="26">
                                          <p:stCondLst>
                                            <p:cond delay="1808"/>
                                          </p:stCondLst>
                                        </p:cTn>
                                        <p:tgtEl>
                                          <p:spTgt spid="9"/>
                                        </p:tgtEl>
                                      </p:cBhvr>
                                      <p:to x="100000" y="95000"/>
                                    </p:animScale>
                                    <p:animScale>
                                      <p:cBhvr>
                                        <p:cTn id="74" dur="166" decel="50000">
                                          <p:stCondLst>
                                            <p:cond delay="1834"/>
                                          </p:stCondLst>
                                        </p:cTn>
                                        <p:tgtEl>
                                          <p:spTgt spid="9"/>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8"/>
                                        </p:tgtEl>
                                        <p:attrNameLst>
                                          <p:attrName>style.visibility</p:attrName>
                                        </p:attrNameLst>
                                      </p:cBhvr>
                                      <p:to>
                                        <p:strVal val="visible"/>
                                      </p:to>
                                    </p:set>
                                    <p:animEffect transition="in" filter="wipe(down)">
                                      <p:cBhvr>
                                        <p:cTn id="79" dur="580">
                                          <p:stCondLst>
                                            <p:cond delay="0"/>
                                          </p:stCondLst>
                                        </p:cTn>
                                        <p:tgtEl>
                                          <p:spTgt spid="8"/>
                                        </p:tgtEl>
                                      </p:cBhvr>
                                    </p:animEffect>
                                    <p:anim calcmode="lin" valueType="num">
                                      <p:cBhvr>
                                        <p:cTn id="80"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85" dur="26">
                                          <p:stCondLst>
                                            <p:cond delay="650"/>
                                          </p:stCondLst>
                                        </p:cTn>
                                        <p:tgtEl>
                                          <p:spTgt spid="8"/>
                                        </p:tgtEl>
                                      </p:cBhvr>
                                      <p:to x="100000" y="60000"/>
                                    </p:animScale>
                                    <p:animScale>
                                      <p:cBhvr>
                                        <p:cTn id="86" dur="166" decel="50000">
                                          <p:stCondLst>
                                            <p:cond delay="676"/>
                                          </p:stCondLst>
                                        </p:cTn>
                                        <p:tgtEl>
                                          <p:spTgt spid="8"/>
                                        </p:tgtEl>
                                      </p:cBhvr>
                                      <p:to x="100000" y="100000"/>
                                    </p:animScale>
                                    <p:animScale>
                                      <p:cBhvr>
                                        <p:cTn id="87" dur="26">
                                          <p:stCondLst>
                                            <p:cond delay="1312"/>
                                          </p:stCondLst>
                                        </p:cTn>
                                        <p:tgtEl>
                                          <p:spTgt spid="8"/>
                                        </p:tgtEl>
                                      </p:cBhvr>
                                      <p:to x="100000" y="80000"/>
                                    </p:animScale>
                                    <p:animScale>
                                      <p:cBhvr>
                                        <p:cTn id="88" dur="166" decel="50000">
                                          <p:stCondLst>
                                            <p:cond delay="1338"/>
                                          </p:stCondLst>
                                        </p:cTn>
                                        <p:tgtEl>
                                          <p:spTgt spid="8"/>
                                        </p:tgtEl>
                                      </p:cBhvr>
                                      <p:to x="100000" y="100000"/>
                                    </p:animScale>
                                    <p:animScale>
                                      <p:cBhvr>
                                        <p:cTn id="89" dur="26">
                                          <p:stCondLst>
                                            <p:cond delay="1642"/>
                                          </p:stCondLst>
                                        </p:cTn>
                                        <p:tgtEl>
                                          <p:spTgt spid="8"/>
                                        </p:tgtEl>
                                      </p:cBhvr>
                                      <p:to x="100000" y="90000"/>
                                    </p:animScale>
                                    <p:animScale>
                                      <p:cBhvr>
                                        <p:cTn id="90" dur="166" decel="50000">
                                          <p:stCondLst>
                                            <p:cond delay="1668"/>
                                          </p:stCondLst>
                                        </p:cTn>
                                        <p:tgtEl>
                                          <p:spTgt spid="8"/>
                                        </p:tgtEl>
                                      </p:cBhvr>
                                      <p:to x="100000" y="100000"/>
                                    </p:animScale>
                                    <p:animScale>
                                      <p:cBhvr>
                                        <p:cTn id="91" dur="26">
                                          <p:stCondLst>
                                            <p:cond delay="1808"/>
                                          </p:stCondLst>
                                        </p:cTn>
                                        <p:tgtEl>
                                          <p:spTgt spid="8"/>
                                        </p:tgtEl>
                                      </p:cBhvr>
                                      <p:to x="100000" y="95000"/>
                                    </p:animScale>
                                    <p:animScale>
                                      <p:cBhvr>
                                        <p:cTn id="92" dur="166" decel="50000">
                                          <p:stCondLst>
                                            <p:cond delay="1834"/>
                                          </p:stCondLst>
                                        </p:cTn>
                                        <p:tgtEl>
                                          <p:spTgt spid="8"/>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nodeType="clickEffect">
                                  <p:stCondLst>
                                    <p:cond delay="0"/>
                                  </p:stCondLst>
                                  <p:childTnLst>
                                    <p:set>
                                      <p:cBhvr>
                                        <p:cTn id="96" dur="1" fill="hold">
                                          <p:stCondLst>
                                            <p:cond delay="0"/>
                                          </p:stCondLst>
                                        </p:cTn>
                                        <p:tgtEl>
                                          <p:spTgt spid="7"/>
                                        </p:tgtEl>
                                        <p:attrNameLst>
                                          <p:attrName>style.visibility</p:attrName>
                                        </p:attrNameLst>
                                      </p:cBhvr>
                                      <p:to>
                                        <p:strVal val="visible"/>
                                      </p:to>
                                    </p:set>
                                    <p:animEffect transition="in" filter="wipe(down)">
                                      <p:cBhvr>
                                        <p:cTn id="97" dur="580">
                                          <p:stCondLst>
                                            <p:cond delay="0"/>
                                          </p:stCondLst>
                                        </p:cTn>
                                        <p:tgtEl>
                                          <p:spTgt spid="7"/>
                                        </p:tgtEl>
                                      </p:cBhvr>
                                    </p:animEffect>
                                    <p:anim calcmode="lin" valueType="num">
                                      <p:cBhvr>
                                        <p:cTn id="9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03" dur="26">
                                          <p:stCondLst>
                                            <p:cond delay="650"/>
                                          </p:stCondLst>
                                        </p:cTn>
                                        <p:tgtEl>
                                          <p:spTgt spid="7"/>
                                        </p:tgtEl>
                                      </p:cBhvr>
                                      <p:to x="100000" y="60000"/>
                                    </p:animScale>
                                    <p:animScale>
                                      <p:cBhvr>
                                        <p:cTn id="104" dur="166" decel="50000">
                                          <p:stCondLst>
                                            <p:cond delay="676"/>
                                          </p:stCondLst>
                                        </p:cTn>
                                        <p:tgtEl>
                                          <p:spTgt spid="7"/>
                                        </p:tgtEl>
                                      </p:cBhvr>
                                      <p:to x="100000" y="100000"/>
                                    </p:animScale>
                                    <p:animScale>
                                      <p:cBhvr>
                                        <p:cTn id="105" dur="26">
                                          <p:stCondLst>
                                            <p:cond delay="1312"/>
                                          </p:stCondLst>
                                        </p:cTn>
                                        <p:tgtEl>
                                          <p:spTgt spid="7"/>
                                        </p:tgtEl>
                                      </p:cBhvr>
                                      <p:to x="100000" y="80000"/>
                                    </p:animScale>
                                    <p:animScale>
                                      <p:cBhvr>
                                        <p:cTn id="106" dur="166" decel="50000">
                                          <p:stCondLst>
                                            <p:cond delay="1338"/>
                                          </p:stCondLst>
                                        </p:cTn>
                                        <p:tgtEl>
                                          <p:spTgt spid="7"/>
                                        </p:tgtEl>
                                      </p:cBhvr>
                                      <p:to x="100000" y="100000"/>
                                    </p:animScale>
                                    <p:animScale>
                                      <p:cBhvr>
                                        <p:cTn id="107" dur="26">
                                          <p:stCondLst>
                                            <p:cond delay="1642"/>
                                          </p:stCondLst>
                                        </p:cTn>
                                        <p:tgtEl>
                                          <p:spTgt spid="7"/>
                                        </p:tgtEl>
                                      </p:cBhvr>
                                      <p:to x="100000" y="90000"/>
                                    </p:animScale>
                                    <p:animScale>
                                      <p:cBhvr>
                                        <p:cTn id="108" dur="166" decel="50000">
                                          <p:stCondLst>
                                            <p:cond delay="1668"/>
                                          </p:stCondLst>
                                        </p:cTn>
                                        <p:tgtEl>
                                          <p:spTgt spid="7"/>
                                        </p:tgtEl>
                                      </p:cBhvr>
                                      <p:to x="100000" y="100000"/>
                                    </p:animScale>
                                    <p:animScale>
                                      <p:cBhvr>
                                        <p:cTn id="109" dur="26">
                                          <p:stCondLst>
                                            <p:cond delay="1808"/>
                                          </p:stCondLst>
                                        </p:cTn>
                                        <p:tgtEl>
                                          <p:spTgt spid="7"/>
                                        </p:tgtEl>
                                      </p:cBhvr>
                                      <p:to x="100000" y="95000"/>
                                    </p:animScale>
                                    <p:animScale>
                                      <p:cBhvr>
                                        <p:cTn id="11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7169" name="Rectangle 1"/>
          <p:cNvSpPr>
            <a:spLocks noChangeArrowheads="1"/>
          </p:cNvSpPr>
          <p:nvPr/>
        </p:nvSpPr>
        <p:spPr bwMode="auto">
          <a:xfrm>
            <a:off x="838200" y="381000"/>
            <a:ext cx="7467600" cy="50629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a:ln>
                  <a:noFill/>
                </a:ln>
                <a:solidFill>
                  <a:schemeClr val="tx1"/>
                </a:solidFill>
                <a:effectLst/>
                <a:latin typeface="Calibri" pitchFamily="34" charset="0"/>
                <a:ea typeface="Calibri" pitchFamily="34" charset="0"/>
                <a:cs typeface="Times New Roman" pitchFamily="18" charset="0"/>
              </a:rPr>
              <a:t>«</a:t>
            </a:r>
            <a:r>
              <a:rPr kumimoji="0" lang="ru-RU" sz="2400" b="0" i="0" u="none" strike="noStrike" cap="none" normalizeH="0" baseline="0" dirty="0">
                <a:ln>
                  <a:noFill/>
                </a:ln>
                <a:solidFill>
                  <a:schemeClr val="tx1"/>
                </a:solidFill>
                <a:effectLst/>
                <a:latin typeface="Cambria" pitchFamily="18" charset="0"/>
                <a:ea typeface="Calibri" pitchFamily="34" charset="0"/>
                <a:cs typeface="Times New Roman" pitchFamily="18" charset="0"/>
              </a:rPr>
              <a:t>Через сказку, фантазию, игру </a:t>
            </a:r>
            <a:r>
              <a:rPr kumimoji="0" lang="ru-RU" sz="2400" b="0" i="0" u="none" strike="noStrike" cap="none" normalizeH="0" baseline="0" dirty="0">
                <a:ln>
                  <a:noFill/>
                </a:ln>
                <a:solidFill>
                  <a:schemeClr val="tx1"/>
                </a:solidFill>
                <a:effectLst/>
                <a:latin typeface="Calibri"/>
                <a:ea typeface="Calibri" pitchFamily="34" charset="0"/>
                <a:cs typeface="Times New Roman" pitchFamily="18" charset="0"/>
              </a:rPr>
              <a:t>–</a:t>
            </a:r>
            <a:endParaRPr kumimoji="0" lang="ru-RU" sz="1100" b="0" i="0" u="none" strike="noStrike" cap="none" normalizeH="0" baseline="0" dirty="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a:ln>
                  <a:noFill/>
                </a:ln>
                <a:solidFill>
                  <a:schemeClr val="tx1"/>
                </a:solidFill>
                <a:effectLst/>
                <a:latin typeface="Cambria" pitchFamily="18" charset="0"/>
                <a:ea typeface="Calibri" pitchFamily="34" charset="0"/>
                <a:cs typeface="Times New Roman" pitchFamily="18" charset="0"/>
              </a:rPr>
              <a:t> через неповторимое детское творчество </a:t>
            </a:r>
            <a:r>
              <a:rPr kumimoji="0" lang="ru-RU" sz="2400" b="0" i="0" u="none" strike="noStrike" cap="none" normalizeH="0" baseline="0" dirty="0">
                <a:ln>
                  <a:noFill/>
                </a:ln>
                <a:solidFill>
                  <a:schemeClr val="tx1"/>
                </a:solidFill>
                <a:effectLst/>
                <a:latin typeface="Calibri"/>
                <a:ea typeface="Calibri" pitchFamily="34" charset="0"/>
                <a:cs typeface="Times New Roman" pitchFamily="18" charset="0"/>
              </a:rPr>
              <a:t>–</a:t>
            </a:r>
            <a:endParaRPr kumimoji="0" lang="ru-RU" sz="1100" b="0" i="0" u="none" strike="noStrike" cap="none" normalizeH="0" baseline="0" dirty="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a:ln>
                  <a:noFill/>
                </a:ln>
                <a:solidFill>
                  <a:schemeClr val="tx1"/>
                </a:solidFill>
                <a:effectLst/>
                <a:latin typeface="Cambria" pitchFamily="18" charset="0"/>
                <a:ea typeface="Calibri" pitchFamily="34" charset="0"/>
                <a:cs typeface="Times New Roman" pitchFamily="18" charset="0"/>
              </a:rPr>
              <a:t>верная дорога к сердцу ребенка</a:t>
            </a:r>
            <a:r>
              <a:rPr kumimoji="0" lang="ru-RU" sz="2400" b="0" i="0" u="none" strike="noStrike" cap="none" normalizeH="0" baseline="0" dirty="0">
                <a:ln>
                  <a:noFill/>
                </a:ln>
                <a:solidFill>
                  <a:schemeClr val="tx1"/>
                </a:solidFill>
                <a:effectLst/>
                <a:latin typeface="Calibri"/>
                <a:ea typeface="Calibri" pitchFamily="34" charset="0"/>
                <a:cs typeface="Times New Roman" pitchFamily="18" charset="0"/>
              </a:rPr>
              <a:t>»</a:t>
            </a:r>
            <a:endParaRPr kumimoji="0" lang="ru-RU" sz="1100" b="0" i="0" u="none" strike="noStrike" cap="none" normalizeH="0" baseline="0" dirty="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a:ln>
                  <a:noFill/>
                </a:ln>
                <a:solidFill>
                  <a:schemeClr val="tx1"/>
                </a:solidFill>
                <a:effectLst/>
                <a:latin typeface="Cambria" pitchFamily="18" charset="0"/>
                <a:ea typeface="Calibri" pitchFamily="34" charset="0"/>
                <a:cs typeface="Times New Roman" pitchFamily="18" charset="0"/>
              </a:rPr>
              <a:t>                                                                  В.  А. Сухомлинский</a:t>
            </a:r>
          </a:p>
          <a:p>
            <a:pPr marL="0" marR="0" lvl="0" indent="0" algn="r" defTabSz="914400" rtl="0" eaLnBrk="0" fontAlgn="base" latinLnBrk="0" hangingPunct="0">
              <a:lnSpc>
                <a:spcPct val="100000"/>
              </a:lnSpc>
              <a:spcBef>
                <a:spcPct val="0"/>
              </a:spcBef>
              <a:spcAft>
                <a:spcPct val="0"/>
              </a:spcAft>
              <a:buClrTx/>
              <a:buSzTx/>
              <a:buFontTx/>
              <a:buNone/>
              <a:tabLst/>
            </a:pPr>
            <a:endParaRPr kumimoji="0" lang="ru-RU" sz="11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Тип проекта: </a:t>
            </a:r>
            <a:r>
              <a:rPr kumimoji="0" lang="ru-RU" sz="24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художественно- эстетический , групповой,</a:t>
            </a:r>
            <a:endParaRPr kumimoji="0" lang="ru-RU" sz="11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Участники проекта:</a:t>
            </a:r>
            <a:r>
              <a:rPr kumimoji="0" lang="ru-RU" sz="24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 дети 3-4 лет, педагоги, родители воспитанников, музыкальный руководитель.</a:t>
            </a:r>
            <a:endParaRPr kumimoji="0" lang="ru-RU" sz="11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Предмет:</a:t>
            </a:r>
            <a:r>
              <a:rPr kumimoji="0" lang="ru-RU" sz="24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 формирование познавательного интереса к русским народным сказкам.</a:t>
            </a:r>
            <a:endParaRPr kumimoji="0" lang="ru-RU" sz="11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По продолжительности: </a:t>
            </a:r>
            <a:r>
              <a:rPr kumimoji="0" lang="ru-RU" sz="24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долгосрочный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октябрь 2016 г. </a:t>
            </a:r>
            <a:r>
              <a:rPr kumimoji="0" lang="ru-RU" sz="2400" b="0" i="0" u="none" strike="noStrike" cap="none" normalizeH="0" baseline="0" dirty="0">
                <a:ln>
                  <a:noFill/>
                </a:ln>
                <a:solidFill>
                  <a:schemeClr val="tx1"/>
                </a:solidFill>
                <a:effectLst/>
                <a:latin typeface="Calibri"/>
                <a:ea typeface="Times New Roman" pitchFamily="18" charset="0"/>
                <a:cs typeface="Times New Roman" pitchFamily="18" charset="0"/>
              </a:rPr>
              <a:t>–</a:t>
            </a:r>
            <a:r>
              <a:rPr kumimoji="0" lang="ru-RU" sz="24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 май 2017 г.</a:t>
            </a:r>
            <a:endParaRPr kumimoji="0" lang="ru-RU" sz="32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1447800" y="304800"/>
            <a:ext cx="5573963"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Лепка «Колобок»</a:t>
            </a:r>
          </a:p>
        </p:txBody>
      </p:sp>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084" y="1371600"/>
            <a:ext cx="4191000" cy="28194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24400" y="1371600"/>
            <a:ext cx="4419599" cy="28194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Рисунок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67681" y="4300835"/>
            <a:ext cx="3956719" cy="252353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80">
                                          <p:stCondLst>
                                            <p:cond delay="0"/>
                                          </p:stCondLst>
                                        </p:cTn>
                                        <p:tgtEl>
                                          <p:spTgt spid="5"/>
                                        </p:tgtEl>
                                      </p:cBhvr>
                                    </p:animEffect>
                                    <p:anim calcmode="lin" valueType="num">
                                      <p:cBhvr>
                                        <p:cTn id="26"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1" dur="26">
                                          <p:stCondLst>
                                            <p:cond delay="650"/>
                                          </p:stCondLst>
                                        </p:cTn>
                                        <p:tgtEl>
                                          <p:spTgt spid="5"/>
                                        </p:tgtEl>
                                      </p:cBhvr>
                                      <p:to x="100000" y="60000"/>
                                    </p:animScale>
                                    <p:animScale>
                                      <p:cBhvr>
                                        <p:cTn id="32" dur="166" decel="50000">
                                          <p:stCondLst>
                                            <p:cond delay="676"/>
                                          </p:stCondLst>
                                        </p:cTn>
                                        <p:tgtEl>
                                          <p:spTgt spid="5"/>
                                        </p:tgtEl>
                                      </p:cBhvr>
                                      <p:to x="100000" y="100000"/>
                                    </p:animScale>
                                    <p:animScale>
                                      <p:cBhvr>
                                        <p:cTn id="33" dur="26">
                                          <p:stCondLst>
                                            <p:cond delay="1312"/>
                                          </p:stCondLst>
                                        </p:cTn>
                                        <p:tgtEl>
                                          <p:spTgt spid="5"/>
                                        </p:tgtEl>
                                      </p:cBhvr>
                                      <p:to x="100000" y="80000"/>
                                    </p:animScale>
                                    <p:animScale>
                                      <p:cBhvr>
                                        <p:cTn id="34" dur="166" decel="50000">
                                          <p:stCondLst>
                                            <p:cond delay="1338"/>
                                          </p:stCondLst>
                                        </p:cTn>
                                        <p:tgtEl>
                                          <p:spTgt spid="5"/>
                                        </p:tgtEl>
                                      </p:cBhvr>
                                      <p:to x="100000" y="100000"/>
                                    </p:animScale>
                                    <p:animScale>
                                      <p:cBhvr>
                                        <p:cTn id="35" dur="26">
                                          <p:stCondLst>
                                            <p:cond delay="1642"/>
                                          </p:stCondLst>
                                        </p:cTn>
                                        <p:tgtEl>
                                          <p:spTgt spid="5"/>
                                        </p:tgtEl>
                                      </p:cBhvr>
                                      <p:to x="100000" y="90000"/>
                                    </p:animScale>
                                    <p:animScale>
                                      <p:cBhvr>
                                        <p:cTn id="36" dur="166" decel="50000">
                                          <p:stCondLst>
                                            <p:cond delay="1668"/>
                                          </p:stCondLst>
                                        </p:cTn>
                                        <p:tgtEl>
                                          <p:spTgt spid="5"/>
                                        </p:tgtEl>
                                      </p:cBhvr>
                                      <p:to x="100000" y="100000"/>
                                    </p:animScale>
                                    <p:animScale>
                                      <p:cBhvr>
                                        <p:cTn id="37" dur="26">
                                          <p:stCondLst>
                                            <p:cond delay="1808"/>
                                          </p:stCondLst>
                                        </p:cTn>
                                        <p:tgtEl>
                                          <p:spTgt spid="5"/>
                                        </p:tgtEl>
                                      </p:cBhvr>
                                      <p:to x="100000" y="95000"/>
                                    </p:animScale>
                                    <p:animScale>
                                      <p:cBhvr>
                                        <p:cTn id="38" dur="166" decel="50000">
                                          <p:stCondLst>
                                            <p:cond delay="1834"/>
                                          </p:stCondLst>
                                        </p:cTn>
                                        <p:tgtEl>
                                          <p:spTgt spid="5"/>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down)">
                                      <p:cBhvr>
                                        <p:cTn id="43" dur="580">
                                          <p:stCondLst>
                                            <p:cond delay="0"/>
                                          </p:stCondLst>
                                        </p:cTn>
                                        <p:tgtEl>
                                          <p:spTgt spid="6"/>
                                        </p:tgtEl>
                                      </p:cBhvr>
                                    </p:animEffect>
                                    <p:anim calcmode="lin" valueType="num">
                                      <p:cBhvr>
                                        <p:cTn id="4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49" dur="26">
                                          <p:stCondLst>
                                            <p:cond delay="650"/>
                                          </p:stCondLst>
                                        </p:cTn>
                                        <p:tgtEl>
                                          <p:spTgt spid="6"/>
                                        </p:tgtEl>
                                      </p:cBhvr>
                                      <p:to x="100000" y="60000"/>
                                    </p:animScale>
                                    <p:animScale>
                                      <p:cBhvr>
                                        <p:cTn id="50" dur="166" decel="50000">
                                          <p:stCondLst>
                                            <p:cond delay="676"/>
                                          </p:stCondLst>
                                        </p:cTn>
                                        <p:tgtEl>
                                          <p:spTgt spid="6"/>
                                        </p:tgtEl>
                                      </p:cBhvr>
                                      <p:to x="100000" y="100000"/>
                                    </p:animScale>
                                    <p:animScale>
                                      <p:cBhvr>
                                        <p:cTn id="51" dur="26">
                                          <p:stCondLst>
                                            <p:cond delay="1312"/>
                                          </p:stCondLst>
                                        </p:cTn>
                                        <p:tgtEl>
                                          <p:spTgt spid="6"/>
                                        </p:tgtEl>
                                      </p:cBhvr>
                                      <p:to x="100000" y="80000"/>
                                    </p:animScale>
                                    <p:animScale>
                                      <p:cBhvr>
                                        <p:cTn id="52" dur="166" decel="50000">
                                          <p:stCondLst>
                                            <p:cond delay="1338"/>
                                          </p:stCondLst>
                                        </p:cTn>
                                        <p:tgtEl>
                                          <p:spTgt spid="6"/>
                                        </p:tgtEl>
                                      </p:cBhvr>
                                      <p:to x="100000" y="100000"/>
                                    </p:animScale>
                                    <p:animScale>
                                      <p:cBhvr>
                                        <p:cTn id="53" dur="26">
                                          <p:stCondLst>
                                            <p:cond delay="1642"/>
                                          </p:stCondLst>
                                        </p:cTn>
                                        <p:tgtEl>
                                          <p:spTgt spid="6"/>
                                        </p:tgtEl>
                                      </p:cBhvr>
                                      <p:to x="100000" y="90000"/>
                                    </p:animScale>
                                    <p:animScale>
                                      <p:cBhvr>
                                        <p:cTn id="54" dur="166" decel="50000">
                                          <p:stCondLst>
                                            <p:cond delay="1668"/>
                                          </p:stCondLst>
                                        </p:cTn>
                                        <p:tgtEl>
                                          <p:spTgt spid="6"/>
                                        </p:tgtEl>
                                      </p:cBhvr>
                                      <p:to x="100000" y="100000"/>
                                    </p:animScale>
                                    <p:animScale>
                                      <p:cBhvr>
                                        <p:cTn id="55" dur="26">
                                          <p:stCondLst>
                                            <p:cond delay="1808"/>
                                          </p:stCondLst>
                                        </p:cTn>
                                        <p:tgtEl>
                                          <p:spTgt spid="6"/>
                                        </p:tgtEl>
                                      </p:cBhvr>
                                      <p:to x="100000" y="95000"/>
                                    </p:animScale>
                                    <p:animScale>
                                      <p:cBhvr>
                                        <p:cTn id="56"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152400"/>
            <a:ext cx="9144000" cy="6858000"/>
          </a:xfrm>
          <a:prstGeom prst="rect">
            <a:avLst/>
          </a:prstGeom>
        </p:spPr>
      </p:pic>
      <p:sp>
        <p:nvSpPr>
          <p:cNvPr id="3" name="Прямоугольник 2"/>
          <p:cNvSpPr/>
          <p:nvPr/>
        </p:nvSpPr>
        <p:spPr>
          <a:xfrm>
            <a:off x="457200" y="304800"/>
            <a:ext cx="7987443"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Чтение сказки «Теремок»</a:t>
            </a:r>
          </a:p>
        </p:txBody>
      </p:sp>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63243" y="1523999"/>
            <a:ext cx="4038600" cy="464820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96982" y="1524000"/>
            <a:ext cx="4495800" cy="4648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80">
                                          <p:stCondLst>
                                            <p:cond delay="0"/>
                                          </p:stCondLst>
                                        </p:cTn>
                                        <p:tgtEl>
                                          <p:spTgt spid="5"/>
                                        </p:tgtEl>
                                      </p:cBhvr>
                                    </p:animEffect>
                                    <p:anim calcmode="lin" valueType="num">
                                      <p:cBhvr>
                                        <p:cTn id="26"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1" dur="26">
                                          <p:stCondLst>
                                            <p:cond delay="650"/>
                                          </p:stCondLst>
                                        </p:cTn>
                                        <p:tgtEl>
                                          <p:spTgt spid="5"/>
                                        </p:tgtEl>
                                      </p:cBhvr>
                                      <p:to x="100000" y="60000"/>
                                    </p:animScale>
                                    <p:animScale>
                                      <p:cBhvr>
                                        <p:cTn id="32" dur="166" decel="50000">
                                          <p:stCondLst>
                                            <p:cond delay="676"/>
                                          </p:stCondLst>
                                        </p:cTn>
                                        <p:tgtEl>
                                          <p:spTgt spid="5"/>
                                        </p:tgtEl>
                                      </p:cBhvr>
                                      <p:to x="100000" y="100000"/>
                                    </p:animScale>
                                    <p:animScale>
                                      <p:cBhvr>
                                        <p:cTn id="33" dur="26">
                                          <p:stCondLst>
                                            <p:cond delay="1312"/>
                                          </p:stCondLst>
                                        </p:cTn>
                                        <p:tgtEl>
                                          <p:spTgt spid="5"/>
                                        </p:tgtEl>
                                      </p:cBhvr>
                                      <p:to x="100000" y="80000"/>
                                    </p:animScale>
                                    <p:animScale>
                                      <p:cBhvr>
                                        <p:cTn id="34" dur="166" decel="50000">
                                          <p:stCondLst>
                                            <p:cond delay="1338"/>
                                          </p:stCondLst>
                                        </p:cTn>
                                        <p:tgtEl>
                                          <p:spTgt spid="5"/>
                                        </p:tgtEl>
                                      </p:cBhvr>
                                      <p:to x="100000" y="100000"/>
                                    </p:animScale>
                                    <p:animScale>
                                      <p:cBhvr>
                                        <p:cTn id="35" dur="26">
                                          <p:stCondLst>
                                            <p:cond delay="1642"/>
                                          </p:stCondLst>
                                        </p:cTn>
                                        <p:tgtEl>
                                          <p:spTgt spid="5"/>
                                        </p:tgtEl>
                                      </p:cBhvr>
                                      <p:to x="100000" y="90000"/>
                                    </p:animScale>
                                    <p:animScale>
                                      <p:cBhvr>
                                        <p:cTn id="36" dur="166" decel="50000">
                                          <p:stCondLst>
                                            <p:cond delay="1668"/>
                                          </p:stCondLst>
                                        </p:cTn>
                                        <p:tgtEl>
                                          <p:spTgt spid="5"/>
                                        </p:tgtEl>
                                      </p:cBhvr>
                                      <p:to x="100000" y="100000"/>
                                    </p:animScale>
                                    <p:animScale>
                                      <p:cBhvr>
                                        <p:cTn id="37" dur="26">
                                          <p:stCondLst>
                                            <p:cond delay="1808"/>
                                          </p:stCondLst>
                                        </p:cTn>
                                        <p:tgtEl>
                                          <p:spTgt spid="5"/>
                                        </p:tgtEl>
                                      </p:cBhvr>
                                      <p:to x="100000" y="95000"/>
                                    </p:animScale>
                                    <p:animScale>
                                      <p:cBhvr>
                                        <p:cTn id="38"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36022" y="16625"/>
            <a:ext cx="9144000" cy="6858000"/>
          </a:xfrm>
          <a:prstGeom prst="rect">
            <a:avLst/>
          </a:prstGeom>
        </p:spPr>
      </p:pic>
      <p:sp>
        <p:nvSpPr>
          <p:cNvPr id="3" name="Прямоугольник 2"/>
          <p:cNvSpPr/>
          <p:nvPr/>
        </p:nvSpPr>
        <p:spPr>
          <a:xfrm>
            <a:off x="533400" y="228600"/>
            <a:ext cx="8056564" cy="769441"/>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Игра-драматизация «Теремок»</a:t>
            </a:r>
          </a:p>
        </p:txBody>
      </p:sp>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56" y="998041"/>
            <a:ext cx="4340808" cy="258335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74208" y="968946"/>
            <a:ext cx="4191000" cy="258335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Рисунок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3814502"/>
            <a:ext cx="5257800" cy="27813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80">
                                          <p:stCondLst>
                                            <p:cond delay="0"/>
                                          </p:stCondLst>
                                        </p:cTn>
                                        <p:tgtEl>
                                          <p:spTgt spid="5"/>
                                        </p:tgtEl>
                                      </p:cBhvr>
                                    </p:animEffect>
                                    <p:anim calcmode="lin" valueType="num">
                                      <p:cBhvr>
                                        <p:cTn id="26"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1" dur="26">
                                          <p:stCondLst>
                                            <p:cond delay="650"/>
                                          </p:stCondLst>
                                        </p:cTn>
                                        <p:tgtEl>
                                          <p:spTgt spid="5"/>
                                        </p:tgtEl>
                                      </p:cBhvr>
                                      <p:to x="100000" y="60000"/>
                                    </p:animScale>
                                    <p:animScale>
                                      <p:cBhvr>
                                        <p:cTn id="32" dur="166" decel="50000">
                                          <p:stCondLst>
                                            <p:cond delay="676"/>
                                          </p:stCondLst>
                                        </p:cTn>
                                        <p:tgtEl>
                                          <p:spTgt spid="5"/>
                                        </p:tgtEl>
                                      </p:cBhvr>
                                      <p:to x="100000" y="100000"/>
                                    </p:animScale>
                                    <p:animScale>
                                      <p:cBhvr>
                                        <p:cTn id="33" dur="26">
                                          <p:stCondLst>
                                            <p:cond delay="1312"/>
                                          </p:stCondLst>
                                        </p:cTn>
                                        <p:tgtEl>
                                          <p:spTgt spid="5"/>
                                        </p:tgtEl>
                                      </p:cBhvr>
                                      <p:to x="100000" y="80000"/>
                                    </p:animScale>
                                    <p:animScale>
                                      <p:cBhvr>
                                        <p:cTn id="34" dur="166" decel="50000">
                                          <p:stCondLst>
                                            <p:cond delay="1338"/>
                                          </p:stCondLst>
                                        </p:cTn>
                                        <p:tgtEl>
                                          <p:spTgt spid="5"/>
                                        </p:tgtEl>
                                      </p:cBhvr>
                                      <p:to x="100000" y="100000"/>
                                    </p:animScale>
                                    <p:animScale>
                                      <p:cBhvr>
                                        <p:cTn id="35" dur="26">
                                          <p:stCondLst>
                                            <p:cond delay="1642"/>
                                          </p:stCondLst>
                                        </p:cTn>
                                        <p:tgtEl>
                                          <p:spTgt spid="5"/>
                                        </p:tgtEl>
                                      </p:cBhvr>
                                      <p:to x="100000" y="90000"/>
                                    </p:animScale>
                                    <p:animScale>
                                      <p:cBhvr>
                                        <p:cTn id="36" dur="166" decel="50000">
                                          <p:stCondLst>
                                            <p:cond delay="1668"/>
                                          </p:stCondLst>
                                        </p:cTn>
                                        <p:tgtEl>
                                          <p:spTgt spid="5"/>
                                        </p:tgtEl>
                                      </p:cBhvr>
                                      <p:to x="100000" y="100000"/>
                                    </p:animScale>
                                    <p:animScale>
                                      <p:cBhvr>
                                        <p:cTn id="37" dur="26">
                                          <p:stCondLst>
                                            <p:cond delay="1808"/>
                                          </p:stCondLst>
                                        </p:cTn>
                                        <p:tgtEl>
                                          <p:spTgt spid="5"/>
                                        </p:tgtEl>
                                      </p:cBhvr>
                                      <p:to x="100000" y="95000"/>
                                    </p:animScale>
                                    <p:animScale>
                                      <p:cBhvr>
                                        <p:cTn id="38" dur="166" decel="50000">
                                          <p:stCondLst>
                                            <p:cond delay="1834"/>
                                          </p:stCondLst>
                                        </p:cTn>
                                        <p:tgtEl>
                                          <p:spTgt spid="5"/>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down)">
                                      <p:cBhvr>
                                        <p:cTn id="43" dur="580">
                                          <p:stCondLst>
                                            <p:cond delay="0"/>
                                          </p:stCondLst>
                                        </p:cTn>
                                        <p:tgtEl>
                                          <p:spTgt spid="6"/>
                                        </p:tgtEl>
                                      </p:cBhvr>
                                    </p:animEffect>
                                    <p:anim calcmode="lin" valueType="num">
                                      <p:cBhvr>
                                        <p:cTn id="4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49" dur="26">
                                          <p:stCondLst>
                                            <p:cond delay="650"/>
                                          </p:stCondLst>
                                        </p:cTn>
                                        <p:tgtEl>
                                          <p:spTgt spid="6"/>
                                        </p:tgtEl>
                                      </p:cBhvr>
                                      <p:to x="100000" y="60000"/>
                                    </p:animScale>
                                    <p:animScale>
                                      <p:cBhvr>
                                        <p:cTn id="50" dur="166" decel="50000">
                                          <p:stCondLst>
                                            <p:cond delay="676"/>
                                          </p:stCondLst>
                                        </p:cTn>
                                        <p:tgtEl>
                                          <p:spTgt spid="6"/>
                                        </p:tgtEl>
                                      </p:cBhvr>
                                      <p:to x="100000" y="100000"/>
                                    </p:animScale>
                                    <p:animScale>
                                      <p:cBhvr>
                                        <p:cTn id="51" dur="26">
                                          <p:stCondLst>
                                            <p:cond delay="1312"/>
                                          </p:stCondLst>
                                        </p:cTn>
                                        <p:tgtEl>
                                          <p:spTgt spid="6"/>
                                        </p:tgtEl>
                                      </p:cBhvr>
                                      <p:to x="100000" y="80000"/>
                                    </p:animScale>
                                    <p:animScale>
                                      <p:cBhvr>
                                        <p:cTn id="52" dur="166" decel="50000">
                                          <p:stCondLst>
                                            <p:cond delay="1338"/>
                                          </p:stCondLst>
                                        </p:cTn>
                                        <p:tgtEl>
                                          <p:spTgt spid="6"/>
                                        </p:tgtEl>
                                      </p:cBhvr>
                                      <p:to x="100000" y="100000"/>
                                    </p:animScale>
                                    <p:animScale>
                                      <p:cBhvr>
                                        <p:cTn id="53" dur="26">
                                          <p:stCondLst>
                                            <p:cond delay="1642"/>
                                          </p:stCondLst>
                                        </p:cTn>
                                        <p:tgtEl>
                                          <p:spTgt spid="6"/>
                                        </p:tgtEl>
                                      </p:cBhvr>
                                      <p:to x="100000" y="90000"/>
                                    </p:animScale>
                                    <p:animScale>
                                      <p:cBhvr>
                                        <p:cTn id="54" dur="166" decel="50000">
                                          <p:stCondLst>
                                            <p:cond delay="1668"/>
                                          </p:stCondLst>
                                        </p:cTn>
                                        <p:tgtEl>
                                          <p:spTgt spid="6"/>
                                        </p:tgtEl>
                                      </p:cBhvr>
                                      <p:to x="100000" y="100000"/>
                                    </p:animScale>
                                    <p:animScale>
                                      <p:cBhvr>
                                        <p:cTn id="55" dur="26">
                                          <p:stCondLst>
                                            <p:cond delay="1808"/>
                                          </p:stCondLst>
                                        </p:cTn>
                                        <p:tgtEl>
                                          <p:spTgt spid="6"/>
                                        </p:tgtEl>
                                      </p:cBhvr>
                                      <p:to x="100000" y="95000"/>
                                    </p:animScale>
                                    <p:animScale>
                                      <p:cBhvr>
                                        <p:cTn id="56"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71709" cy="7162693"/>
          </a:xfrm>
          <a:prstGeom prst="rect">
            <a:avLst/>
          </a:prstGeom>
        </p:spPr>
      </p:pic>
      <p:sp>
        <p:nvSpPr>
          <p:cNvPr id="3" name="Прямоугольник 2"/>
          <p:cNvSpPr/>
          <p:nvPr/>
        </p:nvSpPr>
        <p:spPr>
          <a:xfrm>
            <a:off x="68339" y="228600"/>
            <a:ext cx="8986691" cy="769441"/>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Игра-драматизация</a:t>
            </a:r>
            <a:r>
              <a:rPr lang="ru-RU" sz="4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ru-RU"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«Маша и Медведь»</a:t>
            </a:r>
          </a:p>
        </p:txBody>
      </p:sp>
      <p:pic>
        <p:nvPicPr>
          <p:cNvPr id="7" name="Рисунок 6"/>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28600" y="1447800"/>
            <a:ext cx="3962400" cy="543098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Рисунок 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724400" y="1447800"/>
            <a:ext cx="4267200" cy="541020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5870636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580">
                                          <p:stCondLst>
                                            <p:cond delay="0"/>
                                          </p:stCondLst>
                                        </p:cTn>
                                        <p:tgtEl>
                                          <p:spTgt spid="7"/>
                                        </p:tgtEl>
                                      </p:cBhvr>
                                    </p:animEffect>
                                    <p:anim calcmode="lin" valueType="num">
                                      <p:cBhvr>
                                        <p:cTn id="26"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1" dur="26">
                                          <p:stCondLst>
                                            <p:cond delay="650"/>
                                          </p:stCondLst>
                                        </p:cTn>
                                        <p:tgtEl>
                                          <p:spTgt spid="7"/>
                                        </p:tgtEl>
                                      </p:cBhvr>
                                      <p:to x="100000" y="60000"/>
                                    </p:animScale>
                                    <p:animScale>
                                      <p:cBhvr>
                                        <p:cTn id="32" dur="166" decel="50000">
                                          <p:stCondLst>
                                            <p:cond delay="676"/>
                                          </p:stCondLst>
                                        </p:cTn>
                                        <p:tgtEl>
                                          <p:spTgt spid="7"/>
                                        </p:tgtEl>
                                      </p:cBhvr>
                                      <p:to x="100000" y="100000"/>
                                    </p:animScale>
                                    <p:animScale>
                                      <p:cBhvr>
                                        <p:cTn id="33" dur="26">
                                          <p:stCondLst>
                                            <p:cond delay="1312"/>
                                          </p:stCondLst>
                                        </p:cTn>
                                        <p:tgtEl>
                                          <p:spTgt spid="7"/>
                                        </p:tgtEl>
                                      </p:cBhvr>
                                      <p:to x="100000" y="80000"/>
                                    </p:animScale>
                                    <p:animScale>
                                      <p:cBhvr>
                                        <p:cTn id="34" dur="166" decel="50000">
                                          <p:stCondLst>
                                            <p:cond delay="1338"/>
                                          </p:stCondLst>
                                        </p:cTn>
                                        <p:tgtEl>
                                          <p:spTgt spid="7"/>
                                        </p:tgtEl>
                                      </p:cBhvr>
                                      <p:to x="100000" y="100000"/>
                                    </p:animScale>
                                    <p:animScale>
                                      <p:cBhvr>
                                        <p:cTn id="35" dur="26">
                                          <p:stCondLst>
                                            <p:cond delay="1642"/>
                                          </p:stCondLst>
                                        </p:cTn>
                                        <p:tgtEl>
                                          <p:spTgt spid="7"/>
                                        </p:tgtEl>
                                      </p:cBhvr>
                                      <p:to x="100000" y="90000"/>
                                    </p:animScale>
                                    <p:animScale>
                                      <p:cBhvr>
                                        <p:cTn id="36" dur="166" decel="50000">
                                          <p:stCondLst>
                                            <p:cond delay="1668"/>
                                          </p:stCondLst>
                                        </p:cTn>
                                        <p:tgtEl>
                                          <p:spTgt spid="7"/>
                                        </p:tgtEl>
                                      </p:cBhvr>
                                      <p:to x="100000" y="100000"/>
                                    </p:animScale>
                                    <p:animScale>
                                      <p:cBhvr>
                                        <p:cTn id="37" dur="26">
                                          <p:stCondLst>
                                            <p:cond delay="1808"/>
                                          </p:stCondLst>
                                        </p:cTn>
                                        <p:tgtEl>
                                          <p:spTgt spid="7"/>
                                        </p:tgtEl>
                                      </p:cBhvr>
                                      <p:to x="100000" y="95000"/>
                                    </p:animScale>
                                    <p:animScale>
                                      <p:cBhvr>
                                        <p:cTn id="38"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4" name="Прямоугольник 3"/>
          <p:cNvSpPr/>
          <p:nvPr/>
        </p:nvSpPr>
        <p:spPr>
          <a:xfrm>
            <a:off x="381000" y="228600"/>
            <a:ext cx="8164799" cy="769441"/>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Чтение сказки «Три поросенка»</a:t>
            </a:r>
          </a:p>
        </p:txBody>
      </p:sp>
      <p:pic>
        <p:nvPicPr>
          <p:cNvPr id="3" name="Рисунок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73272" y="3726625"/>
            <a:ext cx="4210396" cy="287250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10800000">
            <a:off x="381000" y="998038"/>
            <a:ext cx="3984544" cy="235476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Рисунок 5"/>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rot="10800000">
            <a:off x="4746543" y="998039"/>
            <a:ext cx="4013710" cy="235476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80">
                                          <p:stCondLst>
                                            <p:cond delay="0"/>
                                          </p:stCondLst>
                                        </p:cTn>
                                        <p:tgtEl>
                                          <p:spTgt spid="6"/>
                                        </p:tgtEl>
                                      </p:cBhvr>
                                    </p:animEffect>
                                    <p:anim calcmode="lin" valueType="num">
                                      <p:cBhvr>
                                        <p:cTn id="26"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1" dur="26">
                                          <p:stCondLst>
                                            <p:cond delay="650"/>
                                          </p:stCondLst>
                                        </p:cTn>
                                        <p:tgtEl>
                                          <p:spTgt spid="6"/>
                                        </p:tgtEl>
                                      </p:cBhvr>
                                      <p:to x="100000" y="60000"/>
                                    </p:animScale>
                                    <p:animScale>
                                      <p:cBhvr>
                                        <p:cTn id="32" dur="166" decel="50000">
                                          <p:stCondLst>
                                            <p:cond delay="676"/>
                                          </p:stCondLst>
                                        </p:cTn>
                                        <p:tgtEl>
                                          <p:spTgt spid="6"/>
                                        </p:tgtEl>
                                      </p:cBhvr>
                                      <p:to x="100000" y="100000"/>
                                    </p:animScale>
                                    <p:animScale>
                                      <p:cBhvr>
                                        <p:cTn id="33" dur="26">
                                          <p:stCondLst>
                                            <p:cond delay="1312"/>
                                          </p:stCondLst>
                                        </p:cTn>
                                        <p:tgtEl>
                                          <p:spTgt spid="6"/>
                                        </p:tgtEl>
                                      </p:cBhvr>
                                      <p:to x="100000" y="80000"/>
                                    </p:animScale>
                                    <p:animScale>
                                      <p:cBhvr>
                                        <p:cTn id="34" dur="166" decel="50000">
                                          <p:stCondLst>
                                            <p:cond delay="1338"/>
                                          </p:stCondLst>
                                        </p:cTn>
                                        <p:tgtEl>
                                          <p:spTgt spid="6"/>
                                        </p:tgtEl>
                                      </p:cBhvr>
                                      <p:to x="100000" y="100000"/>
                                    </p:animScale>
                                    <p:animScale>
                                      <p:cBhvr>
                                        <p:cTn id="35" dur="26">
                                          <p:stCondLst>
                                            <p:cond delay="1642"/>
                                          </p:stCondLst>
                                        </p:cTn>
                                        <p:tgtEl>
                                          <p:spTgt spid="6"/>
                                        </p:tgtEl>
                                      </p:cBhvr>
                                      <p:to x="100000" y="90000"/>
                                    </p:animScale>
                                    <p:animScale>
                                      <p:cBhvr>
                                        <p:cTn id="36" dur="166" decel="50000">
                                          <p:stCondLst>
                                            <p:cond delay="1668"/>
                                          </p:stCondLst>
                                        </p:cTn>
                                        <p:tgtEl>
                                          <p:spTgt spid="6"/>
                                        </p:tgtEl>
                                      </p:cBhvr>
                                      <p:to x="100000" y="100000"/>
                                    </p:animScale>
                                    <p:animScale>
                                      <p:cBhvr>
                                        <p:cTn id="37" dur="26">
                                          <p:stCondLst>
                                            <p:cond delay="1808"/>
                                          </p:stCondLst>
                                        </p:cTn>
                                        <p:tgtEl>
                                          <p:spTgt spid="6"/>
                                        </p:tgtEl>
                                      </p:cBhvr>
                                      <p:to x="100000" y="95000"/>
                                    </p:animScale>
                                    <p:animScale>
                                      <p:cBhvr>
                                        <p:cTn id="38" dur="166" decel="50000">
                                          <p:stCondLst>
                                            <p:cond delay="1834"/>
                                          </p:stCondLst>
                                        </p:cTn>
                                        <p:tgtEl>
                                          <p:spTgt spid="6"/>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down)">
                                      <p:cBhvr>
                                        <p:cTn id="43" dur="580">
                                          <p:stCondLst>
                                            <p:cond delay="0"/>
                                          </p:stCondLst>
                                        </p:cTn>
                                        <p:tgtEl>
                                          <p:spTgt spid="3"/>
                                        </p:tgtEl>
                                      </p:cBhvr>
                                    </p:animEffect>
                                    <p:anim calcmode="lin" valueType="num">
                                      <p:cBhvr>
                                        <p:cTn id="4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gtEl>
                                      </p:cBhvr>
                                      <p:to x="100000" y="60000"/>
                                    </p:animScale>
                                    <p:animScale>
                                      <p:cBhvr>
                                        <p:cTn id="50" dur="166" decel="50000">
                                          <p:stCondLst>
                                            <p:cond delay="676"/>
                                          </p:stCondLst>
                                        </p:cTn>
                                        <p:tgtEl>
                                          <p:spTgt spid="3"/>
                                        </p:tgtEl>
                                      </p:cBhvr>
                                      <p:to x="100000" y="100000"/>
                                    </p:animScale>
                                    <p:animScale>
                                      <p:cBhvr>
                                        <p:cTn id="51" dur="26">
                                          <p:stCondLst>
                                            <p:cond delay="1312"/>
                                          </p:stCondLst>
                                        </p:cTn>
                                        <p:tgtEl>
                                          <p:spTgt spid="3"/>
                                        </p:tgtEl>
                                      </p:cBhvr>
                                      <p:to x="100000" y="80000"/>
                                    </p:animScale>
                                    <p:animScale>
                                      <p:cBhvr>
                                        <p:cTn id="52" dur="166" decel="50000">
                                          <p:stCondLst>
                                            <p:cond delay="1338"/>
                                          </p:stCondLst>
                                        </p:cTn>
                                        <p:tgtEl>
                                          <p:spTgt spid="3"/>
                                        </p:tgtEl>
                                      </p:cBhvr>
                                      <p:to x="100000" y="100000"/>
                                    </p:animScale>
                                    <p:animScale>
                                      <p:cBhvr>
                                        <p:cTn id="53" dur="26">
                                          <p:stCondLst>
                                            <p:cond delay="1642"/>
                                          </p:stCondLst>
                                        </p:cTn>
                                        <p:tgtEl>
                                          <p:spTgt spid="3"/>
                                        </p:tgtEl>
                                      </p:cBhvr>
                                      <p:to x="100000" y="90000"/>
                                    </p:animScale>
                                    <p:animScale>
                                      <p:cBhvr>
                                        <p:cTn id="54" dur="166" decel="50000">
                                          <p:stCondLst>
                                            <p:cond delay="1668"/>
                                          </p:stCondLst>
                                        </p:cTn>
                                        <p:tgtEl>
                                          <p:spTgt spid="3"/>
                                        </p:tgtEl>
                                      </p:cBhvr>
                                      <p:to x="100000" y="100000"/>
                                    </p:animScale>
                                    <p:animScale>
                                      <p:cBhvr>
                                        <p:cTn id="55" dur="26">
                                          <p:stCondLst>
                                            <p:cond delay="1808"/>
                                          </p:stCondLst>
                                        </p:cTn>
                                        <p:tgtEl>
                                          <p:spTgt spid="3"/>
                                        </p:tgtEl>
                                      </p:cBhvr>
                                      <p:to x="100000" y="95000"/>
                                    </p:animScale>
                                    <p:animScale>
                                      <p:cBhvr>
                                        <p:cTn id="56"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4" name="Прямоугольник 3"/>
          <p:cNvSpPr/>
          <p:nvPr/>
        </p:nvSpPr>
        <p:spPr>
          <a:xfrm>
            <a:off x="284395" y="228600"/>
            <a:ext cx="8859605" cy="1200329"/>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Беседа «Как нужно обращаться с книгой»</a:t>
            </a:r>
          </a:p>
          <a:p>
            <a:pPr algn="ct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Организация «Книжной больницы»</a:t>
            </a:r>
            <a:endParaRPr lang="ru-RU"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3" name="Рисунок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932594" y="1428929"/>
            <a:ext cx="3982806" cy="23977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391129" y="1818672"/>
            <a:ext cx="5429071" cy="464958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Рисунок 6"/>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932594" y="4016643"/>
            <a:ext cx="3982806" cy="265136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down)">
                                      <p:cBhvr>
                                        <p:cTn id="25" dur="580">
                                          <p:stCondLst>
                                            <p:cond delay="0"/>
                                          </p:stCondLst>
                                        </p:cTn>
                                        <p:tgtEl>
                                          <p:spTgt spid="3"/>
                                        </p:tgtEl>
                                      </p:cBhvr>
                                    </p:animEffect>
                                    <p:anim calcmode="lin" valueType="num">
                                      <p:cBhvr>
                                        <p:cTn id="26"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gtEl>
                                      </p:cBhvr>
                                      <p:to x="100000" y="60000"/>
                                    </p:animScale>
                                    <p:animScale>
                                      <p:cBhvr>
                                        <p:cTn id="32" dur="166" decel="50000">
                                          <p:stCondLst>
                                            <p:cond delay="676"/>
                                          </p:stCondLst>
                                        </p:cTn>
                                        <p:tgtEl>
                                          <p:spTgt spid="3"/>
                                        </p:tgtEl>
                                      </p:cBhvr>
                                      <p:to x="100000" y="100000"/>
                                    </p:animScale>
                                    <p:animScale>
                                      <p:cBhvr>
                                        <p:cTn id="33" dur="26">
                                          <p:stCondLst>
                                            <p:cond delay="1312"/>
                                          </p:stCondLst>
                                        </p:cTn>
                                        <p:tgtEl>
                                          <p:spTgt spid="3"/>
                                        </p:tgtEl>
                                      </p:cBhvr>
                                      <p:to x="100000" y="80000"/>
                                    </p:animScale>
                                    <p:animScale>
                                      <p:cBhvr>
                                        <p:cTn id="34" dur="166" decel="50000">
                                          <p:stCondLst>
                                            <p:cond delay="1338"/>
                                          </p:stCondLst>
                                        </p:cTn>
                                        <p:tgtEl>
                                          <p:spTgt spid="3"/>
                                        </p:tgtEl>
                                      </p:cBhvr>
                                      <p:to x="100000" y="100000"/>
                                    </p:animScale>
                                    <p:animScale>
                                      <p:cBhvr>
                                        <p:cTn id="35" dur="26">
                                          <p:stCondLst>
                                            <p:cond delay="1642"/>
                                          </p:stCondLst>
                                        </p:cTn>
                                        <p:tgtEl>
                                          <p:spTgt spid="3"/>
                                        </p:tgtEl>
                                      </p:cBhvr>
                                      <p:to x="100000" y="90000"/>
                                    </p:animScale>
                                    <p:animScale>
                                      <p:cBhvr>
                                        <p:cTn id="36" dur="166" decel="50000">
                                          <p:stCondLst>
                                            <p:cond delay="1668"/>
                                          </p:stCondLst>
                                        </p:cTn>
                                        <p:tgtEl>
                                          <p:spTgt spid="3"/>
                                        </p:tgtEl>
                                      </p:cBhvr>
                                      <p:to x="100000" y="100000"/>
                                    </p:animScale>
                                    <p:animScale>
                                      <p:cBhvr>
                                        <p:cTn id="37" dur="26">
                                          <p:stCondLst>
                                            <p:cond delay="1808"/>
                                          </p:stCondLst>
                                        </p:cTn>
                                        <p:tgtEl>
                                          <p:spTgt spid="3"/>
                                        </p:tgtEl>
                                      </p:cBhvr>
                                      <p:to x="100000" y="95000"/>
                                    </p:animScale>
                                    <p:animScale>
                                      <p:cBhvr>
                                        <p:cTn id="38" dur="166" decel="50000">
                                          <p:stCondLst>
                                            <p:cond delay="1834"/>
                                          </p:stCondLst>
                                        </p:cTn>
                                        <p:tgtEl>
                                          <p:spTgt spid="3"/>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down)">
                                      <p:cBhvr>
                                        <p:cTn id="43" dur="580">
                                          <p:stCondLst>
                                            <p:cond delay="0"/>
                                          </p:stCondLst>
                                        </p:cTn>
                                        <p:tgtEl>
                                          <p:spTgt spid="6"/>
                                        </p:tgtEl>
                                      </p:cBhvr>
                                    </p:animEffect>
                                    <p:anim calcmode="lin" valueType="num">
                                      <p:cBhvr>
                                        <p:cTn id="4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49" dur="26">
                                          <p:stCondLst>
                                            <p:cond delay="650"/>
                                          </p:stCondLst>
                                        </p:cTn>
                                        <p:tgtEl>
                                          <p:spTgt spid="6"/>
                                        </p:tgtEl>
                                      </p:cBhvr>
                                      <p:to x="100000" y="60000"/>
                                    </p:animScale>
                                    <p:animScale>
                                      <p:cBhvr>
                                        <p:cTn id="50" dur="166" decel="50000">
                                          <p:stCondLst>
                                            <p:cond delay="676"/>
                                          </p:stCondLst>
                                        </p:cTn>
                                        <p:tgtEl>
                                          <p:spTgt spid="6"/>
                                        </p:tgtEl>
                                      </p:cBhvr>
                                      <p:to x="100000" y="100000"/>
                                    </p:animScale>
                                    <p:animScale>
                                      <p:cBhvr>
                                        <p:cTn id="51" dur="26">
                                          <p:stCondLst>
                                            <p:cond delay="1312"/>
                                          </p:stCondLst>
                                        </p:cTn>
                                        <p:tgtEl>
                                          <p:spTgt spid="6"/>
                                        </p:tgtEl>
                                      </p:cBhvr>
                                      <p:to x="100000" y="80000"/>
                                    </p:animScale>
                                    <p:animScale>
                                      <p:cBhvr>
                                        <p:cTn id="52" dur="166" decel="50000">
                                          <p:stCondLst>
                                            <p:cond delay="1338"/>
                                          </p:stCondLst>
                                        </p:cTn>
                                        <p:tgtEl>
                                          <p:spTgt spid="6"/>
                                        </p:tgtEl>
                                      </p:cBhvr>
                                      <p:to x="100000" y="100000"/>
                                    </p:animScale>
                                    <p:animScale>
                                      <p:cBhvr>
                                        <p:cTn id="53" dur="26">
                                          <p:stCondLst>
                                            <p:cond delay="1642"/>
                                          </p:stCondLst>
                                        </p:cTn>
                                        <p:tgtEl>
                                          <p:spTgt spid="6"/>
                                        </p:tgtEl>
                                      </p:cBhvr>
                                      <p:to x="100000" y="90000"/>
                                    </p:animScale>
                                    <p:animScale>
                                      <p:cBhvr>
                                        <p:cTn id="54" dur="166" decel="50000">
                                          <p:stCondLst>
                                            <p:cond delay="1668"/>
                                          </p:stCondLst>
                                        </p:cTn>
                                        <p:tgtEl>
                                          <p:spTgt spid="6"/>
                                        </p:tgtEl>
                                      </p:cBhvr>
                                      <p:to x="100000" y="100000"/>
                                    </p:animScale>
                                    <p:animScale>
                                      <p:cBhvr>
                                        <p:cTn id="55" dur="26">
                                          <p:stCondLst>
                                            <p:cond delay="1808"/>
                                          </p:stCondLst>
                                        </p:cTn>
                                        <p:tgtEl>
                                          <p:spTgt spid="6"/>
                                        </p:tgtEl>
                                      </p:cBhvr>
                                      <p:to x="100000" y="95000"/>
                                    </p:animScale>
                                    <p:animScale>
                                      <p:cBhvr>
                                        <p:cTn id="56"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838200" y="228600"/>
            <a:ext cx="7597849" cy="144655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Дидактическая игра </a:t>
            </a:r>
          </a:p>
          <a:p>
            <a:pPr algn="ctr"/>
            <a:r>
              <a:rPr lang="ru-RU" sz="4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«Угадай сказку по предмету»</a:t>
            </a:r>
          </a:p>
        </p:txBody>
      </p:sp>
      <p:pic>
        <p:nvPicPr>
          <p:cNvPr id="6" name="Рисунок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507672" y="1675150"/>
            <a:ext cx="4128655" cy="511276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685800" y="381000"/>
            <a:ext cx="7636962" cy="70788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Чтение сказки «Волк и 7 козлят»</a:t>
            </a:r>
          </a:p>
        </p:txBody>
      </p:sp>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81600" y="1432479"/>
            <a:ext cx="3674364" cy="4572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44018" y="1586231"/>
            <a:ext cx="4893564" cy="477442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80">
                                          <p:stCondLst>
                                            <p:cond delay="0"/>
                                          </p:stCondLst>
                                        </p:cTn>
                                        <p:tgtEl>
                                          <p:spTgt spid="6"/>
                                        </p:tgtEl>
                                      </p:cBhvr>
                                    </p:animEffect>
                                    <p:anim calcmode="lin" valueType="num">
                                      <p:cBhvr>
                                        <p:cTn id="26"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1" dur="26">
                                          <p:stCondLst>
                                            <p:cond delay="650"/>
                                          </p:stCondLst>
                                        </p:cTn>
                                        <p:tgtEl>
                                          <p:spTgt spid="6"/>
                                        </p:tgtEl>
                                      </p:cBhvr>
                                      <p:to x="100000" y="60000"/>
                                    </p:animScale>
                                    <p:animScale>
                                      <p:cBhvr>
                                        <p:cTn id="32" dur="166" decel="50000">
                                          <p:stCondLst>
                                            <p:cond delay="676"/>
                                          </p:stCondLst>
                                        </p:cTn>
                                        <p:tgtEl>
                                          <p:spTgt spid="6"/>
                                        </p:tgtEl>
                                      </p:cBhvr>
                                      <p:to x="100000" y="100000"/>
                                    </p:animScale>
                                    <p:animScale>
                                      <p:cBhvr>
                                        <p:cTn id="33" dur="26">
                                          <p:stCondLst>
                                            <p:cond delay="1312"/>
                                          </p:stCondLst>
                                        </p:cTn>
                                        <p:tgtEl>
                                          <p:spTgt spid="6"/>
                                        </p:tgtEl>
                                      </p:cBhvr>
                                      <p:to x="100000" y="80000"/>
                                    </p:animScale>
                                    <p:animScale>
                                      <p:cBhvr>
                                        <p:cTn id="34" dur="166" decel="50000">
                                          <p:stCondLst>
                                            <p:cond delay="1338"/>
                                          </p:stCondLst>
                                        </p:cTn>
                                        <p:tgtEl>
                                          <p:spTgt spid="6"/>
                                        </p:tgtEl>
                                      </p:cBhvr>
                                      <p:to x="100000" y="100000"/>
                                    </p:animScale>
                                    <p:animScale>
                                      <p:cBhvr>
                                        <p:cTn id="35" dur="26">
                                          <p:stCondLst>
                                            <p:cond delay="1642"/>
                                          </p:stCondLst>
                                        </p:cTn>
                                        <p:tgtEl>
                                          <p:spTgt spid="6"/>
                                        </p:tgtEl>
                                      </p:cBhvr>
                                      <p:to x="100000" y="90000"/>
                                    </p:animScale>
                                    <p:animScale>
                                      <p:cBhvr>
                                        <p:cTn id="36" dur="166" decel="50000">
                                          <p:stCondLst>
                                            <p:cond delay="1668"/>
                                          </p:stCondLst>
                                        </p:cTn>
                                        <p:tgtEl>
                                          <p:spTgt spid="6"/>
                                        </p:tgtEl>
                                      </p:cBhvr>
                                      <p:to x="100000" y="100000"/>
                                    </p:animScale>
                                    <p:animScale>
                                      <p:cBhvr>
                                        <p:cTn id="37" dur="26">
                                          <p:stCondLst>
                                            <p:cond delay="1808"/>
                                          </p:stCondLst>
                                        </p:cTn>
                                        <p:tgtEl>
                                          <p:spTgt spid="6"/>
                                        </p:tgtEl>
                                      </p:cBhvr>
                                      <p:to x="100000" y="95000"/>
                                    </p:animScale>
                                    <p:animScale>
                                      <p:cBhvr>
                                        <p:cTn id="38"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95666" y="304800"/>
            <a:ext cx="9114226"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«Собери </a:t>
            </a:r>
            <a:r>
              <a:rPr lang="ru-RU" sz="5400" b="1" cap="none" spc="50" dirty="0" err="1">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пазлы</a:t>
            </a:r>
            <a:r>
              <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из картинок»</a:t>
            </a:r>
          </a:p>
        </p:txBody>
      </p:sp>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600" y="1557868"/>
            <a:ext cx="7590212" cy="468295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762000" y="152400"/>
            <a:ext cx="7565084" cy="70788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Изготовление книжек-малышек</a:t>
            </a:r>
          </a:p>
        </p:txBody>
      </p:sp>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600200"/>
            <a:ext cx="4267200" cy="513470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76800" y="1600200"/>
            <a:ext cx="4267200" cy="513470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80">
                                          <p:stCondLst>
                                            <p:cond delay="0"/>
                                          </p:stCondLst>
                                        </p:cTn>
                                        <p:tgtEl>
                                          <p:spTgt spid="5"/>
                                        </p:tgtEl>
                                      </p:cBhvr>
                                    </p:animEffect>
                                    <p:anim calcmode="lin" valueType="num">
                                      <p:cBhvr>
                                        <p:cTn id="26"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1" dur="26">
                                          <p:stCondLst>
                                            <p:cond delay="650"/>
                                          </p:stCondLst>
                                        </p:cTn>
                                        <p:tgtEl>
                                          <p:spTgt spid="5"/>
                                        </p:tgtEl>
                                      </p:cBhvr>
                                      <p:to x="100000" y="60000"/>
                                    </p:animScale>
                                    <p:animScale>
                                      <p:cBhvr>
                                        <p:cTn id="32" dur="166" decel="50000">
                                          <p:stCondLst>
                                            <p:cond delay="676"/>
                                          </p:stCondLst>
                                        </p:cTn>
                                        <p:tgtEl>
                                          <p:spTgt spid="5"/>
                                        </p:tgtEl>
                                      </p:cBhvr>
                                      <p:to x="100000" y="100000"/>
                                    </p:animScale>
                                    <p:animScale>
                                      <p:cBhvr>
                                        <p:cTn id="33" dur="26">
                                          <p:stCondLst>
                                            <p:cond delay="1312"/>
                                          </p:stCondLst>
                                        </p:cTn>
                                        <p:tgtEl>
                                          <p:spTgt spid="5"/>
                                        </p:tgtEl>
                                      </p:cBhvr>
                                      <p:to x="100000" y="80000"/>
                                    </p:animScale>
                                    <p:animScale>
                                      <p:cBhvr>
                                        <p:cTn id="34" dur="166" decel="50000">
                                          <p:stCondLst>
                                            <p:cond delay="1338"/>
                                          </p:stCondLst>
                                        </p:cTn>
                                        <p:tgtEl>
                                          <p:spTgt spid="5"/>
                                        </p:tgtEl>
                                      </p:cBhvr>
                                      <p:to x="100000" y="100000"/>
                                    </p:animScale>
                                    <p:animScale>
                                      <p:cBhvr>
                                        <p:cTn id="35" dur="26">
                                          <p:stCondLst>
                                            <p:cond delay="1642"/>
                                          </p:stCondLst>
                                        </p:cTn>
                                        <p:tgtEl>
                                          <p:spTgt spid="5"/>
                                        </p:tgtEl>
                                      </p:cBhvr>
                                      <p:to x="100000" y="90000"/>
                                    </p:animScale>
                                    <p:animScale>
                                      <p:cBhvr>
                                        <p:cTn id="36" dur="166" decel="50000">
                                          <p:stCondLst>
                                            <p:cond delay="1668"/>
                                          </p:stCondLst>
                                        </p:cTn>
                                        <p:tgtEl>
                                          <p:spTgt spid="5"/>
                                        </p:tgtEl>
                                      </p:cBhvr>
                                      <p:to x="100000" y="100000"/>
                                    </p:animScale>
                                    <p:animScale>
                                      <p:cBhvr>
                                        <p:cTn id="37" dur="26">
                                          <p:stCondLst>
                                            <p:cond delay="1808"/>
                                          </p:stCondLst>
                                        </p:cTn>
                                        <p:tgtEl>
                                          <p:spTgt spid="5"/>
                                        </p:tgtEl>
                                      </p:cBhvr>
                                      <p:to x="100000" y="95000"/>
                                    </p:animScale>
                                    <p:animScale>
                                      <p:cBhvr>
                                        <p:cTn id="38"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1025" name="Rectangle 1"/>
          <p:cNvSpPr>
            <a:spLocks noChangeArrowheads="1"/>
          </p:cNvSpPr>
          <p:nvPr/>
        </p:nvSpPr>
        <p:spPr bwMode="auto">
          <a:xfrm>
            <a:off x="381000" y="1371600"/>
            <a:ext cx="7924800"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fontAlgn="base">
              <a:spcBef>
                <a:spcPct val="0"/>
              </a:spcBef>
              <a:spcAft>
                <a:spcPct val="0"/>
              </a:spcAft>
            </a:pPr>
            <a:r>
              <a:rPr lang="ru-RU" dirty="0">
                <a:latin typeface="Times New Roman" pitchFamily="18" charset="0"/>
                <a:cs typeface="Times New Roman" pitchFamily="18" charset="0"/>
              </a:rPr>
              <a:t>Одним из самых эффективных средств развития и воспитания ребенка в младшем дошкольном возрасте является театр и театрализованные игры.</a:t>
            </a:r>
          </a:p>
          <a:p>
            <a:pPr lvl="0" indent="449263" fontAlgn="base">
              <a:spcBef>
                <a:spcPct val="0"/>
              </a:spcBef>
              <a:spcAft>
                <a:spcPct val="0"/>
              </a:spcAft>
            </a:pPr>
            <a:r>
              <a:rPr kumimoji="0" lang="ru-RU"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Театрализованная деятельность является источником развития чувств, глубоких переживаний ребенка, приобщает его к духовным ценностям. Они развивают эмоциональную сферу ребенка, заставляют его сочувствовать персонажам, кроме того позволяют формировать опыт социальных навыков поведения благодаря тому, что каждое литературное произведение или сказка для детей дошкольного возраста всегда имеют нравственную направленность. 	Любимые герои становятся образцами для подражания и отождествления. Именно способность ребенка к такой идентификации с полюбившимся образом оказывает позитивное влияние на формирование качеств личности.  Кроме того, театрализованная деятельность позволяет ребенку решать многие проблемные ситуации опосредованно от лица какого-либо персонажа. Это помогает преодолевать робость, неуверенность в себе, застенчивость.</a:t>
            </a:r>
            <a:endParaRPr kumimoji="0" lang="ru-RU" sz="24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4" name="Прямоугольник 3"/>
          <p:cNvSpPr/>
          <p:nvPr/>
        </p:nvSpPr>
        <p:spPr>
          <a:xfrm>
            <a:off x="2057400" y="228600"/>
            <a:ext cx="432362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Актуальность</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914400" y="304800"/>
            <a:ext cx="722499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Чтение сказки «Репки»</a:t>
            </a:r>
          </a:p>
        </p:txBody>
      </p:sp>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7296" y="1351920"/>
            <a:ext cx="4408515" cy="513470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Рисунок 5"/>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648200" y="1228129"/>
            <a:ext cx="4267199" cy="538228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580">
                                          <p:stCondLst>
                                            <p:cond delay="0"/>
                                          </p:stCondLst>
                                        </p:cTn>
                                        <p:tgtEl>
                                          <p:spTgt spid="4"/>
                                        </p:tgtEl>
                                      </p:cBhvr>
                                    </p:animEffect>
                                    <p:anim calcmode="lin" valueType="num">
                                      <p:cBhvr>
                                        <p:cTn id="2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31" dur="26">
                                          <p:stCondLst>
                                            <p:cond delay="650"/>
                                          </p:stCondLst>
                                        </p:cTn>
                                        <p:tgtEl>
                                          <p:spTgt spid="4"/>
                                        </p:tgtEl>
                                      </p:cBhvr>
                                      <p:to x="100000" y="60000"/>
                                    </p:animScale>
                                    <p:animScale>
                                      <p:cBhvr>
                                        <p:cTn id="32" dur="166" decel="50000">
                                          <p:stCondLst>
                                            <p:cond delay="676"/>
                                          </p:stCondLst>
                                        </p:cTn>
                                        <p:tgtEl>
                                          <p:spTgt spid="4"/>
                                        </p:tgtEl>
                                      </p:cBhvr>
                                      <p:to x="100000" y="100000"/>
                                    </p:animScale>
                                    <p:animScale>
                                      <p:cBhvr>
                                        <p:cTn id="33" dur="26">
                                          <p:stCondLst>
                                            <p:cond delay="1312"/>
                                          </p:stCondLst>
                                        </p:cTn>
                                        <p:tgtEl>
                                          <p:spTgt spid="4"/>
                                        </p:tgtEl>
                                      </p:cBhvr>
                                      <p:to x="100000" y="80000"/>
                                    </p:animScale>
                                    <p:animScale>
                                      <p:cBhvr>
                                        <p:cTn id="34" dur="166" decel="50000">
                                          <p:stCondLst>
                                            <p:cond delay="1338"/>
                                          </p:stCondLst>
                                        </p:cTn>
                                        <p:tgtEl>
                                          <p:spTgt spid="4"/>
                                        </p:tgtEl>
                                      </p:cBhvr>
                                      <p:to x="100000" y="100000"/>
                                    </p:animScale>
                                    <p:animScale>
                                      <p:cBhvr>
                                        <p:cTn id="35" dur="26">
                                          <p:stCondLst>
                                            <p:cond delay="1642"/>
                                          </p:stCondLst>
                                        </p:cTn>
                                        <p:tgtEl>
                                          <p:spTgt spid="4"/>
                                        </p:tgtEl>
                                      </p:cBhvr>
                                      <p:to x="100000" y="90000"/>
                                    </p:animScale>
                                    <p:animScale>
                                      <p:cBhvr>
                                        <p:cTn id="36" dur="166" decel="50000">
                                          <p:stCondLst>
                                            <p:cond delay="1668"/>
                                          </p:stCondLst>
                                        </p:cTn>
                                        <p:tgtEl>
                                          <p:spTgt spid="4"/>
                                        </p:tgtEl>
                                      </p:cBhvr>
                                      <p:to x="100000" y="100000"/>
                                    </p:animScale>
                                    <p:animScale>
                                      <p:cBhvr>
                                        <p:cTn id="37" dur="26">
                                          <p:stCondLst>
                                            <p:cond delay="1808"/>
                                          </p:stCondLst>
                                        </p:cTn>
                                        <p:tgtEl>
                                          <p:spTgt spid="4"/>
                                        </p:tgtEl>
                                      </p:cBhvr>
                                      <p:to x="100000" y="95000"/>
                                    </p:animScale>
                                    <p:animScale>
                                      <p:cBhvr>
                                        <p:cTn id="38"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457200" y="228600"/>
            <a:ext cx="7917937" cy="769441"/>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Театрализация сказки «Репка»</a:t>
            </a:r>
          </a:p>
        </p:txBody>
      </p:sp>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09205" y="1504604"/>
            <a:ext cx="4267200" cy="519079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85608" y="1517073"/>
            <a:ext cx="4267200" cy="519771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80">
                                          <p:stCondLst>
                                            <p:cond delay="0"/>
                                          </p:stCondLst>
                                        </p:cTn>
                                        <p:tgtEl>
                                          <p:spTgt spid="5"/>
                                        </p:tgtEl>
                                      </p:cBhvr>
                                    </p:animEffect>
                                    <p:anim calcmode="lin" valueType="num">
                                      <p:cBhvr>
                                        <p:cTn id="26"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1" dur="26">
                                          <p:stCondLst>
                                            <p:cond delay="650"/>
                                          </p:stCondLst>
                                        </p:cTn>
                                        <p:tgtEl>
                                          <p:spTgt spid="5"/>
                                        </p:tgtEl>
                                      </p:cBhvr>
                                      <p:to x="100000" y="60000"/>
                                    </p:animScale>
                                    <p:animScale>
                                      <p:cBhvr>
                                        <p:cTn id="32" dur="166" decel="50000">
                                          <p:stCondLst>
                                            <p:cond delay="676"/>
                                          </p:stCondLst>
                                        </p:cTn>
                                        <p:tgtEl>
                                          <p:spTgt spid="5"/>
                                        </p:tgtEl>
                                      </p:cBhvr>
                                      <p:to x="100000" y="100000"/>
                                    </p:animScale>
                                    <p:animScale>
                                      <p:cBhvr>
                                        <p:cTn id="33" dur="26">
                                          <p:stCondLst>
                                            <p:cond delay="1312"/>
                                          </p:stCondLst>
                                        </p:cTn>
                                        <p:tgtEl>
                                          <p:spTgt spid="5"/>
                                        </p:tgtEl>
                                      </p:cBhvr>
                                      <p:to x="100000" y="80000"/>
                                    </p:animScale>
                                    <p:animScale>
                                      <p:cBhvr>
                                        <p:cTn id="34" dur="166" decel="50000">
                                          <p:stCondLst>
                                            <p:cond delay="1338"/>
                                          </p:stCondLst>
                                        </p:cTn>
                                        <p:tgtEl>
                                          <p:spTgt spid="5"/>
                                        </p:tgtEl>
                                      </p:cBhvr>
                                      <p:to x="100000" y="100000"/>
                                    </p:animScale>
                                    <p:animScale>
                                      <p:cBhvr>
                                        <p:cTn id="35" dur="26">
                                          <p:stCondLst>
                                            <p:cond delay="1642"/>
                                          </p:stCondLst>
                                        </p:cTn>
                                        <p:tgtEl>
                                          <p:spTgt spid="5"/>
                                        </p:tgtEl>
                                      </p:cBhvr>
                                      <p:to x="100000" y="90000"/>
                                    </p:animScale>
                                    <p:animScale>
                                      <p:cBhvr>
                                        <p:cTn id="36" dur="166" decel="50000">
                                          <p:stCondLst>
                                            <p:cond delay="1668"/>
                                          </p:stCondLst>
                                        </p:cTn>
                                        <p:tgtEl>
                                          <p:spTgt spid="5"/>
                                        </p:tgtEl>
                                      </p:cBhvr>
                                      <p:to x="100000" y="100000"/>
                                    </p:animScale>
                                    <p:animScale>
                                      <p:cBhvr>
                                        <p:cTn id="37" dur="26">
                                          <p:stCondLst>
                                            <p:cond delay="1808"/>
                                          </p:stCondLst>
                                        </p:cTn>
                                        <p:tgtEl>
                                          <p:spTgt spid="5"/>
                                        </p:tgtEl>
                                      </p:cBhvr>
                                      <p:to x="100000" y="95000"/>
                                    </p:animScale>
                                    <p:animScale>
                                      <p:cBhvr>
                                        <p:cTn id="38"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359608" y="228600"/>
            <a:ext cx="7912744" cy="830997"/>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Аппликация сказки «Репка»</a:t>
            </a:r>
          </a:p>
        </p:txBody>
      </p:sp>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9752" y="1062368"/>
            <a:ext cx="4362599" cy="268910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8317" y="3963986"/>
            <a:ext cx="4362599" cy="28954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Рисунок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21959" y="1047128"/>
            <a:ext cx="4322041" cy="270434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Рисунок 6"/>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4821959" y="3963986"/>
            <a:ext cx="4169641" cy="282830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80">
                                          <p:stCondLst>
                                            <p:cond delay="0"/>
                                          </p:stCondLst>
                                        </p:cTn>
                                        <p:tgtEl>
                                          <p:spTgt spid="5"/>
                                        </p:tgtEl>
                                      </p:cBhvr>
                                    </p:animEffect>
                                    <p:anim calcmode="lin" valueType="num">
                                      <p:cBhvr>
                                        <p:cTn id="26"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1" dur="26">
                                          <p:stCondLst>
                                            <p:cond delay="650"/>
                                          </p:stCondLst>
                                        </p:cTn>
                                        <p:tgtEl>
                                          <p:spTgt spid="5"/>
                                        </p:tgtEl>
                                      </p:cBhvr>
                                      <p:to x="100000" y="60000"/>
                                    </p:animScale>
                                    <p:animScale>
                                      <p:cBhvr>
                                        <p:cTn id="32" dur="166" decel="50000">
                                          <p:stCondLst>
                                            <p:cond delay="676"/>
                                          </p:stCondLst>
                                        </p:cTn>
                                        <p:tgtEl>
                                          <p:spTgt spid="5"/>
                                        </p:tgtEl>
                                      </p:cBhvr>
                                      <p:to x="100000" y="100000"/>
                                    </p:animScale>
                                    <p:animScale>
                                      <p:cBhvr>
                                        <p:cTn id="33" dur="26">
                                          <p:stCondLst>
                                            <p:cond delay="1312"/>
                                          </p:stCondLst>
                                        </p:cTn>
                                        <p:tgtEl>
                                          <p:spTgt spid="5"/>
                                        </p:tgtEl>
                                      </p:cBhvr>
                                      <p:to x="100000" y="80000"/>
                                    </p:animScale>
                                    <p:animScale>
                                      <p:cBhvr>
                                        <p:cTn id="34" dur="166" decel="50000">
                                          <p:stCondLst>
                                            <p:cond delay="1338"/>
                                          </p:stCondLst>
                                        </p:cTn>
                                        <p:tgtEl>
                                          <p:spTgt spid="5"/>
                                        </p:tgtEl>
                                      </p:cBhvr>
                                      <p:to x="100000" y="100000"/>
                                    </p:animScale>
                                    <p:animScale>
                                      <p:cBhvr>
                                        <p:cTn id="35" dur="26">
                                          <p:stCondLst>
                                            <p:cond delay="1642"/>
                                          </p:stCondLst>
                                        </p:cTn>
                                        <p:tgtEl>
                                          <p:spTgt spid="5"/>
                                        </p:tgtEl>
                                      </p:cBhvr>
                                      <p:to x="100000" y="90000"/>
                                    </p:animScale>
                                    <p:animScale>
                                      <p:cBhvr>
                                        <p:cTn id="36" dur="166" decel="50000">
                                          <p:stCondLst>
                                            <p:cond delay="1668"/>
                                          </p:stCondLst>
                                        </p:cTn>
                                        <p:tgtEl>
                                          <p:spTgt spid="5"/>
                                        </p:tgtEl>
                                      </p:cBhvr>
                                      <p:to x="100000" y="100000"/>
                                    </p:animScale>
                                    <p:animScale>
                                      <p:cBhvr>
                                        <p:cTn id="37" dur="26">
                                          <p:stCondLst>
                                            <p:cond delay="1808"/>
                                          </p:stCondLst>
                                        </p:cTn>
                                        <p:tgtEl>
                                          <p:spTgt spid="5"/>
                                        </p:tgtEl>
                                      </p:cBhvr>
                                      <p:to x="100000" y="95000"/>
                                    </p:animScale>
                                    <p:animScale>
                                      <p:cBhvr>
                                        <p:cTn id="38" dur="166" decel="50000">
                                          <p:stCondLst>
                                            <p:cond delay="1834"/>
                                          </p:stCondLst>
                                        </p:cTn>
                                        <p:tgtEl>
                                          <p:spTgt spid="5"/>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down)">
                                      <p:cBhvr>
                                        <p:cTn id="43" dur="580">
                                          <p:stCondLst>
                                            <p:cond delay="0"/>
                                          </p:stCondLst>
                                        </p:cTn>
                                        <p:tgtEl>
                                          <p:spTgt spid="6"/>
                                        </p:tgtEl>
                                      </p:cBhvr>
                                    </p:animEffect>
                                    <p:anim calcmode="lin" valueType="num">
                                      <p:cBhvr>
                                        <p:cTn id="4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49" dur="26">
                                          <p:stCondLst>
                                            <p:cond delay="650"/>
                                          </p:stCondLst>
                                        </p:cTn>
                                        <p:tgtEl>
                                          <p:spTgt spid="6"/>
                                        </p:tgtEl>
                                      </p:cBhvr>
                                      <p:to x="100000" y="60000"/>
                                    </p:animScale>
                                    <p:animScale>
                                      <p:cBhvr>
                                        <p:cTn id="50" dur="166" decel="50000">
                                          <p:stCondLst>
                                            <p:cond delay="676"/>
                                          </p:stCondLst>
                                        </p:cTn>
                                        <p:tgtEl>
                                          <p:spTgt spid="6"/>
                                        </p:tgtEl>
                                      </p:cBhvr>
                                      <p:to x="100000" y="100000"/>
                                    </p:animScale>
                                    <p:animScale>
                                      <p:cBhvr>
                                        <p:cTn id="51" dur="26">
                                          <p:stCondLst>
                                            <p:cond delay="1312"/>
                                          </p:stCondLst>
                                        </p:cTn>
                                        <p:tgtEl>
                                          <p:spTgt spid="6"/>
                                        </p:tgtEl>
                                      </p:cBhvr>
                                      <p:to x="100000" y="80000"/>
                                    </p:animScale>
                                    <p:animScale>
                                      <p:cBhvr>
                                        <p:cTn id="52" dur="166" decel="50000">
                                          <p:stCondLst>
                                            <p:cond delay="1338"/>
                                          </p:stCondLst>
                                        </p:cTn>
                                        <p:tgtEl>
                                          <p:spTgt spid="6"/>
                                        </p:tgtEl>
                                      </p:cBhvr>
                                      <p:to x="100000" y="100000"/>
                                    </p:animScale>
                                    <p:animScale>
                                      <p:cBhvr>
                                        <p:cTn id="53" dur="26">
                                          <p:stCondLst>
                                            <p:cond delay="1642"/>
                                          </p:stCondLst>
                                        </p:cTn>
                                        <p:tgtEl>
                                          <p:spTgt spid="6"/>
                                        </p:tgtEl>
                                      </p:cBhvr>
                                      <p:to x="100000" y="90000"/>
                                    </p:animScale>
                                    <p:animScale>
                                      <p:cBhvr>
                                        <p:cTn id="54" dur="166" decel="50000">
                                          <p:stCondLst>
                                            <p:cond delay="1668"/>
                                          </p:stCondLst>
                                        </p:cTn>
                                        <p:tgtEl>
                                          <p:spTgt spid="6"/>
                                        </p:tgtEl>
                                      </p:cBhvr>
                                      <p:to x="100000" y="100000"/>
                                    </p:animScale>
                                    <p:animScale>
                                      <p:cBhvr>
                                        <p:cTn id="55" dur="26">
                                          <p:stCondLst>
                                            <p:cond delay="1808"/>
                                          </p:stCondLst>
                                        </p:cTn>
                                        <p:tgtEl>
                                          <p:spTgt spid="6"/>
                                        </p:tgtEl>
                                      </p:cBhvr>
                                      <p:to x="100000" y="95000"/>
                                    </p:animScale>
                                    <p:animScale>
                                      <p:cBhvr>
                                        <p:cTn id="56" dur="166" decel="50000">
                                          <p:stCondLst>
                                            <p:cond delay="1834"/>
                                          </p:stCondLst>
                                        </p:cTn>
                                        <p:tgtEl>
                                          <p:spTgt spid="6"/>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wipe(down)">
                                      <p:cBhvr>
                                        <p:cTn id="61" dur="580">
                                          <p:stCondLst>
                                            <p:cond delay="0"/>
                                          </p:stCondLst>
                                        </p:cTn>
                                        <p:tgtEl>
                                          <p:spTgt spid="7"/>
                                        </p:tgtEl>
                                      </p:cBhvr>
                                    </p:animEffect>
                                    <p:anim calcmode="lin" valueType="num">
                                      <p:cBhvr>
                                        <p:cTn id="62"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67" dur="26">
                                          <p:stCondLst>
                                            <p:cond delay="650"/>
                                          </p:stCondLst>
                                        </p:cTn>
                                        <p:tgtEl>
                                          <p:spTgt spid="7"/>
                                        </p:tgtEl>
                                      </p:cBhvr>
                                      <p:to x="100000" y="60000"/>
                                    </p:animScale>
                                    <p:animScale>
                                      <p:cBhvr>
                                        <p:cTn id="68" dur="166" decel="50000">
                                          <p:stCondLst>
                                            <p:cond delay="676"/>
                                          </p:stCondLst>
                                        </p:cTn>
                                        <p:tgtEl>
                                          <p:spTgt spid="7"/>
                                        </p:tgtEl>
                                      </p:cBhvr>
                                      <p:to x="100000" y="100000"/>
                                    </p:animScale>
                                    <p:animScale>
                                      <p:cBhvr>
                                        <p:cTn id="69" dur="26">
                                          <p:stCondLst>
                                            <p:cond delay="1312"/>
                                          </p:stCondLst>
                                        </p:cTn>
                                        <p:tgtEl>
                                          <p:spTgt spid="7"/>
                                        </p:tgtEl>
                                      </p:cBhvr>
                                      <p:to x="100000" y="80000"/>
                                    </p:animScale>
                                    <p:animScale>
                                      <p:cBhvr>
                                        <p:cTn id="70" dur="166" decel="50000">
                                          <p:stCondLst>
                                            <p:cond delay="1338"/>
                                          </p:stCondLst>
                                        </p:cTn>
                                        <p:tgtEl>
                                          <p:spTgt spid="7"/>
                                        </p:tgtEl>
                                      </p:cBhvr>
                                      <p:to x="100000" y="100000"/>
                                    </p:animScale>
                                    <p:animScale>
                                      <p:cBhvr>
                                        <p:cTn id="71" dur="26">
                                          <p:stCondLst>
                                            <p:cond delay="1642"/>
                                          </p:stCondLst>
                                        </p:cTn>
                                        <p:tgtEl>
                                          <p:spTgt spid="7"/>
                                        </p:tgtEl>
                                      </p:cBhvr>
                                      <p:to x="100000" y="90000"/>
                                    </p:animScale>
                                    <p:animScale>
                                      <p:cBhvr>
                                        <p:cTn id="72" dur="166" decel="50000">
                                          <p:stCondLst>
                                            <p:cond delay="1668"/>
                                          </p:stCondLst>
                                        </p:cTn>
                                        <p:tgtEl>
                                          <p:spTgt spid="7"/>
                                        </p:tgtEl>
                                      </p:cBhvr>
                                      <p:to x="100000" y="100000"/>
                                    </p:animScale>
                                    <p:animScale>
                                      <p:cBhvr>
                                        <p:cTn id="73" dur="26">
                                          <p:stCondLst>
                                            <p:cond delay="1808"/>
                                          </p:stCondLst>
                                        </p:cTn>
                                        <p:tgtEl>
                                          <p:spTgt spid="7"/>
                                        </p:tgtEl>
                                      </p:cBhvr>
                                      <p:to x="100000" y="95000"/>
                                    </p:animScale>
                                    <p:animScale>
                                      <p:cBhvr>
                                        <p:cTn id="74"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304800" y="381000"/>
            <a:ext cx="9677400"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Раскраски для детей</a:t>
            </a:r>
            <a:r>
              <a:rPr lang="ru-RU"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ru-RU"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«Сказочные герои»</a:t>
            </a:r>
          </a:p>
        </p:txBody>
      </p:sp>
      <p:pic>
        <p:nvPicPr>
          <p:cNvPr id="8" name="Рисунок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752600"/>
            <a:ext cx="4420696" cy="471497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Рисунок 8"/>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723304" y="1752600"/>
            <a:ext cx="4420696" cy="471497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9067791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80">
                                          <p:stCondLst>
                                            <p:cond delay="0"/>
                                          </p:stCondLst>
                                        </p:cTn>
                                        <p:tgtEl>
                                          <p:spTgt spid="9"/>
                                        </p:tgtEl>
                                      </p:cBhvr>
                                    </p:animEffect>
                                    <p:anim calcmode="lin" valueType="num">
                                      <p:cBhvr>
                                        <p:cTn id="26"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31" dur="26">
                                          <p:stCondLst>
                                            <p:cond delay="650"/>
                                          </p:stCondLst>
                                        </p:cTn>
                                        <p:tgtEl>
                                          <p:spTgt spid="9"/>
                                        </p:tgtEl>
                                      </p:cBhvr>
                                      <p:to x="100000" y="60000"/>
                                    </p:animScale>
                                    <p:animScale>
                                      <p:cBhvr>
                                        <p:cTn id="32" dur="166" decel="50000">
                                          <p:stCondLst>
                                            <p:cond delay="676"/>
                                          </p:stCondLst>
                                        </p:cTn>
                                        <p:tgtEl>
                                          <p:spTgt spid="9"/>
                                        </p:tgtEl>
                                      </p:cBhvr>
                                      <p:to x="100000" y="100000"/>
                                    </p:animScale>
                                    <p:animScale>
                                      <p:cBhvr>
                                        <p:cTn id="33" dur="26">
                                          <p:stCondLst>
                                            <p:cond delay="1312"/>
                                          </p:stCondLst>
                                        </p:cTn>
                                        <p:tgtEl>
                                          <p:spTgt spid="9"/>
                                        </p:tgtEl>
                                      </p:cBhvr>
                                      <p:to x="100000" y="80000"/>
                                    </p:animScale>
                                    <p:animScale>
                                      <p:cBhvr>
                                        <p:cTn id="34" dur="166" decel="50000">
                                          <p:stCondLst>
                                            <p:cond delay="1338"/>
                                          </p:stCondLst>
                                        </p:cTn>
                                        <p:tgtEl>
                                          <p:spTgt spid="9"/>
                                        </p:tgtEl>
                                      </p:cBhvr>
                                      <p:to x="100000" y="100000"/>
                                    </p:animScale>
                                    <p:animScale>
                                      <p:cBhvr>
                                        <p:cTn id="35" dur="26">
                                          <p:stCondLst>
                                            <p:cond delay="1642"/>
                                          </p:stCondLst>
                                        </p:cTn>
                                        <p:tgtEl>
                                          <p:spTgt spid="9"/>
                                        </p:tgtEl>
                                      </p:cBhvr>
                                      <p:to x="100000" y="90000"/>
                                    </p:animScale>
                                    <p:animScale>
                                      <p:cBhvr>
                                        <p:cTn id="36" dur="166" decel="50000">
                                          <p:stCondLst>
                                            <p:cond delay="1668"/>
                                          </p:stCondLst>
                                        </p:cTn>
                                        <p:tgtEl>
                                          <p:spTgt spid="9"/>
                                        </p:tgtEl>
                                      </p:cBhvr>
                                      <p:to x="100000" y="100000"/>
                                    </p:animScale>
                                    <p:animScale>
                                      <p:cBhvr>
                                        <p:cTn id="37" dur="26">
                                          <p:stCondLst>
                                            <p:cond delay="1808"/>
                                          </p:stCondLst>
                                        </p:cTn>
                                        <p:tgtEl>
                                          <p:spTgt spid="9"/>
                                        </p:tgtEl>
                                      </p:cBhvr>
                                      <p:to x="100000" y="95000"/>
                                    </p:animScale>
                                    <p:animScale>
                                      <p:cBhvr>
                                        <p:cTn id="38"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34249" y="-39258"/>
            <a:ext cx="9144000" cy="6858000"/>
          </a:xfrm>
          <a:prstGeom prst="rect">
            <a:avLst/>
          </a:prstGeom>
        </p:spPr>
      </p:pic>
      <p:sp>
        <p:nvSpPr>
          <p:cNvPr id="3" name="Прямоугольник 2"/>
          <p:cNvSpPr/>
          <p:nvPr/>
        </p:nvSpPr>
        <p:spPr>
          <a:xfrm>
            <a:off x="1500166" y="214290"/>
            <a:ext cx="5890908" cy="150810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Консультирование родителей </a:t>
            </a:r>
          </a:p>
          <a:p>
            <a:pPr algn="ctr"/>
            <a:r>
              <a:rPr lang="ru-RU"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по сказкам для домашнего чтения</a:t>
            </a:r>
            <a:r>
              <a:rPr lang="ru-RU"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p>
          <a:p>
            <a:pPr algn="ctr"/>
            <a:r>
              <a:rPr lang="ru-RU"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«Читаем </a:t>
            </a: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дома</a:t>
            </a:r>
            <a:r>
              <a:rPr lang="ru-RU"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p:txBody>
      </p:sp>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57600" y="4069208"/>
            <a:ext cx="2975106" cy="274953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7381" y="4084080"/>
            <a:ext cx="2401019" cy="27739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Рисунок 7"/>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197134" y="1612959"/>
            <a:ext cx="3086179" cy="225215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Рисунок 8"/>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rot="5400000">
            <a:off x="6467661" y="1395292"/>
            <a:ext cx="2602317" cy="2667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580">
                                          <p:stCondLst>
                                            <p:cond delay="0"/>
                                          </p:stCondLst>
                                        </p:cTn>
                                        <p:tgtEl>
                                          <p:spTgt spid="7"/>
                                        </p:tgtEl>
                                      </p:cBhvr>
                                    </p:animEffect>
                                    <p:anim calcmode="lin" valueType="num">
                                      <p:cBhvr>
                                        <p:cTn id="26"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1" dur="26">
                                          <p:stCondLst>
                                            <p:cond delay="650"/>
                                          </p:stCondLst>
                                        </p:cTn>
                                        <p:tgtEl>
                                          <p:spTgt spid="7"/>
                                        </p:tgtEl>
                                      </p:cBhvr>
                                      <p:to x="100000" y="60000"/>
                                    </p:animScale>
                                    <p:animScale>
                                      <p:cBhvr>
                                        <p:cTn id="32" dur="166" decel="50000">
                                          <p:stCondLst>
                                            <p:cond delay="676"/>
                                          </p:stCondLst>
                                        </p:cTn>
                                        <p:tgtEl>
                                          <p:spTgt spid="7"/>
                                        </p:tgtEl>
                                      </p:cBhvr>
                                      <p:to x="100000" y="100000"/>
                                    </p:animScale>
                                    <p:animScale>
                                      <p:cBhvr>
                                        <p:cTn id="33" dur="26">
                                          <p:stCondLst>
                                            <p:cond delay="1312"/>
                                          </p:stCondLst>
                                        </p:cTn>
                                        <p:tgtEl>
                                          <p:spTgt spid="7"/>
                                        </p:tgtEl>
                                      </p:cBhvr>
                                      <p:to x="100000" y="80000"/>
                                    </p:animScale>
                                    <p:animScale>
                                      <p:cBhvr>
                                        <p:cTn id="34" dur="166" decel="50000">
                                          <p:stCondLst>
                                            <p:cond delay="1338"/>
                                          </p:stCondLst>
                                        </p:cTn>
                                        <p:tgtEl>
                                          <p:spTgt spid="7"/>
                                        </p:tgtEl>
                                      </p:cBhvr>
                                      <p:to x="100000" y="100000"/>
                                    </p:animScale>
                                    <p:animScale>
                                      <p:cBhvr>
                                        <p:cTn id="35" dur="26">
                                          <p:stCondLst>
                                            <p:cond delay="1642"/>
                                          </p:stCondLst>
                                        </p:cTn>
                                        <p:tgtEl>
                                          <p:spTgt spid="7"/>
                                        </p:tgtEl>
                                      </p:cBhvr>
                                      <p:to x="100000" y="90000"/>
                                    </p:animScale>
                                    <p:animScale>
                                      <p:cBhvr>
                                        <p:cTn id="36" dur="166" decel="50000">
                                          <p:stCondLst>
                                            <p:cond delay="1668"/>
                                          </p:stCondLst>
                                        </p:cTn>
                                        <p:tgtEl>
                                          <p:spTgt spid="7"/>
                                        </p:tgtEl>
                                      </p:cBhvr>
                                      <p:to x="100000" y="100000"/>
                                    </p:animScale>
                                    <p:animScale>
                                      <p:cBhvr>
                                        <p:cTn id="37" dur="26">
                                          <p:stCondLst>
                                            <p:cond delay="1808"/>
                                          </p:stCondLst>
                                        </p:cTn>
                                        <p:tgtEl>
                                          <p:spTgt spid="7"/>
                                        </p:tgtEl>
                                      </p:cBhvr>
                                      <p:to x="100000" y="95000"/>
                                    </p:animScale>
                                    <p:animScale>
                                      <p:cBhvr>
                                        <p:cTn id="38" dur="166" decel="50000">
                                          <p:stCondLst>
                                            <p:cond delay="1834"/>
                                          </p:stCondLst>
                                        </p:cTn>
                                        <p:tgtEl>
                                          <p:spTgt spid="7"/>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down)">
                                      <p:cBhvr>
                                        <p:cTn id="43" dur="580">
                                          <p:stCondLst>
                                            <p:cond delay="0"/>
                                          </p:stCondLst>
                                        </p:cTn>
                                        <p:tgtEl>
                                          <p:spTgt spid="9"/>
                                        </p:tgtEl>
                                      </p:cBhvr>
                                    </p:animEffect>
                                    <p:anim calcmode="lin" valueType="num">
                                      <p:cBhvr>
                                        <p:cTn id="44"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49" dur="26">
                                          <p:stCondLst>
                                            <p:cond delay="650"/>
                                          </p:stCondLst>
                                        </p:cTn>
                                        <p:tgtEl>
                                          <p:spTgt spid="9"/>
                                        </p:tgtEl>
                                      </p:cBhvr>
                                      <p:to x="100000" y="60000"/>
                                    </p:animScale>
                                    <p:animScale>
                                      <p:cBhvr>
                                        <p:cTn id="50" dur="166" decel="50000">
                                          <p:stCondLst>
                                            <p:cond delay="676"/>
                                          </p:stCondLst>
                                        </p:cTn>
                                        <p:tgtEl>
                                          <p:spTgt spid="9"/>
                                        </p:tgtEl>
                                      </p:cBhvr>
                                      <p:to x="100000" y="100000"/>
                                    </p:animScale>
                                    <p:animScale>
                                      <p:cBhvr>
                                        <p:cTn id="51" dur="26">
                                          <p:stCondLst>
                                            <p:cond delay="1312"/>
                                          </p:stCondLst>
                                        </p:cTn>
                                        <p:tgtEl>
                                          <p:spTgt spid="9"/>
                                        </p:tgtEl>
                                      </p:cBhvr>
                                      <p:to x="100000" y="80000"/>
                                    </p:animScale>
                                    <p:animScale>
                                      <p:cBhvr>
                                        <p:cTn id="52" dur="166" decel="50000">
                                          <p:stCondLst>
                                            <p:cond delay="1338"/>
                                          </p:stCondLst>
                                        </p:cTn>
                                        <p:tgtEl>
                                          <p:spTgt spid="9"/>
                                        </p:tgtEl>
                                      </p:cBhvr>
                                      <p:to x="100000" y="100000"/>
                                    </p:animScale>
                                    <p:animScale>
                                      <p:cBhvr>
                                        <p:cTn id="53" dur="26">
                                          <p:stCondLst>
                                            <p:cond delay="1642"/>
                                          </p:stCondLst>
                                        </p:cTn>
                                        <p:tgtEl>
                                          <p:spTgt spid="9"/>
                                        </p:tgtEl>
                                      </p:cBhvr>
                                      <p:to x="100000" y="90000"/>
                                    </p:animScale>
                                    <p:animScale>
                                      <p:cBhvr>
                                        <p:cTn id="54" dur="166" decel="50000">
                                          <p:stCondLst>
                                            <p:cond delay="1668"/>
                                          </p:stCondLst>
                                        </p:cTn>
                                        <p:tgtEl>
                                          <p:spTgt spid="9"/>
                                        </p:tgtEl>
                                      </p:cBhvr>
                                      <p:to x="100000" y="100000"/>
                                    </p:animScale>
                                    <p:animScale>
                                      <p:cBhvr>
                                        <p:cTn id="55" dur="26">
                                          <p:stCondLst>
                                            <p:cond delay="1808"/>
                                          </p:stCondLst>
                                        </p:cTn>
                                        <p:tgtEl>
                                          <p:spTgt spid="9"/>
                                        </p:tgtEl>
                                      </p:cBhvr>
                                      <p:to x="100000" y="95000"/>
                                    </p:animScale>
                                    <p:animScale>
                                      <p:cBhvr>
                                        <p:cTn id="56" dur="166" decel="50000">
                                          <p:stCondLst>
                                            <p:cond delay="1834"/>
                                          </p:stCondLst>
                                        </p:cTn>
                                        <p:tgtEl>
                                          <p:spTgt spid="9"/>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down)">
                                      <p:cBhvr>
                                        <p:cTn id="61" dur="580">
                                          <p:stCondLst>
                                            <p:cond delay="0"/>
                                          </p:stCondLst>
                                        </p:cTn>
                                        <p:tgtEl>
                                          <p:spTgt spid="5"/>
                                        </p:tgtEl>
                                      </p:cBhvr>
                                    </p:animEffect>
                                    <p:anim calcmode="lin" valueType="num">
                                      <p:cBhvr>
                                        <p:cTn id="62"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67" dur="26">
                                          <p:stCondLst>
                                            <p:cond delay="650"/>
                                          </p:stCondLst>
                                        </p:cTn>
                                        <p:tgtEl>
                                          <p:spTgt spid="5"/>
                                        </p:tgtEl>
                                      </p:cBhvr>
                                      <p:to x="100000" y="60000"/>
                                    </p:animScale>
                                    <p:animScale>
                                      <p:cBhvr>
                                        <p:cTn id="68" dur="166" decel="50000">
                                          <p:stCondLst>
                                            <p:cond delay="676"/>
                                          </p:stCondLst>
                                        </p:cTn>
                                        <p:tgtEl>
                                          <p:spTgt spid="5"/>
                                        </p:tgtEl>
                                      </p:cBhvr>
                                      <p:to x="100000" y="100000"/>
                                    </p:animScale>
                                    <p:animScale>
                                      <p:cBhvr>
                                        <p:cTn id="69" dur="26">
                                          <p:stCondLst>
                                            <p:cond delay="1312"/>
                                          </p:stCondLst>
                                        </p:cTn>
                                        <p:tgtEl>
                                          <p:spTgt spid="5"/>
                                        </p:tgtEl>
                                      </p:cBhvr>
                                      <p:to x="100000" y="80000"/>
                                    </p:animScale>
                                    <p:animScale>
                                      <p:cBhvr>
                                        <p:cTn id="70" dur="166" decel="50000">
                                          <p:stCondLst>
                                            <p:cond delay="1338"/>
                                          </p:stCondLst>
                                        </p:cTn>
                                        <p:tgtEl>
                                          <p:spTgt spid="5"/>
                                        </p:tgtEl>
                                      </p:cBhvr>
                                      <p:to x="100000" y="100000"/>
                                    </p:animScale>
                                    <p:animScale>
                                      <p:cBhvr>
                                        <p:cTn id="71" dur="26">
                                          <p:stCondLst>
                                            <p:cond delay="1642"/>
                                          </p:stCondLst>
                                        </p:cTn>
                                        <p:tgtEl>
                                          <p:spTgt spid="5"/>
                                        </p:tgtEl>
                                      </p:cBhvr>
                                      <p:to x="100000" y="90000"/>
                                    </p:animScale>
                                    <p:animScale>
                                      <p:cBhvr>
                                        <p:cTn id="72" dur="166" decel="50000">
                                          <p:stCondLst>
                                            <p:cond delay="1668"/>
                                          </p:stCondLst>
                                        </p:cTn>
                                        <p:tgtEl>
                                          <p:spTgt spid="5"/>
                                        </p:tgtEl>
                                      </p:cBhvr>
                                      <p:to x="100000" y="100000"/>
                                    </p:animScale>
                                    <p:animScale>
                                      <p:cBhvr>
                                        <p:cTn id="73" dur="26">
                                          <p:stCondLst>
                                            <p:cond delay="1808"/>
                                          </p:stCondLst>
                                        </p:cTn>
                                        <p:tgtEl>
                                          <p:spTgt spid="5"/>
                                        </p:tgtEl>
                                      </p:cBhvr>
                                      <p:to x="100000" y="95000"/>
                                    </p:animScale>
                                    <p:animScale>
                                      <p:cBhvr>
                                        <p:cTn id="74"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20849" y="-7391"/>
            <a:ext cx="9144000" cy="6858000"/>
          </a:xfrm>
          <a:prstGeom prst="rect">
            <a:avLst/>
          </a:prstGeom>
        </p:spPr>
      </p:pic>
      <p:sp>
        <p:nvSpPr>
          <p:cNvPr id="3" name="Прямоугольник 2"/>
          <p:cNvSpPr/>
          <p:nvPr/>
        </p:nvSpPr>
        <p:spPr>
          <a:xfrm>
            <a:off x="304800" y="381000"/>
            <a:ext cx="8000139" cy="70788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cap="none" spc="50" dirty="0" err="1">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Фото-выставка</a:t>
            </a:r>
            <a:r>
              <a:rPr lang="ru-RU"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«Читаем с мамой»</a:t>
            </a:r>
          </a:p>
        </p:txBody>
      </p:sp>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0128" y="1117352"/>
            <a:ext cx="2487026" cy="267168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p:cNvPicPr>
            <a:picLocks noChangeAspect="1"/>
          </p:cNvPicPr>
          <p:nvPr/>
        </p:nvPicPr>
        <p:blipFill rotWithShape="1">
          <a:blip r:embed="rId4" cstate="email">
            <a:extLst>
              <a:ext uri="{28A0092B-C50C-407E-A947-70E740481C1C}">
                <a14:useLocalDpi xmlns:a14="http://schemas.microsoft.com/office/drawing/2010/main"/>
              </a:ext>
            </a:extLst>
          </a:blip>
          <a:srcRect r="-1786" b="-1015"/>
          <a:stretch/>
        </p:blipFill>
        <p:spPr>
          <a:xfrm>
            <a:off x="3177011" y="1772816"/>
            <a:ext cx="2664296" cy="24526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Рисунок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841307" y="4102269"/>
            <a:ext cx="2680601" cy="26448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Рисунок 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96410" y="4116502"/>
            <a:ext cx="2736304" cy="274834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Рисунок 7"/>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6367541" y="1030653"/>
            <a:ext cx="2446104" cy="275746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2679407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2286000" y="1752600"/>
            <a:ext cx="3999814" cy="2585323"/>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СПАСИБО</a:t>
            </a:r>
          </a:p>
          <a:p>
            <a:pPr algn="ctr"/>
            <a:r>
              <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ЗА</a:t>
            </a:r>
          </a:p>
          <a:p>
            <a:pPr algn="ctr"/>
            <a:r>
              <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ВНИМАНИЕ!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2209800" y="381000"/>
            <a:ext cx="4526047"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Цель проекта:</a:t>
            </a:r>
          </a:p>
        </p:txBody>
      </p:sp>
      <p:sp>
        <p:nvSpPr>
          <p:cNvPr id="2049" name="Rectangle 1"/>
          <p:cNvSpPr>
            <a:spLocks noChangeArrowheads="1"/>
          </p:cNvSpPr>
          <p:nvPr/>
        </p:nvSpPr>
        <p:spPr bwMode="auto">
          <a:xfrm>
            <a:off x="990600" y="1600200"/>
            <a:ext cx="6934200"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09550" algn="l"/>
              </a:tabLst>
            </a:pPr>
            <a:r>
              <a:rPr kumimoji="0" lang="ru-RU" sz="28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-познакомить детей с русскими народными сказками;</a:t>
            </a:r>
          </a:p>
          <a:p>
            <a:pPr marL="0" marR="0" lvl="0" indent="0" algn="l" defTabSz="914400" rtl="0" eaLnBrk="1" fontAlgn="base" latinLnBrk="0" hangingPunct="1">
              <a:lnSpc>
                <a:spcPct val="100000"/>
              </a:lnSpc>
              <a:spcBef>
                <a:spcPct val="0"/>
              </a:spcBef>
              <a:spcAft>
                <a:spcPct val="0"/>
              </a:spcAft>
              <a:buClrTx/>
              <a:buSzTx/>
              <a:buFontTx/>
              <a:buNone/>
              <a:tabLst>
                <a:tab pos="209550" algn="l"/>
              </a:tabLst>
            </a:pPr>
            <a:r>
              <a:rPr kumimoji="0" lang="ru-RU" sz="28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 прививать любовь и интерес к русскому народному творчеству;</a:t>
            </a:r>
          </a:p>
          <a:p>
            <a:pPr marL="0" marR="0" lvl="0" indent="0" algn="l" defTabSz="914400" rtl="0" eaLnBrk="1" fontAlgn="base" latinLnBrk="0" hangingPunct="1">
              <a:lnSpc>
                <a:spcPct val="100000"/>
              </a:lnSpc>
              <a:spcBef>
                <a:spcPct val="0"/>
              </a:spcBef>
              <a:spcAft>
                <a:spcPct val="0"/>
              </a:spcAft>
              <a:buClrTx/>
              <a:buSzTx/>
              <a:buFontTx/>
              <a:buNone/>
              <a:tabLst>
                <a:tab pos="209550" algn="l"/>
              </a:tabLst>
            </a:pPr>
            <a:r>
              <a:rPr kumimoji="0" lang="ru-RU" sz="28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 формировать умение узнавать и называть их по отдельным эпизодам и героям.</a:t>
            </a:r>
            <a:endParaRPr kumimoji="0" lang="ru-RU" sz="36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3073" name="Rectangle 1"/>
          <p:cNvSpPr>
            <a:spLocks noChangeArrowheads="1"/>
          </p:cNvSpPr>
          <p:nvPr/>
        </p:nvSpPr>
        <p:spPr bwMode="auto">
          <a:xfrm>
            <a:off x="304800" y="1447800"/>
            <a:ext cx="8305800"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			Образовательные:</a:t>
            </a:r>
            <a:endParaRPr kumimoji="0" lang="ru-RU" sz="10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a:ln>
                  <a:noFill/>
                </a:ln>
                <a:solidFill>
                  <a:schemeClr val="tx1"/>
                </a:solidFill>
                <a:effectLst/>
                <a:latin typeface="Cambria" pitchFamily="18" charset="0"/>
                <a:ea typeface="Calibri" pitchFamily="34" charset="0"/>
                <a:cs typeface="Times New Roman" pitchFamily="18" charset="0"/>
              </a:rPr>
              <a:t>-Формировать у детей знания о русских народных сказках..</a:t>
            </a:r>
            <a:endParaRPr kumimoji="0" lang="ru-RU" sz="10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a:ln>
                  <a:noFill/>
                </a:ln>
                <a:solidFill>
                  <a:schemeClr val="tx1"/>
                </a:solidFill>
                <a:effectLst/>
                <a:latin typeface="Cambria" pitchFamily="18" charset="0"/>
                <a:ea typeface="Calibri" pitchFamily="34" charset="0"/>
                <a:cs typeface="Times New Roman" pitchFamily="18" charset="0"/>
              </a:rPr>
              <a:t>-Развивать познавательные способности ребенка, любознательность, творческое воображение, память, фантазию</a:t>
            </a:r>
            <a:r>
              <a:rPr kumimoji="0" lang="ru-RU" sz="1400" b="0" i="0" u="none" strike="noStrike" cap="none" normalizeH="0" baseline="0" dirty="0">
                <a:ln>
                  <a:noFill/>
                </a:ln>
                <a:solidFill>
                  <a:schemeClr val="tx1"/>
                </a:solidFill>
                <a:effectLst/>
                <a:latin typeface="Calibri" pitchFamily="34" charset="0"/>
                <a:ea typeface="Calibri" pitchFamily="34"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a:ln>
                  <a:noFill/>
                </a:ln>
                <a:solidFill>
                  <a:schemeClr val="tx1"/>
                </a:solidFill>
                <a:effectLst/>
                <a:latin typeface="Cambria" pitchFamily="18" charset="0"/>
                <a:ea typeface="Calibri" pitchFamily="34" charset="0"/>
                <a:cs typeface="Times New Roman" pitchFamily="18" charset="0"/>
              </a:rPr>
              <a:t>-Работать над звукопроизношением, развивать звуковую культуру речи детей, обогащать</a:t>
            </a:r>
            <a:r>
              <a:rPr kumimoji="0" lang="ru-RU" b="0" i="0" u="none" strike="noStrike" cap="none" normalizeH="0" baseline="0" dirty="0">
                <a:ln>
                  <a:noFill/>
                </a:ln>
                <a:solidFill>
                  <a:schemeClr val="tx1"/>
                </a:solidFill>
                <a:effectLst/>
                <a:latin typeface="Calibri"/>
                <a:ea typeface="Calibri" pitchFamily="34" charset="0"/>
                <a:cs typeface="Times New Roman" pitchFamily="18" charset="0"/>
              </a:rPr>
              <a:t> </a:t>
            </a:r>
            <a:r>
              <a:rPr kumimoji="0" lang="ru-RU" b="0" i="0" u="none" strike="noStrike" cap="none" normalizeH="0" baseline="0" dirty="0">
                <a:ln>
                  <a:noFill/>
                </a:ln>
                <a:solidFill>
                  <a:schemeClr val="tx1"/>
                </a:solidFill>
                <a:effectLst/>
                <a:latin typeface="Cambria" pitchFamily="18" charset="0"/>
                <a:ea typeface="Calibri" pitchFamily="34" charset="0"/>
                <a:cs typeface="Times New Roman" pitchFamily="18" charset="0"/>
              </a:rPr>
              <a:t>словарь, развитие</a:t>
            </a:r>
            <a:r>
              <a:rPr kumimoji="0" lang="ru-RU" b="0" i="0" u="none" strike="noStrike" cap="none" normalizeH="0" baseline="0" dirty="0">
                <a:ln>
                  <a:noFill/>
                </a:ln>
                <a:solidFill>
                  <a:schemeClr val="tx1"/>
                </a:solidFill>
                <a:effectLst/>
                <a:latin typeface="Calibri"/>
                <a:ea typeface="Calibri" pitchFamily="34" charset="0"/>
                <a:cs typeface="Times New Roman" pitchFamily="18" charset="0"/>
              </a:rPr>
              <a:t> </a:t>
            </a:r>
            <a:r>
              <a:rPr kumimoji="0" lang="ru-RU" b="0" i="0" u="none" strike="noStrike" cap="none" normalizeH="0" baseline="0" dirty="0">
                <a:ln>
                  <a:noFill/>
                </a:ln>
                <a:solidFill>
                  <a:schemeClr val="tx1"/>
                </a:solidFill>
                <a:effectLst/>
                <a:latin typeface="Cambria" pitchFamily="18" charset="0"/>
                <a:ea typeface="Calibri" pitchFamily="34" charset="0"/>
                <a:cs typeface="Times New Roman" pitchFamily="18" charset="0"/>
              </a:rPr>
              <a:t>грамматического строя, связной, выразительной речи;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a:ln>
                  <a:noFill/>
                </a:ln>
                <a:solidFill>
                  <a:schemeClr val="tx1"/>
                </a:solidFill>
                <a:effectLst/>
                <a:latin typeface="Cambria" pitchFamily="18" charset="0"/>
                <a:ea typeface="Calibri" pitchFamily="34" charset="0"/>
                <a:cs typeface="Times New Roman" pitchFamily="18" charset="0"/>
              </a:rPr>
              <a:t>-Ознакомление детей со средствами художественной выразительности.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a:ln>
                  <a:noFill/>
                </a:ln>
                <a:solidFill>
                  <a:schemeClr val="tx1"/>
                </a:solidFill>
                <a:effectLst/>
                <a:latin typeface="Cambria" pitchFamily="18" charset="0"/>
                <a:ea typeface="Calibri" pitchFamily="34" charset="0"/>
                <a:cs typeface="Times New Roman" pitchFamily="18" charset="0"/>
              </a:rPr>
              <a:t>-Воспитывать умение отличать сказочные ситуации от реальных.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a:ln>
                  <a:noFill/>
                </a:ln>
                <a:solidFill>
                  <a:schemeClr val="tx1"/>
                </a:solidFill>
                <a:effectLst/>
                <a:latin typeface="Cambria" pitchFamily="18" charset="0"/>
                <a:ea typeface="Calibri" pitchFamily="34" charset="0"/>
                <a:cs typeface="Times New Roman" pitchFamily="18" charset="0"/>
              </a:rPr>
              <a:t> -</a:t>
            </a:r>
            <a:r>
              <a:rPr kumimoji="0" lang="ru-RU" b="0" i="0" u="none" strike="noStrike" cap="none" normalizeH="0" baseline="0" dirty="0">
                <a:ln>
                  <a:noFill/>
                </a:ln>
                <a:solidFill>
                  <a:schemeClr val="tx1"/>
                </a:solidFill>
                <a:effectLst/>
                <a:latin typeface="Calibri"/>
                <a:ea typeface="Calibri" pitchFamily="34" charset="0"/>
                <a:cs typeface="Times New Roman" pitchFamily="18" charset="0"/>
              </a:rPr>
              <a:t> </a:t>
            </a:r>
            <a:r>
              <a:rPr kumimoji="0" lang="ru-RU" b="0" i="0" u="none" strike="noStrike" cap="none" normalizeH="0" baseline="0" dirty="0">
                <a:ln>
                  <a:noFill/>
                </a:ln>
                <a:solidFill>
                  <a:schemeClr val="tx1"/>
                </a:solidFill>
                <a:effectLst/>
                <a:latin typeface="Cambria" pitchFamily="18" charset="0"/>
                <a:ea typeface="Calibri" pitchFamily="34" charset="0"/>
                <a:cs typeface="Times New Roman" pitchFamily="18" charset="0"/>
              </a:rPr>
              <a:t>Учить детей понимать эмоциональное состояние героев сказок и своё собственное;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a:ln>
                  <a:noFill/>
                </a:ln>
                <a:solidFill>
                  <a:schemeClr val="tx1"/>
                </a:solidFill>
                <a:effectLst/>
                <a:latin typeface="Cambria" pitchFamily="18" charset="0"/>
                <a:ea typeface="Calibri" pitchFamily="34" charset="0"/>
                <a:cs typeface="Times New Roman" pitchFamily="18" charset="0"/>
              </a:rPr>
              <a:t>-Привлекать детей к воспроизведению образов, используя различные варианты;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a:ln>
                  <a:noFill/>
                </a:ln>
                <a:solidFill>
                  <a:schemeClr val="tx1"/>
                </a:solidFill>
                <a:effectLst/>
                <a:latin typeface="Cambria" pitchFamily="18" charset="0"/>
                <a:ea typeface="Calibri" pitchFamily="34" charset="0"/>
                <a:cs typeface="Times New Roman" pitchFamily="18" charset="0"/>
              </a:rPr>
              <a:t> -Формировать умение пересказывать сказки.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a:ln>
                  <a:noFill/>
                </a:ln>
                <a:solidFill>
                  <a:schemeClr val="tx1"/>
                </a:solidFill>
                <a:effectLst/>
                <a:latin typeface="Cambria" pitchFamily="18" charset="0"/>
                <a:ea typeface="Calibri" pitchFamily="34" charset="0"/>
                <a:cs typeface="Times New Roman" pitchFamily="18" charset="0"/>
              </a:rPr>
              <a:t>-Закладывать основы нравственности, воспитывать моральные ценности.</a:t>
            </a:r>
            <a:endParaRPr kumimoji="0" lang="ru-RU" sz="2400" b="0" i="0" u="none" strike="noStrike" cap="none" normalizeH="0" baseline="0" dirty="0">
              <a:ln>
                <a:noFill/>
              </a:ln>
              <a:solidFill>
                <a:schemeClr val="tx1"/>
              </a:solidFill>
              <a:effectLst/>
              <a:latin typeface="Arial" pitchFamily="34" charset="0"/>
              <a:cs typeface="Arial" pitchFamily="34" charset="0"/>
            </a:endParaRPr>
          </a:p>
        </p:txBody>
      </p:sp>
      <p:sp>
        <p:nvSpPr>
          <p:cNvPr id="4" name="Прямоугольник 3"/>
          <p:cNvSpPr/>
          <p:nvPr/>
        </p:nvSpPr>
        <p:spPr>
          <a:xfrm>
            <a:off x="3048000" y="228600"/>
            <a:ext cx="2561920"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Задачи:</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4097" name="Rectangle 1"/>
          <p:cNvSpPr>
            <a:spLocks noChangeArrowheads="1"/>
          </p:cNvSpPr>
          <p:nvPr/>
        </p:nvSpPr>
        <p:spPr bwMode="auto">
          <a:xfrm>
            <a:off x="685800" y="533400"/>
            <a:ext cx="7543800"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			Развивающие:</a:t>
            </a:r>
            <a:endParaRPr kumimoji="0" lang="ru-RU" sz="11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-Развивать личностно-смысловую сферу (отношение детей к действительности, переживания и т.д.);                                                                     -Развивать групповую сплочённость, самооценку детей.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-При помощи сказочных произведений</a:t>
            </a:r>
            <a:r>
              <a:rPr kumimoji="0" lang="ru-RU" sz="2400" b="0" i="0" u="none" strike="noStrike" cap="none" normalizeH="0" baseline="0" dirty="0">
                <a:ln>
                  <a:noFill/>
                </a:ln>
                <a:solidFill>
                  <a:schemeClr val="tx1"/>
                </a:solidFill>
                <a:effectLst/>
                <a:latin typeface="Calibri"/>
                <a:ea typeface="Times New Roman" pitchFamily="18" charset="0"/>
                <a:cs typeface="Times New Roman" pitchFamily="18" charset="0"/>
              </a:rPr>
              <a:t> </a:t>
            </a:r>
            <a:r>
              <a:rPr kumimoji="0" lang="ru-RU" sz="24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 бороться с различными детскими </a:t>
            </a:r>
            <a:r>
              <a:rPr kumimoji="0" lang="ru-RU" sz="2400" b="0" i="0" u="none" strike="noStrike" cap="none" normalizeH="0" baseline="0" dirty="0">
                <a:ln>
                  <a:noFill/>
                </a:ln>
                <a:solidFill>
                  <a:schemeClr val="tx1"/>
                </a:solidFill>
                <a:effectLst/>
                <a:latin typeface="Calibri"/>
                <a:ea typeface="Times New Roman" pitchFamily="18" charset="0"/>
                <a:cs typeface="Times New Roman" pitchFamily="18" charset="0"/>
              </a:rPr>
              <a:t>«</a:t>
            </a:r>
            <a:r>
              <a:rPr kumimoji="0" lang="ru-RU" sz="24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недугами</a:t>
            </a:r>
            <a:r>
              <a:rPr kumimoji="0" lang="ru-RU" sz="2400" b="0" i="0" u="none" strike="noStrike" cap="none" normalizeH="0" baseline="0" dirty="0">
                <a:ln>
                  <a:noFill/>
                </a:ln>
                <a:solidFill>
                  <a:schemeClr val="tx1"/>
                </a:solidFill>
                <a:effectLst/>
                <a:latin typeface="Calibri"/>
                <a:ea typeface="Times New Roman" pitchFamily="18" charset="0"/>
                <a:cs typeface="Times New Roman" pitchFamily="18" charset="0"/>
              </a:rPr>
              <a:t>»</a:t>
            </a:r>
            <a:r>
              <a:rPr kumimoji="0" lang="ru-RU" sz="24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ru-RU" sz="2400" dirty="0">
                <a:latin typeface="Cambria" pitchFamily="18" charset="0"/>
                <a:ea typeface="Times New Roman" pitchFamily="18" charset="0"/>
                <a:cs typeface="Times New Roman" pitchFamily="18" charset="0"/>
              </a:rPr>
              <a:t>	</a:t>
            </a:r>
            <a:r>
              <a:rPr kumimoji="0" lang="ru-RU" sz="24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 В частности посредством </a:t>
            </a:r>
            <a:r>
              <a:rPr kumimoji="0" lang="ru-RU" sz="2400" b="0" i="0" u="none" strike="noStrike" cap="none" normalizeH="0" baseline="0" dirty="0" err="1">
                <a:ln>
                  <a:noFill/>
                </a:ln>
                <a:solidFill>
                  <a:schemeClr val="tx1"/>
                </a:solidFill>
                <a:effectLst/>
                <a:latin typeface="Cambria" pitchFamily="18" charset="0"/>
                <a:ea typeface="Times New Roman" pitchFamily="18" charset="0"/>
                <a:cs typeface="Times New Roman" pitchFamily="18" charset="0"/>
              </a:rPr>
              <a:t>сказкотерапии</a:t>
            </a:r>
            <a:r>
              <a:rPr kumimoji="0" lang="ru-RU" sz="2400" b="0" i="0" u="none" strike="noStrike" cap="none" normalizeH="0" baseline="0" dirty="0">
                <a:ln>
                  <a:noFill/>
                </a:ln>
                <a:solidFill>
                  <a:schemeClr val="tx1"/>
                </a:solidFill>
                <a:effectLst/>
                <a:latin typeface="Calibri"/>
                <a:ea typeface="Times New Roman" pitchFamily="18" charset="0"/>
                <a:cs typeface="Times New Roman" pitchFamily="18" charset="0"/>
              </a:rPr>
              <a:t> </a:t>
            </a:r>
            <a:r>
              <a:rPr kumimoji="0" lang="ru-RU" sz="24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 работать с агрессивными, неуверенными, застенчивыми детьми; с проблемами стыда, вины, лжи, непринятием своих чувств. </a:t>
            </a:r>
            <a:endParaRPr kumimoji="0" lang="ru-RU" sz="32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21505" name="Rectangle 1"/>
          <p:cNvSpPr>
            <a:spLocks noChangeArrowheads="1"/>
          </p:cNvSpPr>
          <p:nvPr/>
        </p:nvSpPr>
        <p:spPr bwMode="auto">
          <a:xfrm>
            <a:off x="533400" y="457200"/>
            <a:ext cx="7696200" cy="32932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		</a:t>
            </a:r>
            <a:r>
              <a:rPr kumimoji="0" lang="ru-RU" sz="2800" b="1"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	Воспитательные:</a:t>
            </a:r>
            <a:endParaRPr kumimoji="0" lang="ru-RU" sz="12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1200" dirty="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-Воспитывать чувства привязанности и любви к своим близким;                  -Воспитывать у детей уважение к самому себе.                                                       -Пробуждать интерес к сказкам.                                                                                     -Приобщать детей к процессу познания добра и зла, честности и справедливости.</a:t>
            </a:r>
            <a:endParaRPr kumimoji="0" lang="ru-RU" sz="36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5121" name="Rectangle 1"/>
          <p:cNvSpPr>
            <a:spLocks noChangeArrowheads="1"/>
          </p:cNvSpPr>
          <p:nvPr/>
        </p:nvSpPr>
        <p:spPr bwMode="auto">
          <a:xfrm>
            <a:off x="533400" y="304800"/>
            <a:ext cx="8153400" cy="49859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strike="noStrike" cap="none" normalizeH="0" baseline="0" dirty="0">
                <a:ln>
                  <a:noFill/>
                </a:ln>
                <a:solidFill>
                  <a:schemeClr val="tx1"/>
                </a:solidFill>
                <a:effectLst/>
                <a:latin typeface="Cambria" pitchFamily="18" charset="0"/>
                <a:ea typeface="Times New Roman" pitchFamily="18" charset="0"/>
                <a:cs typeface="Times New Roman" pitchFamily="18" charset="0"/>
              </a:rPr>
              <a:t>			</a:t>
            </a:r>
            <a:r>
              <a:rPr kumimoji="0" lang="ru-RU" sz="2000" b="1" i="0" strike="noStrike" cap="none" normalizeH="0" baseline="0" dirty="0">
                <a:ln>
                  <a:noFill/>
                </a:ln>
                <a:solidFill>
                  <a:schemeClr val="tx1"/>
                </a:solidFill>
                <a:effectLst/>
                <a:latin typeface="Cambria" pitchFamily="18" charset="0"/>
                <a:ea typeface="Times New Roman" pitchFamily="18" charset="0"/>
                <a:cs typeface="Times New Roman" pitchFamily="18" charset="0"/>
              </a:rPr>
              <a:t>Методы  проекта: </a:t>
            </a:r>
            <a:endParaRPr kumimoji="0" lang="ru-RU" sz="1050" b="0" i="0"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-Познавательно-игровая  деятельность, </a:t>
            </a:r>
          </a:p>
          <a:p>
            <a:pPr marL="0" marR="0" lvl="0" indent="0" algn="l" defTabSz="914400" rtl="0" eaLnBrk="0" fontAlgn="base" latinLnBrk="0" hangingPunct="0">
              <a:lnSpc>
                <a:spcPct val="100000"/>
              </a:lnSpc>
              <a:spcBef>
                <a:spcPct val="0"/>
              </a:spcBef>
              <a:spcAft>
                <a:spcPct val="0"/>
              </a:spcAft>
              <a:buClrTx/>
              <a:buSzTx/>
              <a:buFontTx/>
              <a:buNone/>
              <a:tabLst/>
            </a:pPr>
            <a:r>
              <a:rPr lang="ru-RU" sz="2000" dirty="0">
                <a:latin typeface="Cambria" pitchFamily="18" charset="0"/>
                <a:ea typeface="Times New Roman" pitchFamily="18" charset="0"/>
                <a:cs typeface="Times New Roman" pitchFamily="18" charset="0"/>
              </a:rPr>
              <a:t>-</a:t>
            </a:r>
            <a:r>
              <a:rPr kumimoji="0" lang="ru-RU" sz="20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игры,</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0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беседы,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0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наблюдения,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000" b="0"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совместные игры.</a:t>
            </a:r>
            <a:endParaRPr kumimoji="0" lang="ru-RU" sz="105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a:ln>
                  <a:noFill/>
                </a:ln>
                <a:solidFill>
                  <a:schemeClr val="tx1"/>
                </a:solidFill>
                <a:effectLst/>
                <a:latin typeface="Cambria" pitchFamily="18" charset="0"/>
                <a:ea typeface="Times New Roman" pitchFamily="18" charset="0"/>
                <a:cs typeface="Times New Roman" pitchFamily="18" charset="0"/>
              </a:rPr>
              <a:t>			Ожидаемые результаты:</a:t>
            </a:r>
            <a:endParaRPr kumimoji="0" lang="ru-RU" sz="105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a:ln>
                  <a:noFill/>
                </a:ln>
                <a:solidFill>
                  <a:schemeClr val="tx1"/>
                </a:solidFill>
                <a:effectLst/>
                <a:latin typeface="Cambria" pitchFamily="18" charset="0"/>
                <a:ea typeface="Calibri" pitchFamily="34" charset="0"/>
                <a:cs typeface="Times New Roman" pitchFamily="18" charset="0"/>
              </a:rPr>
              <a:t>1. </a:t>
            </a:r>
            <a:r>
              <a:rPr lang="ru-RU" sz="2000" dirty="0">
                <a:latin typeface="Cambria" pitchFamily="18" charset="0"/>
                <a:ea typeface="Calibri" pitchFamily="34" charset="0"/>
                <a:cs typeface="Times New Roman" pitchFamily="18" charset="0"/>
              </a:rPr>
              <a:t>П</a:t>
            </a:r>
            <a:r>
              <a:rPr kumimoji="0" lang="ru-RU" sz="2000" b="0" i="0" u="none" strike="noStrike" cap="none" normalizeH="0" baseline="0" dirty="0">
                <a:ln>
                  <a:noFill/>
                </a:ln>
                <a:solidFill>
                  <a:schemeClr val="tx1"/>
                </a:solidFill>
                <a:effectLst/>
                <a:latin typeface="Cambria" pitchFamily="18" charset="0"/>
                <a:ea typeface="Calibri" pitchFamily="34" charset="0"/>
                <a:cs typeface="Times New Roman" pitchFamily="18" charset="0"/>
              </a:rPr>
              <a:t>ознакомить детей со сказками. </a:t>
            </a:r>
            <a:endParaRPr kumimoji="0" lang="ru-RU" sz="105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a:ln>
                  <a:noFill/>
                </a:ln>
                <a:solidFill>
                  <a:schemeClr val="tx1"/>
                </a:solidFill>
                <a:effectLst/>
                <a:latin typeface="Cambria" pitchFamily="18" charset="0"/>
                <a:ea typeface="Calibri" pitchFamily="34" charset="0"/>
                <a:cs typeface="Times New Roman" pitchFamily="18" charset="0"/>
              </a:rPr>
              <a:t>2. Дети второй младшей группы научить распознавать сказочных героев по иллюстрациям.</a:t>
            </a:r>
            <a:endParaRPr kumimoji="0" lang="ru-RU" sz="105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a:ln>
                  <a:noFill/>
                </a:ln>
                <a:solidFill>
                  <a:schemeClr val="tx1"/>
                </a:solidFill>
                <a:effectLst/>
                <a:latin typeface="Cambria" pitchFamily="18" charset="0"/>
                <a:ea typeface="Calibri" pitchFamily="34" charset="0"/>
                <a:cs typeface="Times New Roman" pitchFamily="18" charset="0"/>
              </a:rPr>
              <a:t>3. Во время дидактических игр  закрепить</a:t>
            </a:r>
            <a:r>
              <a:rPr kumimoji="0" lang="ru-RU" sz="2000" b="0" i="0" u="none" strike="noStrike" cap="none" normalizeH="0" dirty="0">
                <a:ln>
                  <a:noFill/>
                </a:ln>
                <a:solidFill>
                  <a:schemeClr val="tx1"/>
                </a:solidFill>
                <a:effectLst/>
                <a:latin typeface="Cambria" pitchFamily="18" charset="0"/>
                <a:ea typeface="Calibri" pitchFamily="34" charset="0"/>
                <a:cs typeface="Times New Roman" pitchFamily="18" charset="0"/>
              </a:rPr>
              <a:t> у детей</a:t>
            </a:r>
            <a:r>
              <a:rPr kumimoji="0" lang="ru-RU" sz="2000" b="0" i="0" u="none" strike="noStrike" cap="none" normalizeH="0" baseline="0" dirty="0">
                <a:ln>
                  <a:noFill/>
                </a:ln>
                <a:solidFill>
                  <a:schemeClr val="tx1"/>
                </a:solidFill>
                <a:effectLst/>
                <a:latin typeface="Cambria" pitchFamily="18" charset="0"/>
                <a:ea typeface="Calibri" pitchFamily="34" charset="0"/>
                <a:cs typeface="Times New Roman" pitchFamily="18" charset="0"/>
              </a:rPr>
              <a:t> знания цветов, количество, счет.</a:t>
            </a:r>
            <a:endParaRPr kumimoji="0" lang="ru-RU" sz="105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a:ln>
                  <a:noFill/>
                </a:ln>
                <a:solidFill>
                  <a:schemeClr val="tx1"/>
                </a:solidFill>
                <a:effectLst/>
                <a:latin typeface="Cambria" pitchFamily="18" charset="0"/>
                <a:ea typeface="Calibri" pitchFamily="34" charset="0"/>
                <a:cs typeface="Times New Roman" pitchFamily="18" charset="0"/>
              </a:rPr>
              <a:t>4. </a:t>
            </a:r>
            <a:r>
              <a:rPr lang="ru-RU" sz="2000" dirty="0">
                <a:latin typeface="Cambria" pitchFamily="18" charset="0"/>
                <a:ea typeface="Calibri" pitchFamily="34" charset="0"/>
                <a:cs typeface="Times New Roman" pitchFamily="18" charset="0"/>
              </a:rPr>
              <a:t>Сделать детей </a:t>
            </a:r>
            <a:r>
              <a:rPr kumimoji="0" lang="ru-RU" sz="2000" b="0" i="0" u="none" strike="noStrike" cap="none" normalizeH="0" baseline="0" dirty="0">
                <a:ln>
                  <a:noFill/>
                </a:ln>
                <a:solidFill>
                  <a:schemeClr val="tx1"/>
                </a:solidFill>
                <a:effectLst/>
                <a:latin typeface="Cambria" pitchFamily="18" charset="0"/>
                <a:ea typeface="Calibri" pitchFamily="34" charset="0"/>
                <a:cs typeface="Times New Roman" pitchFamily="18" charset="0"/>
              </a:rPr>
              <a:t>участниками драматических и кукольных спектаклей.</a:t>
            </a:r>
            <a:endParaRPr kumimoji="0" lang="ru-RU" sz="105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a:ln>
                  <a:noFill/>
                </a:ln>
                <a:solidFill>
                  <a:schemeClr val="tx1"/>
                </a:solidFill>
                <a:effectLst/>
                <a:latin typeface="Cambria" pitchFamily="18" charset="0"/>
                <a:ea typeface="Calibri" pitchFamily="34" charset="0"/>
                <a:cs typeface="Times New Roman" pitchFamily="18" charset="0"/>
              </a:rPr>
              <a:t>5. </a:t>
            </a:r>
            <a:r>
              <a:rPr lang="ru-RU" sz="2000" dirty="0">
                <a:latin typeface="Cambria" pitchFamily="18" charset="0"/>
                <a:ea typeface="Calibri" pitchFamily="34" charset="0"/>
                <a:cs typeface="Times New Roman" pitchFamily="18" charset="0"/>
              </a:rPr>
              <a:t>Н</a:t>
            </a:r>
            <a:r>
              <a:rPr kumimoji="0" lang="ru-RU" sz="2000" b="0" i="0" u="none" strike="noStrike" cap="none" normalizeH="0" baseline="0" dirty="0">
                <a:ln>
                  <a:noFill/>
                </a:ln>
                <a:solidFill>
                  <a:schemeClr val="tx1"/>
                </a:solidFill>
                <a:effectLst/>
                <a:latin typeface="Cambria" pitchFamily="18" charset="0"/>
                <a:ea typeface="Calibri" pitchFamily="34" charset="0"/>
                <a:cs typeface="Times New Roman" pitchFamily="18" charset="0"/>
              </a:rPr>
              <a:t>аучить детей в творческих работах отображать прочитанное.                                                                              </a:t>
            </a:r>
            <a:endParaRPr kumimoji="0" lang="ru-RU" sz="105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846926eff48c549b846ed26392708eea.jpg"/>
          <p:cNvPicPr>
            <a:picLocks noChangeAspect="1"/>
          </p:cNvPicPr>
          <p:nvPr/>
        </p:nvPicPr>
        <p:blipFill>
          <a:blip r:embed="rId2"/>
          <a:stretch>
            <a:fillRect/>
          </a:stretch>
        </p:blipFill>
        <p:spPr>
          <a:xfrm>
            <a:off x="0" y="0"/>
            <a:ext cx="9144000" cy="6858000"/>
          </a:xfrm>
          <a:prstGeom prst="rect">
            <a:avLst/>
          </a:prstGeom>
        </p:spPr>
      </p:pic>
      <p:sp>
        <p:nvSpPr>
          <p:cNvPr id="22529" name="Rectangle 1"/>
          <p:cNvSpPr>
            <a:spLocks noChangeArrowheads="1"/>
          </p:cNvSpPr>
          <p:nvPr/>
        </p:nvSpPr>
        <p:spPr bwMode="auto">
          <a:xfrm>
            <a:off x="609600" y="381000"/>
            <a:ext cx="8153400"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ru-RU"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en-US"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I</a:t>
            </a:r>
            <a:r>
              <a:rPr kumimoji="0" lang="ru-RU"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этап, подготовительный</a:t>
            </a:r>
            <a:endParaRPr kumimoji="0" lang="ru-RU" sz="10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Деятельность  педагога:</a:t>
            </a:r>
            <a:endParaRPr lang="ru-RU" sz="1000" dirty="0">
              <a:latin typeface="Times New Roman" pitchFamily="18" charset="0"/>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определение  проблемы, постановка  цели  и	задач;</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определение  методов  и  приёмов	 работы;</a:t>
            </a:r>
          </a:p>
          <a:p>
            <a:pPr marL="0" marR="0" lvl="0" indent="0" defTabSz="914400" rtl="0" eaLnBrk="0" fontAlgn="base" latinLnBrk="0" hangingPunct="0">
              <a:lnSpc>
                <a:spcPct val="100000"/>
              </a:lnSpc>
              <a:spcBef>
                <a:spcPct val="0"/>
              </a:spcBef>
              <a:spcAft>
                <a:spcPct val="0"/>
              </a:spcAft>
              <a:buClrTx/>
              <a:buSzTx/>
              <a:tabLst/>
            </a:pPr>
            <a:r>
              <a:rPr kumimoji="0" lang="ru-RU"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подбор  методической  и  художественной  литературы, демонстрационного  материала;</a:t>
            </a:r>
            <a:br>
              <a:rPr kumimoji="0" lang="ru-RU"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br>
            <a:r>
              <a:rPr kumimoji="0" lang="ru-RU"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анкетирование  родителей;</a:t>
            </a:r>
            <a:br>
              <a:rPr kumimoji="0" lang="ru-RU"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br>
            <a:r>
              <a:rPr kumimoji="0" lang="ru-RU"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подбор  материалов, игрушек, атрибутов  для  игровой  деятельности;</a:t>
            </a:r>
            <a:br>
              <a:rPr kumimoji="0" lang="ru-RU"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br>
            <a:r>
              <a:rPr kumimoji="0" lang="ru-RU"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подбор  материалов, игрушек, атрибутов  для	изобразительной, продуктивной, игровой и театрализованной  деятельности	детей;</a:t>
            </a:r>
            <a:br>
              <a:rPr kumimoji="0" lang="ru-RU"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br>
            <a:r>
              <a:rPr kumimoji="0" lang="ru-RU"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определение путей сотрудничества с музыкальным	руководителем;</a:t>
            </a:r>
            <a:br>
              <a:rPr kumimoji="0" lang="ru-RU"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br>
            <a:r>
              <a:rPr kumimoji="0" lang="ru-RU"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составление перспективного плана;</a:t>
            </a:r>
            <a:br>
              <a:rPr kumimoji="0" lang="ru-RU"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br>
            <a:endParaRPr kumimoji="0" lang="ru-RU" sz="10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Совместная деятельность с детьми:</a:t>
            </a:r>
            <a:endParaRPr kumimoji="0" lang="ru-RU" sz="10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создание проблемных ситуаций, требующих	 решения;</a:t>
            </a:r>
            <a:br>
              <a:rPr kumimoji="0" lang="ru-RU"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br>
            <a:r>
              <a:rPr kumimoji="0" lang="ru-RU"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формирование заинтересованности детей   к   теме	 проекта;</a:t>
            </a:r>
            <a:br>
              <a:rPr kumimoji="0" lang="ru-RU"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br>
            <a:r>
              <a:rPr kumimoji="0" lang="ru-RU"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определение круга актуальных и посильных задач.</a:t>
            </a:r>
            <a:endParaRPr kumimoji="0" lang="ru-RU" sz="10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Совместная деятельность с родителями:</a:t>
            </a:r>
            <a:endParaRPr kumimoji="0" lang="ru-RU" sz="10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ru-RU"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привлечь к изготовлению масок, атрибутов к играм, участию в выставке рисунков, предложить консультацию, анкетирование.</a:t>
            </a:r>
            <a:endParaRPr kumimoji="0" lang="ru-RU" sz="2400" b="0" i="0" u="none" strike="noStrike" cap="none" normalizeH="0" baseline="0" dirty="0">
              <a:ln>
                <a:noFill/>
              </a:ln>
              <a:solidFill>
                <a:schemeClr val="tx1"/>
              </a:solidFill>
              <a:effectLst/>
              <a:latin typeface="Times New Roman" pitchFamily="18" charset="0"/>
              <a:cs typeface="Times New Roman" pitchFamily="18"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489</TotalTime>
  <Words>856</Words>
  <Application>Microsoft Office PowerPoint</Application>
  <PresentationFormat>Экран (4:3)</PresentationFormat>
  <Paragraphs>187</Paragraphs>
  <Slides>36</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36</vt:i4>
      </vt:variant>
    </vt:vector>
  </HeadingPairs>
  <TitlesOfParts>
    <vt:vector size="41" baseType="lpstr">
      <vt:lpstr>Arial</vt:lpstr>
      <vt:lpstr>Calibri</vt:lpstr>
      <vt:lpstr>Cambria</vt:lpstr>
      <vt:lpstr>Times New Roman</vt: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Acer</dc:creator>
  <cp:lastModifiedBy>Артур Юрьевич</cp:lastModifiedBy>
  <cp:revision>51</cp:revision>
  <dcterms:created xsi:type="dcterms:W3CDTF">2017-05-28T13:22:52Z</dcterms:created>
  <dcterms:modified xsi:type="dcterms:W3CDTF">2018-08-09T09:54:27Z</dcterms:modified>
</cp:coreProperties>
</file>